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8" r:id="rId2"/>
    <p:sldId id="491" r:id="rId3"/>
    <p:sldId id="492" r:id="rId4"/>
    <p:sldId id="493" r:id="rId5"/>
    <p:sldId id="494" r:id="rId6"/>
    <p:sldId id="495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1214" y="6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0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1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9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2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7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83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73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270013" y="689991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276600" y="34353"/>
            <a:ext cx="5791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Dead-Letter Queue: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292425" y="1155826"/>
            <a:ext cx="11594775" cy="1162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fully managed message queuing service </a:t>
            </a:r>
            <a:r>
              <a:rPr lang="en-US" sz="2000" dirty="0"/>
              <a:t>that enables you to </a:t>
            </a:r>
            <a:r>
              <a:rPr lang="en-US" sz="2000" dirty="0">
                <a:solidFill>
                  <a:srgbClr val="C00000"/>
                </a:solidFill>
              </a:rPr>
              <a:t>decouple and scale </a:t>
            </a:r>
            <a:r>
              <a:rPr lang="en-US" sz="2000" dirty="0"/>
              <a:t>microservices, distributed systems, and serverless applications. It allows different parts of a system to communicate and process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asynchronously.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853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182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295400"/>
            <a:ext cx="400167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 Dead-letter Queue (DLQ)?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761234"/>
            <a:ext cx="11956774" cy="4106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In </a:t>
            </a:r>
            <a:r>
              <a:rPr lang="en-US" sz="2000" dirty="0">
                <a:solidFill>
                  <a:srgbClr val="C00000"/>
                </a:solidFill>
              </a:rPr>
              <a:t>message queuing systems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sometimes messages can't be processed successfully</a:t>
            </a:r>
            <a:r>
              <a:rPr lang="en-US" sz="2000" dirty="0"/>
              <a:t>. These messages can cause issues if they stay in the main queue. A </a:t>
            </a:r>
            <a:r>
              <a:rPr lang="en-US" sz="2000" dirty="0">
                <a:solidFill>
                  <a:srgbClr val="C00000"/>
                </a:solidFill>
              </a:rPr>
              <a:t>Dead-letter Queue (DLQ)</a:t>
            </a:r>
            <a:r>
              <a:rPr lang="en-US" sz="2000" dirty="0"/>
              <a:t> is a special queue used to store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C00000"/>
                </a:solidFill>
              </a:rPr>
              <a:t>can't be processed (or "consumed") </a:t>
            </a:r>
            <a:r>
              <a:rPr lang="en-US" sz="2000" dirty="0"/>
              <a:t>successfully after a certain number of attempts.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Why Use a DLQ?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Error Handling:</a:t>
            </a:r>
            <a:r>
              <a:rPr lang="en-US" sz="2000" dirty="0"/>
              <a:t> When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fails to be processed repeatedly, it's moved to the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. This prevents it from being </a:t>
            </a:r>
            <a:r>
              <a:rPr lang="en-US" sz="2000" dirty="0">
                <a:solidFill>
                  <a:srgbClr val="C00000"/>
                </a:solidFill>
              </a:rPr>
              <a:t>retried endlessly </a:t>
            </a:r>
            <a:r>
              <a:rPr lang="en-US" sz="2000" dirty="0"/>
              <a:t>and allows you to analyze the issue separately.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Debugging:</a:t>
            </a:r>
            <a:r>
              <a:rPr lang="en-US" sz="2000" dirty="0"/>
              <a:t> You can inspect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in the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 to understand why they failed and take corrective actions.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Resilience:</a:t>
            </a:r>
            <a:r>
              <a:rPr lang="en-US" sz="2000" dirty="0"/>
              <a:t> It helps in building resilient applications by ensuring that </a:t>
            </a:r>
            <a:r>
              <a:rPr lang="en-US" sz="2000" dirty="0">
                <a:solidFill>
                  <a:srgbClr val="C00000"/>
                </a:solidFill>
              </a:rPr>
              <a:t>failed messages </a:t>
            </a:r>
            <a:r>
              <a:rPr lang="en-US" sz="2000" dirty="0"/>
              <a:t>don't disrupt the processing flow.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FD00-7898-5FCB-8CCA-F58CA5E5CBE4}"/>
              </a:ext>
            </a:extLst>
          </p:cNvPr>
          <p:cNvSpPr/>
          <p:nvPr/>
        </p:nvSpPr>
        <p:spPr>
          <a:xfrm>
            <a:off x="3276600" y="34353"/>
            <a:ext cx="5791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Dead-Letter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07205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19393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684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381000"/>
            <a:ext cx="223080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846834"/>
            <a:ext cx="11956774" cy="3420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Create Queues</a:t>
            </a:r>
            <a:r>
              <a:rPr lang="en-US" sz="2000" dirty="0"/>
              <a:t>: </a:t>
            </a:r>
            <a:r>
              <a:rPr lang="en-US" sz="1800" dirty="0"/>
              <a:t>First, you create a primary queue (where messages are sent) and a DLQ.</a:t>
            </a:r>
            <a:br>
              <a:rPr lang="en-US" sz="1800" dirty="0"/>
            </a:b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Configure DLQ: </a:t>
            </a:r>
            <a:r>
              <a:rPr lang="en-US" sz="1800" dirty="0"/>
              <a:t>Configure the primary queue to use the DLQ. You specify a </a:t>
            </a:r>
            <a:r>
              <a:rPr lang="en-US" sz="1800" b="1" dirty="0"/>
              <a:t>Maximum Receives </a:t>
            </a:r>
            <a:r>
              <a:rPr lang="en-US" sz="1800" dirty="0"/>
              <a:t>threshold, which is the number of times a message can be processed unsuccessfully before it's moved to the DLQ.</a:t>
            </a:r>
            <a:br>
              <a:rPr lang="en-US" sz="1800" dirty="0"/>
            </a:b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Message Processing:</a:t>
            </a:r>
            <a:r>
              <a:rPr lang="en-US" sz="2000" dirty="0"/>
              <a:t> </a:t>
            </a:r>
            <a:r>
              <a:rPr lang="en-US" sz="1800" dirty="0"/>
              <a:t>Messages are sent to the primary queue and processed by consumers.</a:t>
            </a:r>
            <a:br>
              <a:rPr lang="en-US" sz="1800" dirty="0"/>
            </a:b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Failure Handling:</a:t>
            </a:r>
            <a:r>
              <a:rPr lang="en-US" sz="2000" dirty="0"/>
              <a:t> </a:t>
            </a:r>
            <a:r>
              <a:rPr lang="en-US" sz="1800" dirty="0"/>
              <a:t>If a message fails processing, it’s returned to the primary queue for another attempt. After exceeding the </a:t>
            </a:r>
            <a:r>
              <a:rPr lang="en-US" sz="1800" b="1" dirty="0"/>
              <a:t>Maximum Receives</a:t>
            </a:r>
            <a:r>
              <a:rPr lang="en-US" sz="1800" dirty="0"/>
              <a:t> threshold, it is automatically moved to the DLQ.</a:t>
            </a:r>
            <a:br>
              <a:rPr lang="en-US" sz="1800" dirty="0"/>
            </a:b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Analyze DLQ: </a:t>
            </a:r>
            <a:r>
              <a:rPr lang="en-US" sz="1800" dirty="0"/>
              <a:t>You can then inspect the DLQ to understand why these messages failed and decide how to handle them.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FD00-7898-5FCB-8CCA-F58CA5E5CBE4}"/>
              </a:ext>
            </a:extLst>
          </p:cNvPr>
          <p:cNvSpPr/>
          <p:nvPr/>
        </p:nvSpPr>
        <p:spPr>
          <a:xfrm>
            <a:off x="3276600" y="34353"/>
            <a:ext cx="5791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Dead-Letter Queue: A Beginner's Guide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84F42-C2EF-12BE-DEC1-351A277CE4FF}"/>
              </a:ext>
            </a:extLst>
          </p:cNvPr>
          <p:cNvSpPr/>
          <p:nvPr/>
        </p:nvSpPr>
        <p:spPr>
          <a:xfrm>
            <a:off x="3657600" y="5097380"/>
            <a:ext cx="2743200" cy="1151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Primary Queue (Maximum Receives =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0C290-BC60-03F7-1AE4-D1D52D746F25}"/>
              </a:ext>
            </a:extLst>
          </p:cNvPr>
          <p:cNvSpPr/>
          <p:nvPr/>
        </p:nvSpPr>
        <p:spPr>
          <a:xfrm>
            <a:off x="7772400" y="5290287"/>
            <a:ext cx="2438400" cy="829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DLQ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48202D2E-699B-1198-7D27-5EA0BA8A4E53}"/>
              </a:ext>
            </a:extLst>
          </p:cNvPr>
          <p:cNvSpPr/>
          <p:nvPr/>
        </p:nvSpPr>
        <p:spPr>
          <a:xfrm>
            <a:off x="6477000" y="5514570"/>
            <a:ext cx="1219200" cy="381000"/>
          </a:xfrm>
          <a:prstGeom prst="notch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A5A585-FAE1-CE5A-CC51-8CF3B30CEF03}"/>
              </a:ext>
            </a:extLst>
          </p:cNvPr>
          <p:cNvSpPr/>
          <p:nvPr/>
        </p:nvSpPr>
        <p:spPr>
          <a:xfrm>
            <a:off x="533400" y="5410200"/>
            <a:ext cx="181501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Consumer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CADED-0F47-D9E5-BECB-B6FC08143DDA}"/>
              </a:ext>
            </a:extLst>
          </p:cNvPr>
          <p:cNvCxnSpPr>
            <a:stCxn id="10" idx="1"/>
            <a:endCxn id="13" idx="6"/>
          </p:cNvCxnSpPr>
          <p:nvPr/>
        </p:nvCxnSpPr>
        <p:spPr>
          <a:xfrm flipH="1">
            <a:off x="2348417" y="5672890"/>
            <a:ext cx="1309183" cy="19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850CB89-239B-736A-73EC-E545A287EE54}"/>
              </a:ext>
            </a:extLst>
          </p:cNvPr>
          <p:cNvSpPr/>
          <p:nvPr/>
        </p:nvSpPr>
        <p:spPr>
          <a:xfrm>
            <a:off x="9906000" y="4449290"/>
            <a:ext cx="1999129" cy="685800"/>
          </a:xfrm>
          <a:prstGeom prst="wedgeRoundRectCallout">
            <a:avLst>
              <a:gd name="adj1" fmla="val -47201"/>
              <a:gd name="adj2" fmla="val 938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Stores messages that could not be processed successfully</a:t>
            </a:r>
          </a:p>
        </p:txBody>
      </p:sp>
      <p:pic>
        <p:nvPicPr>
          <p:cNvPr id="1027" name="Picture 3" descr="Blue message icon - Free blue mail icons">
            <a:extLst>
              <a:ext uri="{FF2B5EF4-FFF2-40B4-BE49-F238E27FC236}">
                <a16:creationId xmlns:a16="http://schemas.microsoft.com/office/drawing/2014/main" id="{CC7B658A-6F4A-5593-BD20-7491CB79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66" y="4870409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Blue message icon - Free blue mail icons">
            <a:extLst>
              <a:ext uri="{FF2B5EF4-FFF2-40B4-BE49-F238E27FC236}">
                <a16:creationId xmlns:a16="http://schemas.microsoft.com/office/drawing/2014/main" id="{43418DCF-8296-7F93-51DB-CED3305CC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57" y="4870409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63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381000"/>
            <a:ext cx="206255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846834"/>
            <a:ext cx="11956774" cy="3115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Primary Queue: </a:t>
            </a:r>
            <a:r>
              <a:rPr lang="en-US" sz="2000" dirty="0" err="1"/>
              <a:t>OrdersQueue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DLQ: </a:t>
            </a:r>
            <a:r>
              <a:rPr lang="en-US" sz="2000" dirty="0" err="1"/>
              <a:t>OrdersDLQ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Configuration: </a:t>
            </a:r>
            <a:r>
              <a:rPr lang="en-US" sz="2000" dirty="0"/>
              <a:t>Set </a:t>
            </a:r>
            <a:r>
              <a:rPr lang="en-US" sz="2000" b="1" dirty="0"/>
              <a:t>Maximum Receives </a:t>
            </a:r>
            <a:r>
              <a:rPr lang="en-US" sz="2000" dirty="0"/>
              <a:t>to 3.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Messages in </a:t>
            </a:r>
            <a:r>
              <a:rPr lang="en-US" sz="2000" dirty="0" err="1"/>
              <a:t>OrdersQueue</a:t>
            </a:r>
            <a:r>
              <a:rPr lang="en-US" sz="2000" dirty="0"/>
              <a:t> are processed by your application. If a message fails processing (e.g., due to a temporary issue with a downstream service) and this happens 3 times, the message is moved to </a:t>
            </a:r>
            <a:r>
              <a:rPr lang="en-US" sz="2000" dirty="0" err="1"/>
              <a:t>OrdersDLQ</a:t>
            </a:r>
            <a:r>
              <a:rPr lang="en-US" sz="2000" dirty="0"/>
              <a:t>. You can then review the </a:t>
            </a:r>
            <a:r>
              <a:rPr lang="en-US" sz="2000" dirty="0" err="1"/>
              <a:t>OrdersDLQ</a:t>
            </a:r>
            <a:r>
              <a:rPr lang="en-US" sz="2000" dirty="0"/>
              <a:t> to see which orders failed and why.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FD00-7898-5FCB-8CCA-F58CA5E5CBE4}"/>
              </a:ext>
            </a:extLst>
          </p:cNvPr>
          <p:cNvSpPr/>
          <p:nvPr/>
        </p:nvSpPr>
        <p:spPr>
          <a:xfrm>
            <a:off x="3276600" y="34353"/>
            <a:ext cx="5791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Dead-Letter Queue: A Beginner's Guide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A47E5-C428-3E1F-4BA5-92B157C0048A}"/>
              </a:ext>
            </a:extLst>
          </p:cNvPr>
          <p:cNvSpPr/>
          <p:nvPr/>
        </p:nvSpPr>
        <p:spPr>
          <a:xfrm>
            <a:off x="3657600" y="5097380"/>
            <a:ext cx="2743200" cy="1151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Order Queue </a:t>
            </a:r>
          </a:p>
          <a:p>
            <a:pPr algn="ctr"/>
            <a:r>
              <a:rPr lang="en-US" sz="2000" dirty="0"/>
              <a:t>(Maximum Receives =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A3F02-48B8-BEC3-DFC6-9E7E90D85093}"/>
              </a:ext>
            </a:extLst>
          </p:cNvPr>
          <p:cNvSpPr/>
          <p:nvPr/>
        </p:nvSpPr>
        <p:spPr>
          <a:xfrm>
            <a:off x="7772400" y="5290287"/>
            <a:ext cx="2438400" cy="8295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OrderDLQ</a:t>
            </a:r>
            <a:endParaRPr lang="en-US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558FCC63-17AC-B9FC-0F4E-131810992728}"/>
              </a:ext>
            </a:extLst>
          </p:cNvPr>
          <p:cNvSpPr/>
          <p:nvPr/>
        </p:nvSpPr>
        <p:spPr>
          <a:xfrm>
            <a:off x="6477000" y="5514570"/>
            <a:ext cx="1219200" cy="381000"/>
          </a:xfrm>
          <a:prstGeom prst="notch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18F9CC-FB9F-4407-CCDD-0DFC1EC56607}"/>
              </a:ext>
            </a:extLst>
          </p:cNvPr>
          <p:cNvSpPr/>
          <p:nvPr/>
        </p:nvSpPr>
        <p:spPr>
          <a:xfrm>
            <a:off x="533400" y="5410200"/>
            <a:ext cx="1815017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Application(Consumer)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E1EB54-333A-C67D-8676-5A3773119348}"/>
              </a:ext>
            </a:extLst>
          </p:cNvPr>
          <p:cNvCxnSpPr>
            <a:stCxn id="10" idx="1"/>
            <a:endCxn id="13" idx="6"/>
          </p:cNvCxnSpPr>
          <p:nvPr/>
        </p:nvCxnSpPr>
        <p:spPr>
          <a:xfrm flipH="1">
            <a:off x="2348417" y="5672890"/>
            <a:ext cx="1309183" cy="19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B978D8B-2873-2DD4-0B16-82359CE47010}"/>
              </a:ext>
            </a:extLst>
          </p:cNvPr>
          <p:cNvSpPr/>
          <p:nvPr/>
        </p:nvSpPr>
        <p:spPr>
          <a:xfrm>
            <a:off x="9906000" y="4449290"/>
            <a:ext cx="1999129" cy="685800"/>
          </a:xfrm>
          <a:prstGeom prst="wedgeRoundRectCallout">
            <a:avLst>
              <a:gd name="adj1" fmla="val -47201"/>
              <a:gd name="adj2" fmla="val 938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Stores messages that could not be processed successfully</a:t>
            </a:r>
          </a:p>
        </p:txBody>
      </p:sp>
      <p:pic>
        <p:nvPicPr>
          <p:cNvPr id="16" name="Picture 3" descr="Blue message icon - Free blue mail icons">
            <a:extLst>
              <a:ext uri="{FF2B5EF4-FFF2-40B4-BE49-F238E27FC236}">
                <a16:creationId xmlns:a16="http://schemas.microsoft.com/office/drawing/2014/main" id="{08E10C5A-D201-48F6-AE92-C3BEE3D8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66" y="4870409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Blue message icon - Free blue mail icons">
            <a:extLst>
              <a:ext uri="{FF2B5EF4-FFF2-40B4-BE49-F238E27FC236}">
                <a16:creationId xmlns:a16="http://schemas.microsoft.com/office/drawing/2014/main" id="{114FF8CE-B6DD-FAA4-CC85-73BD362C5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657" y="4870409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0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19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10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3600"/>
            <a:ext cx="105964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1972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Improved Reliability:</a:t>
            </a:r>
            <a:r>
              <a:rPr lang="en-US" sz="2000" dirty="0"/>
              <a:t> Ensures that </a:t>
            </a:r>
            <a:r>
              <a:rPr lang="en-US" sz="2000" dirty="0">
                <a:solidFill>
                  <a:srgbClr val="C00000"/>
                </a:solidFill>
              </a:rPr>
              <a:t>failed messages </a:t>
            </a:r>
            <a:r>
              <a:rPr lang="en-US" sz="2000" dirty="0"/>
              <a:t>do not block other messages from being processed.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Easier Troubleshooting:</a:t>
            </a:r>
            <a:r>
              <a:rPr lang="en-US" sz="2000" dirty="0"/>
              <a:t> Simplifies the identification and resolution of </a:t>
            </a:r>
            <a:r>
              <a:rPr lang="en-US" sz="2000" dirty="0">
                <a:solidFill>
                  <a:srgbClr val="C00000"/>
                </a:solidFill>
              </a:rPr>
              <a:t>problematic messages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Flexible Handling:</a:t>
            </a:r>
            <a:r>
              <a:rPr lang="en-US" sz="2000" dirty="0"/>
              <a:t> Allows for different handling strategies for </a:t>
            </a:r>
            <a:r>
              <a:rPr lang="en-US" sz="2000" dirty="0">
                <a:solidFill>
                  <a:srgbClr val="C00000"/>
                </a:solidFill>
              </a:rPr>
              <a:t>failed messages</a:t>
            </a:r>
            <a:r>
              <a:rPr lang="en-US" sz="2000" dirty="0"/>
              <a:t>, such as logging, alerting, or reprocessing after a fix.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FD00-7898-5FCB-8CCA-F58CA5E5CBE4}"/>
              </a:ext>
            </a:extLst>
          </p:cNvPr>
          <p:cNvSpPr/>
          <p:nvPr/>
        </p:nvSpPr>
        <p:spPr>
          <a:xfrm>
            <a:off x="3276600" y="34353"/>
            <a:ext cx="5791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Dead-Letter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27334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19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10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3600"/>
            <a:ext cx="280185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Points to Remember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2353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DLQ is associated with a primary queue.</a:t>
            </a:r>
            <a:br>
              <a:rPr lang="en-US" sz="2000" b="1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Messages move to DLQ after a set number of processing failures.</a:t>
            </a:r>
            <a:br>
              <a:rPr lang="en-US" sz="2000" b="1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DLQ helps in isolating and troubleshooting failed messages.</a:t>
            </a:r>
            <a:br>
              <a:rPr lang="en-US" sz="2000" b="1" dirty="0"/>
            </a:br>
            <a:endParaRPr lang="en-US" sz="2000" dirty="0"/>
          </a:p>
          <a:p>
            <a:r>
              <a:rPr lang="en-US" sz="2000" dirty="0"/>
              <a:t>By using Dead-letter queues, you can build more robust and fault-tolerant systems.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FD00-7898-5FCB-8CCA-F58CA5E5CBE4}"/>
              </a:ext>
            </a:extLst>
          </p:cNvPr>
          <p:cNvSpPr/>
          <p:nvPr/>
        </p:nvSpPr>
        <p:spPr>
          <a:xfrm>
            <a:off x="3276600" y="34353"/>
            <a:ext cx="5791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Dead-Letter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51997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93735</TotalTime>
  <Words>602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10287</cp:revision>
  <dcterms:created xsi:type="dcterms:W3CDTF">2006-08-16T00:00:00Z</dcterms:created>
  <dcterms:modified xsi:type="dcterms:W3CDTF">2024-08-02T08:54:53Z</dcterms:modified>
</cp:coreProperties>
</file>