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7"/>
  </p:notesMasterIdLst>
  <p:sldIdLst>
    <p:sldId id="478" r:id="rId2"/>
    <p:sldId id="491" r:id="rId3"/>
    <p:sldId id="492" r:id="rId4"/>
    <p:sldId id="493" r:id="rId5"/>
    <p:sldId id="494" r:id="rId6"/>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E33"/>
    <a:srgbClr val="0049DA"/>
    <a:srgbClr val="004620"/>
    <a:srgbClr val="E0ABAA"/>
    <a:srgbClr val="AF423F"/>
    <a:srgbClr val="CC9B00"/>
    <a:srgbClr val="005C2A"/>
    <a:srgbClr val="2AE456"/>
    <a:srgbClr val="FF5050"/>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7" autoAdjust="0"/>
    <p:restoredTop sz="94291" autoAdjust="0"/>
  </p:normalViewPr>
  <p:slideViewPr>
    <p:cSldViewPr>
      <p:cViewPr varScale="1">
        <p:scale>
          <a:sx n="71" d="100"/>
          <a:sy n="71" d="100"/>
        </p:scale>
        <p:origin x="1248" y="91"/>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7/16/2024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3413848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3731453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2642444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2914836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1345670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7/16/2024</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5710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410635" y="86789"/>
            <a:ext cx="406400" cy="5710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800" dirty="0"/>
          </a:p>
        </p:txBody>
      </p:sp>
      <p:sp>
        <p:nvSpPr>
          <p:cNvPr id="6" name="AutoShape 2" descr="Image result for activemq image"/>
          <p:cNvSpPr>
            <a:spLocks noChangeAspect="1" noChangeArrowheads="1"/>
          </p:cNvSpPr>
          <p:nvPr/>
        </p:nvSpPr>
        <p:spPr bwMode="auto">
          <a:xfrm>
            <a:off x="2214035" y="2091797"/>
            <a:ext cx="406400" cy="5710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800" dirty="0"/>
          </a:p>
        </p:txBody>
      </p:sp>
      <p:sp>
        <p:nvSpPr>
          <p:cNvPr id="4" name="AutoShape 2" descr="3 Ways to Design a Car - wikiHow">
            <a:extLst>
              <a:ext uri="{FF2B5EF4-FFF2-40B4-BE49-F238E27FC236}">
                <a16:creationId xmlns:a16="http://schemas.microsoft.com/office/drawing/2014/main" id="{233B23E8-8BDE-BBCA-03C1-83E3A4EFBF43}"/>
              </a:ext>
            </a:extLst>
          </p:cNvPr>
          <p:cNvSpPr>
            <a:spLocks noChangeAspect="1" noChangeArrowheads="1"/>
          </p:cNvSpPr>
          <p:nvPr/>
        </p:nvSpPr>
        <p:spPr bwMode="auto">
          <a:xfrm>
            <a:off x="5943600" y="1420808"/>
            <a:ext cx="304800" cy="4282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7" name="TextBox 6">
            <a:extLst>
              <a:ext uri="{FF2B5EF4-FFF2-40B4-BE49-F238E27FC236}">
                <a16:creationId xmlns:a16="http://schemas.microsoft.com/office/drawing/2014/main" id="{3FE2C194-CF7C-6284-0A3A-CAB67E5F2BD6}"/>
              </a:ext>
            </a:extLst>
          </p:cNvPr>
          <p:cNvSpPr txBox="1"/>
          <p:nvPr/>
        </p:nvSpPr>
        <p:spPr>
          <a:xfrm>
            <a:off x="117613" y="533400"/>
            <a:ext cx="4430700" cy="400110"/>
          </a:xfrm>
          <a:prstGeom prst="rect">
            <a:avLst/>
          </a:prstGeom>
          <a:solidFill>
            <a:srgbClr val="C00000"/>
          </a:solidFill>
        </p:spPr>
        <p:txBody>
          <a:bodyPr wrap="none" rtlCol="0">
            <a:spAutoFit/>
          </a:bodyPr>
          <a:lstStyle/>
          <a:p>
            <a:r>
              <a:rPr lang="en-US" sz="2000" b="1" dirty="0">
                <a:solidFill>
                  <a:schemeClr val="bg1"/>
                </a:solidFill>
              </a:rPr>
              <a:t>What is Amazon SQS Visibility Timeout?</a:t>
            </a:r>
          </a:p>
        </p:txBody>
      </p:sp>
      <p:sp>
        <p:nvSpPr>
          <p:cNvPr id="11" name="Rectangle 10">
            <a:extLst>
              <a:ext uri="{FF2B5EF4-FFF2-40B4-BE49-F238E27FC236}">
                <a16:creationId xmlns:a16="http://schemas.microsoft.com/office/drawing/2014/main" id="{0D98E3CF-CD5E-8F3A-577A-C7952B8D0396}"/>
              </a:ext>
            </a:extLst>
          </p:cNvPr>
          <p:cNvSpPr/>
          <p:nvPr/>
        </p:nvSpPr>
        <p:spPr>
          <a:xfrm>
            <a:off x="2590800" y="32238"/>
            <a:ext cx="64770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Don't Lose Your Message! How SQS Visibility Timeout Works</a:t>
            </a:r>
          </a:p>
        </p:txBody>
      </p:sp>
      <p:sp>
        <p:nvSpPr>
          <p:cNvPr id="5" name="Rectangle 4">
            <a:extLst>
              <a:ext uri="{FF2B5EF4-FFF2-40B4-BE49-F238E27FC236}">
                <a16:creationId xmlns:a16="http://schemas.microsoft.com/office/drawing/2014/main" id="{397F46E9-B3C2-8F02-C81F-611C9DA11AAC}"/>
              </a:ext>
            </a:extLst>
          </p:cNvPr>
          <p:cNvSpPr/>
          <p:nvPr/>
        </p:nvSpPr>
        <p:spPr>
          <a:xfrm>
            <a:off x="140025" y="999234"/>
            <a:ext cx="11956774" cy="22483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buFont typeface="Wingdings" panose="05000000000000000000" pitchFamily="2" charset="2"/>
              <a:buChar char="ü"/>
            </a:pPr>
            <a:r>
              <a:rPr lang="en-US" sz="2000" dirty="0"/>
              <a:t>Imagine you have a </a:t>
            </a:r>
            <a:r>
              <a:rPr lang="en-US" sz="2000" dirty="0">
                <a:solidFill>
                  <a:srgbClr val="C00000"/>
                </a:solidFill>
              </a:rPr>
              <a:t>big box </a:t>
            </a:r>
            <a:r>
              <a:rPr lang="en-US" sz="2000" dirty="0"/>
              <a:t>where people can put in their </a:t>
            </a:r>
            <a:r>
              <a:rPr lang="en-US" sz="2000" dirty="0">
                <a:solidFill>
                  <a:srgbClr val="C00000"/>
                </a:solidFill>
              </a:rPr>
              <a:t>messages</a:t>
            </a:r>
            <a:r>
              <a:rPr lang="en-US" sz="2000" dirty="0"/>
              <a:t>, and others can take them out to read and handle them. This </a:t>
            </a:r>
            <a:r>
              <a:rPr lang="en-US" sz="2000" dirty="0">
                <a:solidFill>
                  <a:srgbClr val="C00000"/>
                </a:solidFill>
              </a:rPr>
              <a:t>box</a:t>
            </a:r>
            <a:r>
              <a:rPr lang="en-US" sz="2000" dirty="0"/>
              <a:t> is your </a:t>
            </a:r>
            <a:r>
              <a:rPr lang="en-US" sz="2000" dirty="0">
                <a:solidFill>
                  <a:srgbClr val="C00000"/>
                </a:solidFill>
              </a:rPr>
              <a:t>Amazon SQS (Simple Queue Service) queue.</a:t>
            </a:r>
            <a:br>
              <a:rPr lang="en-US" sz="2000" dirty="0">
                <a:solidFill>
                  <a:srgbClr val="C00000"/>
                </a:solidFill>
              </a:rPr>
            </a:br>
            <a:endParaRPr lang="en-US" sz="2000" dirty="0">
              <a:solidFill>
                <a:srgbClr val="C00000"/>
              </a:solidFill>
            </a:endParaRPr>
          </a:p>
          <a:p>
            <a:pPr marL="342900" indent="-342900">
              <a:buFont typeface="Wingdings" panose="05000000000000000000" pitchFamily="2" charset="2"/>
              <a:buChar char="ü"/>
            </a:pPr>
            <a:r>
              <a:rPr lang="en-US" sz="2000" b="1" dirty="0">
                <a:solidFill>
                  <a:srgbClr val="C00000"/>
                </a:solidFill>
              </a:rPr>
              <a:t>Visibility Timeout</a:t>
            </a:r>
            <a:r>
              <a:rPr lang="en-US" sz="2000" dirty="0">
                <a:solidFill>
                  <a:srgbClr val="C00000"/>
                </a:solidFill>
              </a:rPr>
              <a:t> </a:t>
            </a:r>
            <a:r>
              <a:rPr lang="en-US" sz="2000" dirty="0"/>
              <a:t>is like a </a:t>
            </a:r>
            <a:r>
              <a:rPr lang="en-US" sz="2000" dirty="0">
                <a:solidFill>
                  <a:srgbClr val="C00000"/>
                </a:solidFill>
              </a:rPr>
              <a:t>timer</a:t>
            </a:r>
            <a:r>
              <a:rPr lang="en-US" sz="2000" dirty="0"/>
              <a:t> that starts when someone takes a message out of the box to read and handle it. During this time, the </a:t>
            </a:r>
            <a:r>
              <a:rPr lang="en-US" sz="2000" dirty="0">
                <a:solidFill>
                  <a:srgbClr val="C00000"/>
                </a:solidFill>
              </a:rPr>
              <a:t>message is invisible </a:t>
            </a:r>
            <a:r>
              <a:rPr lang="en-US" sz="2000" dirty="0"/>
              <a:t>to everyone else. It's like saying, "Hey, I'm working on this message, so nobody else should touch it right now."</a:t>
            </a:r>
          </a:p>
        </p:txBody>
      </p:sp>
      <p:pic>
        <p:nvPicPr>
          <p:cNvPr id="2050" name="Picture 2" descr="Image">
            <a:extLst>
              <a:ext uri="{FF2B5EF4-FFF2-40B4-BE49-F238E27FC236}">
                <a16:creationId xmlns:a16="http://schemas.microsoft.com/office/drawing/2014/main" id="{FC255B8D-683E-F060-F808-3D090B6A2C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436" y="3650154"/>
            <a:ext cx="6319064" cy="3020067"/>
          </a:xfrm>
          <a:prstGeom prst="rect">
            <a:avLst/>
          </a:prstGeom>
          <a:noFill/>
          <a:extLst>
            <a:ext uri="{909E8E84-426E-40DD-AFC4-6F175D3DCCD1}">
              <a14:hiddenFill xmlns:a14="http://schemas.microsoft.com/office/drawing/2010/main">
                <a:solidFill>
                  <a:srgbClr val="FFFFFF"/>
                </a:solidFill>
              </a14:hiddenFill>
            </a:ext>
          </a:extLst>
        </p:spPr>
      </p:pic>
      <p:sp>
        <p:nvSpPr>
          <p:cNvPr id="12" name="Speech Bubble: Rectangle with Corners Rounded 11">
            <a:extLst>
              <a:ext uri="{FF2B5EF4-FFF2-40B4-BE49-F238E27FC236}">
                <a16:creationId xmlns:a16="http://schemas.microsoft.com/office/drawing/2014/main" id="{3381AFAE-F7B9-A3C9-C234-41AB38C35B5F}"/>
              </a:ext>
            </a:extLst>
          </p:cNvPr>
          <p:cNvSpPr/>
          <p:nvPr/>
        </p:nvSpPr>
        <p:spPr>
          <a:xfrm>
            <a:off x="5276850" y="3682304"/>
            <a:ext cx="1638300" cy="430154"/>
          </a:xfrm>
          <a:prstGeom prst="wedgeRoundRectCallout">
            <a:avLst>
              <a:gd name="adj1" fmla="val -91911"/>
              <a:gd name="adj2" fmla="val 221545"/>
              <a:gd name="adj3" fmla="val 16667"/>
            </a:avLst>
          </a:prstGeom>
          <a:solidFill>
            <a:srgbClr val="FFCE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Amazon SQS</a:t>
            </a:r>
          </a:p>
        </p:txBody>
      </p:sp>
      <p:pic>
        <p:nvPicPr>
          <p:cNvPr id="16" name="Picture 15">
            <a:extLst>
              <a:ext uri="{FF2B5EF4-FFF2-40B4-BE49-F238E27FC236}">
                <a16:creationId xmlns:a16="http://schemas.microsoft.com/office/drawing/2014/main" id="{B3835CC6-7622-DF90-183D-84EC5DB4BCEE}"/>
              </a:ext>
            </a:extLst>
          </p:cNvPr>
          <p:cNvPicPr>
            <a:picLocks noChangeAspect="1"/>
          </p:cNvPicPr>
          <p:nvPr/>
        </p:nvPicPr>
        <p:blipFill>
          <a:blip r:embed="rId4"/>
          <a:stretch>
            <a:fillRect/>
          </a:stretch>
        </p:blipFill>
        <p:spPr>
          <a:xfrm>
            <a:off x="7543800" y="3672548"/>
            <a:ext cx="4191000" cy="2997674"/>
          </a:xfrm>
          <a:prstGeom prst="rect">
            <a:avLst/>
          </a:prstGeom>
        </p:spPr>
        <p:style>
          <a:lnRef idx="1">
            <a:schemeClr val="accent5"/>
          </a:lnRef>
          <a:fillRef idx="2">
            <a:schemeClr val="accent5"/>
          </a:fillRef>
          <a:effectRef idx="1">
            <a:schemeClr val="accent5"/>
          </a:effectRef>
          <a:fontRef idx="minor">
            <a:schemeClr val="dk1"/>
          </a:fontRef>
        </p:style>
      </p:pic>
    </p:spTree>
    <p:extLst>
      <p:ext uri="{BB962C8B-B14F-4D97-AF65-F5344CB8AC3E}">
        <p14:creationId xmlns:p14="http://schemas.microsoft.com/office/powerpoint/2010/main" val="407040488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5710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410635" y="86789"/>
            <a:ext cx="406400" cy="5710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800" dirty="0"/>
          </a:p>
        </p:txBody>
      </p:sp>
      <p:sp>
        <p:nvSpPr>
          <p:cNvPr id="6" name="AutoShape 2" descr="Image result for activemq image"/>
          <p:cNvSpPr>
            <a:spLocks noChangeAspect="1" noChangeArrowheads="1"/>
          </p:cNvSpPr>
          <p:nvPr/>
        </p:nvSpPr>
        <p:spPr bwMode="auto">
          <a:xfrm>
            <a:off x="2214035" y="2091797"/>
            <a:ext cx="406400" cy="5710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800" dirty="0"/>
          </a:p>
        </p:txBody>
      </p:sp>
      <p:sp>
        <p:nvSpPr>
          <p:cNvPr id="4" name="AutoShape 2" descr="3 Ways to Design a Car - wikiHow">
            <a:extLst>
              <a:ext uri="{FF2B5EF4-FFF2-40B4-BE49-F238E27FC236}">
                <a16:creationId xmlns:a16="http://schemas.microsoft.com/office/drawing/2014/main" id="{233B23E8-8BDE-BBCA-03C1-83E3A4EFBF43}"/>
              </a:ext>
            </a:extLst>
          </p:cNvPr>
          <p:cNvSpPr>
            <a:spLocks noChangeAspect="1" noChangeArrowheads="1"/>
          </p:cNvSpPr>
          <p:nvPr/>
        </p:nvSpPr>
        <p:spPr bwMode="auto">
          <a:xfrm>
            <a:off x="5943600" y="1420808"/>
            <a:ext cx="304800" cy="4282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7" name="TextBox 6">
            <a:extLst>
              <a:ext uri="{FF2B5EF4-FFF2-40B4-BE49-F238E27FC236}">
                <a16:creationId xmlns:a16="http://schemas.microsoft.com/office/drawing/2014/main" id="{3FE2C194-CF7C-6284-0A3A-CAB67E5F2BD6}"/>
              </a:ext>
            </a:extLst>
          </p:cNvPr>
          <p:cNvSpPr txBox="1"/>
          <p:nvPr/>
        </p:nvSpPr>
        <p:spPr>
          <a:xfrm>
            <a:off x="117613" y="533400"/>
            <a:ext cx="1693284" cy="400110"/>
          </a:xfrm>
          <a:prstGeom prst="rect">
            <a:avLst/>
          </a:prstGeom>
          <a:solidFill>
            <a:srgbClr val="C00000"/>
          </a:solidFill>
        </p:spPr>
        <p:txBody>
          <a:bodyPr wrap="none" rtlCol="0">
            <a:spAutoFit/>
          </a:bodyPr>
          <a:lstStyle/>
          <a:p>
            <a:r>
              <a:rPr lang="en-US" sz="2000" b="1" dirty="0">
                <a:solidFill>
                  <a:schemeClr val="bg1"/>
                </a:solidFill>
              </a:rPr>
              <a:t>How It Works:</a:t>
            </a:r>
          </a:p>
        </p:txBody>
      </p:sp>
      <p:sp>
        <p:nvSpPr>
          <p:cNvPr id="11" name="Rectangle 10">
            <a:extLst>
              <a:ext uri="{FF2B5EF4-FFF2-40B4-BE49-F238E27FC236}">
                <a16:creationId xmlns:a16="http://schemas.microsoft.com/office/drawing/2014/main" id="{0D98E3CF-CD5E-8F3A-577A-C7952B8D0396}"/>
              </a:ext>
            </a:extLst>
          </p:cNvPr>
          <p:cNvSpPr/>
          <p:nvPr/>
        </p:nvSpPr>
        <p:spPr>
          <a:xfrm>
            <a:off x="2590800" y="32238"/>
            <a:ext cx="64770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Don't Lose Your Message! How SQS Visibility Timeout Works</a:t>
            </a:r>
          </a:p>
        </p:txBody>
      </p:sp>
      <p:sp>
        <p:nvSpPr>
          <p:cNvPr id="5" name="Rectangle 4">
            <a:extLst>
              <a:ext uri="{FF2B5EF4-FFF2-40B4-BE49-F238E27FC236}">
                <a16:creationId xmlns:a16="http://schemas.microsoft.com/office/drawing/2014/main" id="{397F46E9-B3C2-8F02-C81F-611C9DA11AAC}"/>
              </a:ext>
            </a:extLst>
          </p:cNvPr>
          <p:cNvSpPr/>
          <p:nvPr/>
        </p:nvSpPr>
        <p:spPr>
          <a:xfrm>
            <a:off x="117613" y="1012310"/>
            <a:ext cx="11956774" cy="26293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buFont typeface="+mj-lt"/>
              <a:buAutoNum type="arabicPeriod"/>
            </a:pPr>
            <a:r>
              <a:rPr lang="en-US" sz="1600" b="1" dirty="0"/>
              <a:t>Message in the Box:</a:t>
            </a:r>
            <a:r>
              <a:rPr lang="en-US" sz="1600" dirty="0"/>
              <a:t> You have a message in the SQS queue (box).</a:t>
            </a:r>
          </a:p>
          <a:p>
            <a:pPr>
              <a:buFont typeface="+mj-lt"/>
              <a:buAutoNum type="arabicPeriod"/>
            </a:pPr>
            <a:r>
              <a:rPr lang="en-US" sz="1600" b="1" dirty="0"/>
              <a:t>Someone Takes the Message:</a:t>
            </a:r>
            <a:r>
              <a:rPr lang="en-US" sz="1600" dirty="0"/>
              <a:t> A worker (a part of your application) takes the message out to process it.</a:t>
            </a:r>
          </a:p>
          <a:p>
            <a:pPr>
              <a:buFont typeface="+mj-lt"/>
              <a:buAutoNum type="arabicPeriod"/>
            </a:pPr>
            <a:r>
              <a:rPr lang="en-US" sz="1600" b="1" dirty="0"/>
              <a:t>Start the Timer:</a:t>
            </a:r>
            <a:r>
              <a:rPr lang="en-US" sz="1600" dirty="0"/>
              <a:t> As soon as the worker takes the message, a timer (visibility timeout) starts.</a:t>
            </a:r>
          </a:p>
          <a:p>
            <a:pPr>
              <a:buFont typeface="+mj-lt"/>
              <a:buAutoNum type="arabicPeriod"/>
            </a:pPr>
            <a:r>
              <a:rPr lang="en-US" sz="1600" b="1" dirty="0"/>
              <a:t>Message is Invisible:</a:t>
            </a:r>
            <a:r>
              <a:rPr lang="en-US" sz="1600" dirty="0"/>
              <a:t> While the timer is running, the message is hidden from other workers so that no one else can take it out and work on it simultaneously.</a:t>
            </a:r>
          </a:p>
          <a:p>
            <a:pPr>
              <a:buFont typeface="+mj-lt"/>
              <a:buAutoNum type="arabicPeriod"/>
            </a:pPr>
            <a:r>
              <a:rPr lang="en-US" sz="1600" b="1" dirty="0"/>
              <a:t>Processing the Message:</a:t>
            </a:r>
            <a:r>
              <a:rPr lang="en-US" sz="1600" dirty="0"/>
              <a:t> The worker processes the message (e.g., sends an email, processes an order).</a:t>
            </a:r>
          </a:p>
          <a:p>
            <a:pPr>
              <a:buFont typeface="+mj-lt"/>
              <a:buAutoNum type="arabicPeriod"/>
            </a:pPr>
            <a:r>
              <a:rPr lang="en-US" sz="1600" b="1" dirty="0"/>
              <a:t>Delete or Return the Message:</a:t>
            </a:r>
            <a:endParaRPr lang="en-US" sz="1600" dirty="0"/>
          </a:p>
          <a:p>
            <a:pPr marL="742950" lvl="1" indent="-285750">
              <a:buFont typeface="+mj-lt"/>
              <a:buAutoNum type="arabicPeriod"/>
            </a:pPr>
            <a:r>
              <a:rPr lang="en-US" sz="1600" dirty="0"/>
              <a:t>If the worker finishes processing before the timer ends, it deletes the message from the queue. The message is gone for good.</a:t>
            </a:r>
          </a:p>
          <a:p>
            <a:pPr marL="742950" lvl="1" indent="-285750">
              <a:buFont typeface="+mj-lt"/>
              <a:buAutoNum type="arabicPeriod"/>
            </a:pPr>
            <a:r>
              <a:rPr lang="en-US" sz="1600" dirty="0"/>
              <a:t>If the worker doesn't finish in time (e.g., it crashes or needs more time), the message becomes visible again when the timer ends. Another worker can then take it and process it.</a:t>
            </a:r>
          </a:p>
        </p:txBody>
      </p:sp>
      <p:pic>
        <p:nvPicPr>
          <p:cNvPr id="9" name="Picture 8">
            <a:extLst>
              <a:ext uri="{FF2B5EF4-FFF2-40B4-BE49-F238E27FC236}">
                <a16:creationId xmlns:a16="http://schemas.microsoft.com/office/drawing/2014/main" id="{7007751C-ADB3-D1E0-7E2B-CF01AD830D24}"/>
              </a:ext>
            </a:extLst>
          </p:cNvPr>
          <p:cNvPicPr>
            <a:picLocks noChangeAspect="1"/>
          </p:cNvPicPr>
          <p:nvPr/>
        </p:nvPicPr>
        <p:blipFill>
          <a:blip r:embed="rId3"/>
          <a:stretch>
            <a:fillRect/>
          </a:stretch>
        </p:blipFill>
        <p:spPr>
          <a:xfrm>
            <a:off x="4015608" y="3738387"/>
            <a:ext cx="4465584" cy="2935244"/>
          </a:xfrm>
          <a:prstGeom prst="rect">
            <a:avLst/>
          </a:prstGeom>
        </p:spPr>
        <p:style>
          <a:lnRef idx="1">
            <a:schemeClr val="accent5"/>
          </a:lnRef>
          <a:fillRef idx="2">
            <a:schemeClr val="accent5"/>
          </a:fillRef>
          <a:effectRef idx="1">
            <a:schemeClr val="accent5"/>
          </a:effectRef>
          <a:fontRef idx="minor">
            <a:schemeClr val="dk1"/>
          </a:fontRef>
        </p:style>
      </p:pic>
    </p:spTree>
    <p:extLst>
      <p:ext uri="{BB962C8B-B14F-4D97-AF65-F5344CB8AC3E}">
        <p14:creationId xmlns:p14="http://schemas.microsoft.com/office/powerpoint/2010/main" val="93442078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5710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410635" y="86789"/>
            <a:ext cx="406400" cy="5710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800" dirty="0"/>
          </a:p>
        </p:txBody>
      </p:sp>
      <p:sp>
        <p:nvSpPr>
          <p:cNvPr id="6" name="AutoShape 2" descr="Image result for activemq image"/>
          <p:cNvSpPr>
            <a:spLocks noChangeAspect="1" noChangeArrowheads="1"/>
          </p:cNvSpPr>
          <p:nvPr/>
        </p:nvSpPr>
        <p:spPr bwMode="auto">
          <a:xfrm>
            <a:off x="2214035" y="3768197"/>
            <a:ext cx="406400" cy="5710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800" dirty="0"/>
          </a:p>
        </p:txBody>
      </p:sp>
      <p:sp>
        <p:nvSpPr>
          <p:cNvPr id="4" name="AutoShape 2" descr="3 Ways to Design a Car - wikiHow">
            <a:extLst>
              <a:ext uri="{FF2B5EF4-FFF2-40B4-BE49-F238E27FC236}">
                <a16:creationId xmlns:a16="http://schemas.microsoft.com/office/drawing/2014/main" id="{233B23E8-8BDE-BBCA-03C1-83E3A4EFBF43}"/>
              </a:ext>
            </a:extLst>
          </p:cNvPr>
          <p:cNvSpPr>
            <a:spLocks noChangeAspect="1" noChangeArrowheads="1"/>
          </p:cNvSpPr>
          <p:nvPr/>
        </p:nvSpPr>
        <p:spPr bwMode="auto">
          <a:xfrm>
            <a:off x="5943600" y="3097208"/>
            <a:ext cx="304800" cy="4282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7" name="TextBox 6">
            <a:extLst>
              <a:ext uri="{FF2B5EF4-FFF2-40B4-BE49-F238E27FC236}">
                <a16:creationId xmlns:a16="http://schemas.microsoft.com/office/drawing/2014/main" id="{3FE2C194-CF7C-6284-0A3A-CAB67E5F2BD6}"/>
              </a:ext>
            </a:extLst>
          </p:cNvPr>
          <p:cNvSpPr txBox="1"/>
          <p:nvPr/>
        </p:nvSpPr>
        <p:spPr>
          <a:xfrm>
            <a:off x="117613" y="2209800"/>
            <a:ext cx="1959126" cy="400110"/>
          </a:xfrm>
          <a:prstGeom prst="rect">
            <a:avLst/>
          </a:prstGeom>
          <a:solidFill>
            <a:srgbClr val="C00000"/>
          </a:solidFill>
        </p:spPr>
        <p:txBody>
          <a:bodyPr wrap="none" rtlCol="0">
            <a:spAutoFit/>
          </a:bodyPr>
          <a:lstStyle/>
          <a:p>
            <a:r>
              <a:rPr lang="en-US" sz="2000" b="1" dirty="0">
                <a:solidFill>
                  <a:schemeClr val="bg1"/>
                </a:solidFill>
              </a:rPr>
              <a:t>Why is it Useful?</a:t>
            </a:r>
          </a:p>
        </p:txBody>
      </p:sp>
      <p:sp>
        <p:nvSpPr>
          <p:cNvPr id="11" name="Rectangle 10">
            <a:extLst>
              <a:ext uri="{FF2B5EF4-FFF2-40B4-BE49-F238E27FC236}">
                <a16:creationId xmlns:a16="http://schemas.microsoft.com/office/drawing/2014/main" id="{0D98E3CF-CD5E-8F3A-577A-C7952B8D0396}"/>
              </a:ext>
            </a:extLst>
          </p:cNvPr>
          <p:cNvSpPr/>
          <p:nvPr/>
        </p:nvSpPr>
        <p:spPr>
          <a:xfrm>
            <a:off x="2590800" y="32238"/>
            <a:ext cx="64770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Don't Lose Your Message! How SQS Visibility Timeout Works</a:t>
            </a:r>
          </a:p>
        </p:txBody>
      </p:sp>
      <p:sp>
        <p:nvSpPr>
          <p:cNvPr id="5" name="Rectangle 4">
            <a:extLst>
              <a:ext uri="{FF2B5EF4-FFF2-40B4-BE49-F238E27FC236}">
                <a16:creationId xmlns:a16="http://schemas.microsoft.com/office/drawing/2014/main" id="{397F46E9-B3C2-8F02-C81F-611C9DA11AAC}"/>
              </a:ext>
            </a:extLst>
          </p:cNvPr>
          <p:cNvSpPr/>
          <p:nvPr/>
        </p:nvSpPr>
        <p:spPr>
          <a:xfrm>
            <a:off x="117613" y="2688710"/>
            <a:ext cx="11956774" cy="17308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buFont typeface="Wingdings" panose="05000000000000000000" pitchFamily="2" charset="2"/>
              <a:buChar char="ü"/>
            </a:pPr>
            <a:r>
              <a:rPr lang="en-US" sz="2000" b="1" dirty="0"/>
              <a:t>Prevents Duplicate Work:</a:t>
            </a:r>
            <a:r>
              <a:rPr lang="en-US" sz="2000" dirty="0"/>
              <a:t> It ensures that only one worker processes a message at a time, avoiding duplication of work.</a:t>
            </a:r>
            <a:br>
              <a:rPr lang="en-US" sz="2000" dirty="0"/>
            </a:br>
            <a:endParaRPr lang="en-US" sz="2000" dirty="0"/>
          </a:p>
          <a:p>
            <a:pPr marL="342900" indent="-342900">
              <a:buFont typeface="Wingdings" panose="05000000000000000000" pitchFamily="2" charset="2"/>
              <a:buChar char="ü"/>
            </a:pPr>
            <a:r>
              <a:rPr lang="en-US" sz="2000" b="1" dirty="0"/>
              <a:t>Handles Failures:</a:t>
            </a:r>
            <a:r>
              <a:rPr lang="en-US" sz="2000" dirty="0"/>
              <a:t> If a worker fails to process the message within the time limit, another worker can pick it up and try again, ensuring that the task gets done.</a:t>
            </a:r>
          </a:p>
        </p:txBody>
      </p:sp>
    </p:spTree>
    <p:extLst>
      <p:ext uri="{BB962C8B-B14F-4D97-AF65-F5344CB8AC3E}">
        <p14:creationId xmlns:p14="http://schemas.microsoft.com/office/powerpoint/2010/main" val="66922689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5710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410635" y="86789"/>
            <a:ext cx="406400" cy="5710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800" dirty="0"/>
          </a:p>
        </p:txBody>
      </p:sp>
      <p:sp>
        <p:nvSpPr>
          <p:cNvPr id="6" name="AutoShape 2" descr="Image result for activemq image"/>
          <p:cNvSpPr>
            <a:spLocks noChangeAspect="1" noChangeArrowheads="1"/>
          </p:cNvSpPr>
          <p:nvPr/>
        </p:nvSpPr>
        <p:spPr bwMode="auto">
          <a:xfrm>
            <a:off x="2214035" y="2091797"/>
            <a:ext cx="406400" cy="5710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800" dirty="0"/>
          </a:p>
        </p:txBody>
      </p:sp>
      <p:sp>
        <p:nvSpPr>
          <p:cNvPr id="4" name="AutoShape 2" descr="3 Ways to Design a Car - wikiHow">
            <a:extLst>
              <a:ext uri="{FF2B5EF4-FFF2-40B4-BE49-F238E27FC236}">
                <a16:creationId xmlns:a16="http://schemas.microsoft.com/office/drawing/2014/main" id="{233B23E8-8BDE-BBCA-03C1-83E3A4EFBF43}"/>
              </a:ext>
            </a:extLst>
          </p:cNvPr>
          <p:cNvSpPr>
            <a:spLocks noChangeAspect="1" noChangeArrowheads="1"/>
          </p:cNvSpPr>
          <p:nvPr/>
        </p:nvSpPr>
        <p:spPr bwMode="auto">
          <a:xfrm>
            <a:off x="5943600" y="1420808"/>
            <a:ext cx="304800" cy="4282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7" name="TextBox 6">
            <a:extLst>
              <a:ext uri="{FF2B5EF4-FFF2-40B4-BE49-F238E27FC236}">
                <a16:creationId xmlns:a16="http://schemas.microsoft.com/office/drawing/2014/main" id="{3FE2C194-CF7C-6284-0A3A-CAB67E5F2BD6}"/>
              </a:ext>
            </a:extLst>
          </p:cNvPr>
          <p:cNvSpPr txBox="1"/>
          <p:nvPr/>
        </p:nvSpPr>
        <p:spPr>
          <a:xfrm>
            <a:off x="117613" y="533400"/>
            <a:ext cx="2133084" cy="400110"/>
          </a:xfrm>
          <a:prstGeom prst="rect">
            <a:avLst/>
          </a:prstGeom>
          <a:solidFill>
            <a:srgbClr val="C00000"/>
          </a:solidFill>
        </p:spPr>
        <p:txBody>
          <a:bodyPr wrap="none" rtlCol="0">
            <a:spAutoFit/>
          </a:bodyPr>
          <a:lstStyle/>
          <a:p>
            <a:r>
              <a:rPr lang="en-US" sz="2000" b="1" dirty="0">
                <a:solidFill>
                  <a:schemeClr val="bg1"/>
                </a:solidFill>
              </a:rPr>
              <a:t>Example Scenario:</a:t>
            </a:r>
          </a:p>
        </p:txBody>
      </p:sp>
      <p:sp>
        <p:nvSpPr>
          <p:cNvPr id="11" name="Rectangle 10">
            <a:extLst>
              <a:ext uri="{FF2B5EF4-FFF2-40B4-BE49-F238E27FC236}">
                <a16:creationId xmlns:a16="http://schemas.microsoft.com/office/drawing/2014/main" id="{0D98E3CF-CD5E-8F3A-577A-C7952B8D0396}"/>
              </a:ext>
            </a:extLst>
          </p:cNvPr>
          <p:cNvSpPr/>
          <p:nvPr/>
        </p:nvSpPr>
        <p:spPr>
          <a:xfrm>
            <a:off x="2590800" y="32238"/>
            <a:ext cx="64770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Don't Lose Your Message! How SQS Visibility Timeout Works</a:t>
            </a:r>
          </a:p>
        </p:txBody>
      </p:sp>
      <p:sp>
        <p:nvSpPr>
          <p:cNvPr id="5" name="Rectangle 4">
            <a:extLst>
              <a:ext uri="{FF2B5EF4-FFF2-40B4-BE49-F238E27FC236}">
                <a16:creationId xmlns:a16="http://schemas.microsoft.com/office/drawing/2014/main" id="{397F46E9-B3C2-8F02-C81F-611C9DA11AAC}"/>
              </a:ext>
            </a:extLst>
          </p:cNvPr>
          <p:cNvSpPr/>
          <p:nvPr/>
        </p:nvSpPr>
        <p:spPr>
          <a:xfrm>
            <a:off x="117613" y="1012309"/>
            <a:ext cx="11956774" cy="27214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900" dirty="0"/>
              <a:t>Imagine you have a team of people handling </a:t>
            </a:r>
            <a:r>
              <a:rPr lang="en-US" sz="1900" dirty="0">
                <a:solidFill>
                  <a:srgbClr val="C00000"/>
                </a:solidFill>
              </a:rPr>
              <a:t>customer support tickets (messages) </a:t>
            </a:r>
            <a:r>
              <a:rPr lang="en-US" sz="1900" dirty="0"/>
              <a:t>from a </a:t>
            </a:r>
            <a:r>
              <a:rPr lang="en-US" sz="1900" dirty="0">
                <a:solidFill>
                  <a:srgbClr val="C00000"/>
                </a:solidFill>
              </a:rPr>
              <a:t>shared inbox (SQS queue):</a:t>
            </a:r>
            <a:br>
              <a:rPr lang="en-US" sz="1900" dirty="0">
                <a:solidFill>
                  <a:srgbClr val="C00000"/>
                </a:solidFill>
              </a:rPr>
            </a:br>
            <a:endParaRPr lang="en-US" sz="1900" dirty="0">
              <a:solidFill>
                <a:srgbClr val="C00000"/>
              </a:solidFill>
            </a:endParaRPr>
          </a:p>
          <a:p>
            <a:pPr>
              <a:buFont typeface="+mj-lt"/>
              <a:buAutoNum type="arabicPeriod"/>
            </a:pPr>
            <a:r>
              <a:rPr lang="en-US" sz="1900" b="1" dirty="0"/>
              <a:t>New Ticket Arrives:</a:t>
            </a:r>
            <a:r>
              <a:rPr lang="en-US" sz="1900" dirty="0"/>
              <a:t> A new customer support ticket is added to the inbox.</a:t>
            </a:r>
          </a:p>
          <a:p>
            <a:pPr>
              <a:buFont typeface="+mj-lt"/>
              <a:buAutoNum type="arabicPeriod"/>
            </a:pPr>
            <a:r>
              <a:rPr lang="en-US" sz="1900" b="1" dirty="0"/>
              <a:t>Agent John Takes the Ticket:</a:t>
            </a:r>
            <a:r>
              <a:rPr lang="en-US" sz="1900" dirty="0"/>
              <a:t> Agent John takes the ticket to work on it. The ticket is now hidden from other agents (visibility timeout starts).</a:t>
            </a:r>
          </a:p>
          <a:p>
            <a:pPr>
              <a:buFont typeface="+mj-lt"/>
              <a:buAutoNum type="arabicPeriod"/>
            </a:pPr>
            <a:r>
              <a:rPr lang="en-US" sz="1900" b="1" dirty="0"/>
              <a:t>Agent John Handles the Ticket:</a:t>
            </a:r>
            <a:r>
              <a:rPr lang="en-US" sz="1900" dirty="0"/>
              <a:t> Agent John resolves the issue and marks the ticket as done (deletes the message) within the time limit.</a:t>
            </a:r>
          </a:p>
          <a:p>
            <a:pPr>
              <a:buFont typeface="+mj-lt"/>
              <a:buAutoNum type="arabicPeriod"/>
            </a:pPr>
            <a:r>
              <a:rPr lang="en-US" sz="1900" b="1" dirty="0"/>
              <a:t>Agent John Gets Distracted:</a:t>
            </a:r>
            <a:r>
              <a:rPr lang="en-US" sz="1900" dirty="0"/>
              <a:t> If Agent John gets distracted and doesn't handle the ticket within the time limit, the ticket reappears in the inbox for someone else to handle.</a:t>
            </a:r>
          </a:p>
        </p:txBody>
      </p:sp>
      <p:sp>
        <p:nvSpPr>
          <p:cNvPr id="19" name="Flowchart: Terminator 18">
            <a:extLst>
              <a:ext uri="{FF2B5EF4-FFF2-40B4-BE49-F238E27FC236}">
                <a16:creationId xmlns:a16="http://schemas.microsoft.com/office/drawing/2014/main" id="{0BDE57EF-BE30-4E0B-9C22-6C74D622A91C}"/>
              </a:ext>
            </a:extLst>
          </p:cNvPr>
          <p:cNvSpPr/>
          <p:nvPr/>
        </p:nvSpPr>
        <p:spPr>
          <a:xfrm>
            <a:off x="3920264" y="6096000"/>
            <a:ext cx="914400" cy="381000"/>
          </a:xfrm>
          <a:prstGeom prst="flowChartTerminator">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dirty="0"/>
              <a:t>9.00</a:t>
            </a:r>
          </a:p>
        </p:txBody>
      </p:sp>
      <p:sp>
        <p:nvSpPr>
          <p:cNvPr id="20" name="Flowchart: Terminator 19">
            <a:extLst>
              <a:ext uri="{FF2B5EF4-FFF2-40B4-BE49-F238E27FC236}">
                <a16:creationId xmlns:a16="http://schemas.microsoft.com/office/drawing/2014/main" id="{CF31E1C4-2354-7C00-F472-D9D255E966DA}"/>
              </a:ext>
            </a:extLst>
          </p:cNvPr>
          <p:cNvSpPr/>
          <p:nvPr/>
        </p:nvSpPr>
        <p:spPr>
          <a:xfrm>
            <a:off x="6663464" y="6096000"/>
            <a:ext cx="914400" cy="381000"/>
          </a:xfrm>
          <a:prstGeom prst="flowChartTerminator">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9.01</a:t>
            </a:r>
          </a:p>
        </p:txBody>
      </p:sp>
      <p:sp>
        <p:nvSpPr>
          <p:cNvPr id="21" name="Rectangle 20">
            <a:extLst>
              <a:ext uri="{FF2B5EF4-FFF2-40B4-BE49-F238E27FC236}">
                <a16:creationId xmlns:a16="http://schemas.microsoft.com/office/drawing/2014/main" id="{240E368E-80B6-AC2E-C584-6122889E4D3B}"/>
              </a:ext>
            </a:extLst>
          </p:cNvPr>
          <p:cNvSpPr/>
          <p:nvPr/>
        </p:nvSpPr>
        <p:spPr>
          <a:xfrm>
            <a:off x="3962398" y="5334147"/>
            <a:ext cx="3581400" cy="506505"/>
          </a:xfrm>
          <a:prstGeom prst="rect">
            <a:avLst/>
          </a:prstGeom>
          <a:solidFill>
            <a:srgbClr val="FFCE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Visibility timeout [1 min]</a:t>
            </a:r>
          </a:p>
        </p:txBody>
      </p:sp>
      <p:cxnSp>
        <p:nvCxnSpPr>
          <p:cNvPr id="23" name="Straight Arrow Connector 22">
            <a:extLst>
              <a:ext uri="{FF2B5EF4-FFF2-40B4-BE49-F238E27FC236}">
                <a16:creationId xmlns:a16="http://schemas.microsoft.com/office/drawing/2014/main" id="{EC261C86-2355-FA64-9A6C-56DA2E9F5450}"/>
              </a:ext>
            </a:extLst>
          </p:cNvPr>
          <p:cNvCxnSpPr>
            <a:cxnSpLocks/>
          </p:cNvCxnSpPr>
          <p:nvPr/>
        </p:nvCxnSpPr>
        <p:spPr>
          <a:xfrm>
            <a:off x="3920264" y="5925768"/>
            <a:ext cx="49530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5" name="Speech Bubble: Rectangle 24">
            <a:extLst>
              <a:ext uri="{FF2B5EF4-FFF2-40B4-BE49-F238E27FC236}">
                <a16:creationId xmlns:a16="http://schemas.microsoft.com/office/drawing/2014/main" id="{485ECF71-6F05-45F5-F189-5669AFFC1F66}"/>
              </a:ext>
            </a:extLst>
          </p:cNvPr>
          <p:cNvSpPr/>
          <p:nvPr/>
        </p:nvSpPr>
        <p:spPr>
          <a:xfrm>
            <a:off x="1786664" y="4876800"/>
            <a:ext cx="1676400" cy="612648"/>
          </a:xfrm>
          <a:prstGeom prst="wedgeRectCallout">
            <a:avLst>
              <a:gd name="adj1" fmla="val 77991"/>
              <a:gd name="adj2" fmla="val 118690"/>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Agent John Takes the Ticket</a:t>
            </a:r>
            <a:endParaRPr lang="en-US" sz="1600" dirty="0">
              <a:solidFill>
                <a:schemeClr val="tx1"/>
              </a:solidFill>
            </a:endParaRPr>
          </a:p>
        </p:txBody>
      </p:sp>
      <p:sp>
        <p:nvSpPr>
          <p:cNvPr id="26" name="Speech Bubble: Rectangle 25">
            <a:extLst>
              <a:ext uri="{FF2B5EF4-FFF2-40B4-BE49-F238E27FC236}">
                <a16:creationId xmlns:a16="http://schemas.microsoft.com/office/drawing/2014/main" id="{1296C19D-B8ED-85B1-394B-04F3A2242198}"/>
              </a:ext>
            </a:extLst>
          </p:cNvPr>
          <p:cNvSpPr/>
          <p:nvPr/>
        </p:nvSpPr>
        <p:spPr>
          <a:xfrm>
            <a:off x="3767864" y="4153609"/>
            <a:ext cx="1905000" cy="612648"/>
          </a:xfrm>
          <a:prstGeom prst="wedgeRectCallout">
            <a:avLst>
              <a:gd name="adj1" fmla="val 39672"/>
              <a:gd name="adj2" fmla="val 130981"/>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Agent John Handles the Ticket</a:t>
            </a:r>
            <a:endParaRPr lang="en-US" sz="1600" dirty="0">
              <a:solidFill>
                <a:schemeClr val="tx1"/>
              </a:solidFill>
            </a:endParaRPr>
          </a:p>
        </p:txBody>
      </p:sp>
      <p:sp>
        <p:nvSpPr>
          <p:cNvPr id="27" name="Speech Bubble: Rectangle 26">
            <a:extLst>
              <a:ext uri="{FF2B5EF4-FFF2-40B4-BE49-F238E27FC236}">
                <a16:creationId xmlns:a16="http://schemas.microsoft.com/office/drawing/2014/main" id="{CA54569E-1F73-64CB-433D-F0AA6D39E6CD}"/>
              </a:ext>
            </a:extLst>
          </p:cNvPr>
          <p:cNvSpPr/>
          <p:nvPr/>
        </p:nvSpPr>
        <p:spPr>
          <a:xfrm>
            <a:off x="8187464" y="4427041"/>
            <a:ext cx="1718536" cy="612648"/>
          </a:xfrm>
          <a:prstGeom prst="wedgeRectCallout">
            <a:avLst>
              <a:gd name="adj1" fmla="val -29786"/>
              <a:gd name="adj2" fmla="val 195950"/>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Agent John Gets Distracted</a:t>
            </a:r>
            <a:endParaRPr lang="en-US" sz="1600" dirty="0">
              <a:solidFill>
                <a:schemeClr val="tx1"/>
              </a:solidFill>
            </a:endParaRPr>
          </a:p>
        </p:txBody>
      </p:sp>
    </p:spTree>
    <p:extLst>
      <p:ext uri="{BB962C8B-B14F-4D97-AF65-F5344CB8AC3E}">
        <p14:creationId xmlns:p14="http://schemas.microsoft.com/office/powerpoint/2010/main" val="212834419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5710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410635" y="86789"/>
            <a:ext cx="406400" cy="5710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800" dirty="0"/>
          </a:p>
        </p:txBody>
      </p:sp>
      <p:sp>
        <p:nvSpPr>
          <p:cNvPr id="6" name="AutoShape 2" descr="Image result for activemq image"/>
          <p:cNvSpPr>
            <a:spLocks noChangeAspect="1" noChangeArrowheads="1"/>
          </p:cNvSpPr>
          <p:nvPr/>
        </p:nvSpPr>
        <p:spPr bwMode="auto">
          <a:xfrm>
            <a:off x="2214035" y="3768197"/>
            <a:ext cx="406400" cy="5710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800" dirty="0"/>
          </a:p>
        </p:txBody>
      </p:sp>
      <p:sp>
        <p:nvSpPr>
          <p:cNvPr id="4" name="AutoShape 2" descr="3 Ways to Design a Car - wikiHow">
            <a:extLst>
              <a:ext uri="{FF2B5EF4-FFF2-40B4-BE49-F238E27FC236}">
                <a16:creationId xmlns:a16="http://schemas.microsoft.com/office/drawing/2014/main" id="{233B23E8-8BDE-BBCA-03C1-83E3A4EFBF43}"/>
              </a:ext>
            </a:extLst>
          </p:cNvPr>
          <p:cNvSpPr>
            <a:spLocks noChangeAspect="1" noChangeArrowheads="1"/>
          </p:cNvSpPr>
          <p:nvPr/>
        </p:nvSpPr>
        <p:spPr bwMode="auto">
          <a:xfrm>
            <a:off x="5943600" y="3097208"/>
            <a:ext cx="304800" cy="4282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000"/>
          </a:p>
        </p:txBody>
      </p:sp>
      <p:sp>
        <p:nvSpPr>
          <p:cNvPr id="7" name="TextBox 6">
            <a:extLst>
              <a:ext uri="{FF2B5EF4-FFF2-40B4-BE49-F238E27FC236}">
                <a16:creationId xmlns:a16="http://schemas.microsoft.com/office/drawing/2014/main" id="{3FE2C194-CF7C-6284-0A3A-CAB67E5F2BD6}"/>
              </a:ext>
            </a:extLst>
          </p:cNvPr>
          <p:cNvSpPr txBox="1"/>
          <p:nvPr/>
        </p:nvSpPr>
        <p:spPr>
          <a:xfrm>
            <a:off x="117613" y="2209800"/>
            <a:ext cx="1202124" cy="400110"/>
          </a:xfrm>
          <a:prstGeom prst="rect">
            <a:avLst/>
          </a:prstGeom>
          <a:solidFill>
            <a:srgbClr val="C00000"/>
          </a:solidFill>
        </p:spPr>
        <p:txBody>
          <a:bodyPr wrap="none" rtlCol="0">
            <a:spAutoFit/>
          </a:bodyPr>
          <a:lstStyle/>
          <a:p>
            <a:r>
              <a:rPr lang="en-US" sz="2000" b="1" dirty="0">
                <a:solidFill>
                  <a:schemeClr val="bg1"/>
                </a:solidFill>
              </a:rPr>
              <a:t>Summary</a:t>
            </a:r>
          </a:p>
        </p:txBody>
      </p:sp>
      <p:sp>
        <p:nvSpPr>
          <p:cNvPr id="11" name="Rectangle 10">
            <a:extLst>
              <a:ext uri="{FF2B5EF4-FFF2-40B4-BE49-F238E27FC236}">
                <a16:creationId xmlns:a16="http://schemas.microsoft.com/office/drawing/2014/main" id="{0D98E3CF-CD5E-8F3A-577A-C7952B8D0396}"/>
              </a:ext>
            </a:extLst>
          </p:cNvPr>
          <p:cNvSpPr/>
          <p:nvPr/>
        </p:nvSpPr>
        <p:spPr>
          <a:xfrm>
            <a:off x="2590800" y="32238"/>
            <a:ext cx="64770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Don't Lose Your Message! How SQS Visibility Timeout Works</a:t>
            </a:r>
          </a:p>
        </p:txBody>
      </p:sp>
      <p:sp>
        <p:nvSpPr>
          <p:cNvPr id="5" name="Rectangle 4">
            <a:extLst>
              <a:ext uri="{FF2B5EF4-FFF2-40B4-BE49-F238E27FC236}">
                <a16:creationId xmlns:a16="http://schemas.microsoft.com/office/drawing/2014/main" id="{397F46E9-B3C2-8F02-C81F-611C9DA11AAC}"/>
              </a:ext>
            </a:extLst>
          </p:cNvPr>
          <p:cNvSpPr/>
          <p:nvPr/>
        </p:nvSpPr>
        <p:spPr>
          <a:xfrm>
            <a:off x="117613" y="2688710"/>
            <a:ext cx="11956774" cy="24166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buFont typeface="Wingdings" panose="05000000000000000000" pitchFamily="2" charset="2"/>
              <a:buChar char="ü"/>
            </a:pPr>
            <a:r>
              <a:rPr lang="en-US" sz="2400" dirty="0"/>
              <a:t>The </a:t>
            </a:r>
            <a:r>
              <a:rPr lang="en-US" sz="2400" dirty="0">
                <a:solidFill>
                  <a:srgbClr val="C00000"/>
                </a:solidFill>
              </a:rPr>
              <a:t>visibility timeout is a timer </a:t>
            </a:r>
            <a:r>
              <a:rPr lang="en-US" sz="2400" dirty="0"/>
              <a:t>that </a:t>
            </a:r>
            <a:r>
              <a:rPr lang="en-US" sz="2400" dirty="0">
                <a:solidFill>
                  <a:srgbClr val="C00000"/>
                </a:solidFill>
              </a:rPr>
              <a:t>hides a message </a:t>
            </a:r>
            <a:r>
              <a:rPr lang="en-US" sz="2400" dirty="0"/>
              <a:t>from others while someone is working on it. </a:t>
            </a:r>
            <a:br>
              <a:rPr lang="en-US" sz="2400" dirty="0"/>
            </a:br>
            <a:endParaRPr lang="en-US" sz="2400" dirty="0"/>
          </a:p>
          <a:p>
            <a:pPr marL="342900" indent="-342900">
              <a:buFont typeface="Wingdings" panose="05000000000000000000" pitchFamily="2" charset="2"/>
              <a:buChar char="ü"/>
            </a:pPr>
            <a:r>
              <a:rPr lang="en-US" sz="2400" dirty="0">
                <a:solidFill>
                  <a:srgbClr val="C00000"/>
                </a:solidFill>
              </a:rPr>
              <a:t>If they finish in time, the message is marked as done. If not, it becomes available again for someone else to pick up</a:t>
            </a:r>
            <a:r>
              <a:rPr lang="en-US" sz="2400" dirty="0"/>
              <a:t>. This helps ensure tasks are completed without duplication and allows for recovery from failures.</a:t>
            </a:r>
          </a:p>
        </p:txBody>
      </p:sp>
    </p:spTree>
    <p:extLst>
      <p:ext uri="{BB962C8B-B14F-4D97-AF65-F5344CB8AC3E}">
        <p14:creationId xmlns:p14="http://schemas.microsoft.com/office/powerpoint/2010/main" val="424177894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93496</TotalTime>
  <Words>623</Words>
  <Application>Microsoft Office PowerPoint</Application>
  <PresentationFormat>Widescreen</PresentationFormat>
  <Paragraphs>41</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10205</cp:revision>
  <dcterms:created xsi:type="dcterms:W3CDTF">2006-08-16T00:00:00Z</dcterms:created>
  <dcterms:modified xsi:type="dcterms:W3CDTF">2024-07-16T08:48:07Z</dcterms:modified>
</cp:coreProperties>
</file>