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Kanit Light" panose="020B0604020202020204" charset="-34"/>
      <p:regular r:id="rId15"/>
    </p:embeddedFont>
    <p:embeddedFont>
      <p:font typeface="Martel San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081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utlook.com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yahoo.com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://www.gmail.com" TargetMode="External"/><Relationship Id="rId9" Type="http://schemas.openxmlformats.org/officeDocument/2006/relationships/hyperlink" Target="mailto:yourname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47788"/>
            <a:ext cx="8108163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Email Basics: </a:t>
            </a:r>
            <a:b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</a:b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How to Send &amp; Receive Emails Like a Pro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280190" y="38142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What is Email?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6280190" y="4432340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Email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(short for electronic mail) is a way to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send messages using the internet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 You can use it to send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text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files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and even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photos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to other people around the world.</a:t>
            </a:r>
            <a:endParaRPr lang="en-US" sz="2400" dirty="0"/>
          </a:p>
        </p:txBody>
      </p:sp>
      <p:sp>
        <p:nvSpPr>
          <p:cNvPr id="6" name="Shape 3"/>
          <p:cNvSpPr/>
          <p:nvPr/>
        </p:nvSpPr>
        <p:spPr>
          <a:xfrm>
            <a:off x="6280190" y="579310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800725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5776198"/>
            <a:ext cx="202501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2C3249"/>
                </a:solidFill>
                <a:ea typeface="Martel Sans Bold" pitchFamily="34" charset="-122"/>
                <a:cs typeface="Martel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4628"/>
            <a:ext cx="61221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Staying Safe with Emails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1997035"/>
            <a:ext cx="1614011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2613065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88255" y="22238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Use strong passwords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5088255" y="2714268"/>
            <a:ext cx="581227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Create complex passwords and change them regularly</a:t>
            </a:r>
            <a:endParaRPr lang="en-US" sz="2400" dirty="0"/>
          </a:p>
        </p:txBody>
      </p:sp>
      <p:sp>
        <p:nvSpPr>
          <p:cNvPr id="7" name="Shape 3"/>
          <p:cNvSpPr/>
          <p:nvPr/>
        </p:nvSpPr>
        <p:spPr>
          <a:xfrm>
            <a:off x="4918115" y="3317081"/>
            <a:ext cx="8861822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424" y="3360658"/>
            <a:ext cx="3228022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3814762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95261" y="3587472"/>
            <a:ext cx="43092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Be cautious with unknown senders</a:t>
            </a:r>
            <a:endParaRPr lang="en-US" sz="3200" dirty="0"/>
          </a:p>
        </p:txBody>
      </p:sp>
      <p:sp>
        <p:nvSpPr>
          <p:cNvPr id="11" name="Text 5"/>
          <p:cNvSpPr/>
          <p:nvPr/>
        </p:nvSpPr>
        <p:spPr>
          <a:xfrm>
            <a:off x="5895261" y="4077891"/>
            <a:ext cx="52964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Do not open emails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from people you don't know</a:t>
            </a:r>
            <a:endParaRPr lang="en-US" sz="2400" dirty="0"/>
          </a:p>
        </p:txBody>
      </p:sp>
      <p:sp>
        <p:nvSpPr>
          <p:cNvPr id="12" name="Shape 6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3418" y="4724281"/>
            <a:ext cx="484203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892" y="5178385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702266" y="49510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Avoid suspicious links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6702266" y="5441513"/>
            <a:ext cx="43574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Don't click on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suspicious links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in emails</a:t>
            </a:r>
            <a:endParaRPr lang="en-US" sz="2400" dirty="0"/>
          </a:p>
        </p:txBody>
      </p:sp>
      <p:sp>
        <p:nvSpPr>
          <p:cNvPr id="17" name="Shape 9"/>
          <p:cNvSpPr/>
          <p:nvPr/>
        </p:nvSpPr>
        <p:spPr>
          <a:xfrm>
            <a:off x="6532126" y="6044327"/>
            <a:ext cx="7247811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294" y="6087904"/>
            <a:ext cx="6456164" cy="1306949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4773" y="6542008"/>
            <a:ext cx="318968" cy="398621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509272" y="6314718"/>
            <a:ext cx="350555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Be careful with attachments</a:t>
            </a:r>
            <a:endParaRPr lang="en-US" sz="3200" dirty="0"/>
          </a:p>
        </p:txBody>
      </p:sp>
      <p:sp>
        <p:nvSpPr>
          <p:cNvPr id="21" name="Text 11"/>
          <p:cNvSpPr/>
          <p:nvPr/>
        </p:nvSpPr>
        <p:spPr>
          <a:xfrm>
            <a:off x="7509272" y="6805136"/>
            <a:ext cx="43634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Avoid downloading strange attachments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7563" y="398740"/>
            <a:ext cx="4504968" cy="453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44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Deleting or Archiving Emails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507563" y="1214438"/>
            <a:ext cx="1812727" cy="226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24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Deleting Emails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507563" y="1586032"/>
            <a:ext cx="6630829" cy="231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To delete an email, click the </a:t>
            </a:r>
            <a:r>
              <a:rPr lang="en-US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Trash icon</a:t>
            </a:r>
            <a:r>
              <a:rPr lang="en-US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or </a:t>
            </a:r>
            <a:r>
              <a:rPr lang="en-US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Delete</a:t>
            </a:r>
            <a:r>
              <a:rPr lang="en-US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07563" y="1948458"/>
            <a:ext cx="6630829" cy="46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This removes the email from your inbox and moves it to the Trash/Bin folder, where it will eventually be permanently deleted.</a:t>
            </a:r>
            <a:endParaRPr lang="en-US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63" y="2575441"/>
            <a:ext cx="6630829" cy="6630829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499628" y="1214438"/>
            <a:ext cx="1812727" cy="226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24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Archiving Emails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7499628" y="1586032"/>
            <a:ext cx="6630829" cy="231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To save it but remove it from your inbox, click </a:t>
            </a:r>
            <a:r>
              <a:rPr lang="en-US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Archive</a:t>
            </a:r>
            <a:r>
              <a:rPr lang="en-US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7499628" y="1948458"/>
            <a:ext cx="6996301" cy="46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Archiving keeps the email in your account but moves it out of your inbox to reduce clutter. You can still search for and find archived emails later.</a:t>
            </a:r>
            <a:endParaRPr lang="en-US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628" y="2575441"/>
            <a:ext cx="6630829" cy="66308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2321" y="371118"/>
            <a:ext cx="3374231" cy="421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Logging Out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21" y="1062752"/>
            <a:ext cx="3374231" cy="20853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15264" y="1062752"/>
            <a:ext cx="2291834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Step 1: Find your account menu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4015263" y="1646395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Click </a:t>
            </a:r>
            <a:r>
              <a:rPr lang="en-US" sz="2400" dirty="0">
                <a:ea typeface="Martel Sans" pitchFamily="34" charset="-122"/>
                <a:cs typeface="Martel Sans" pitchFamily="34" charset="-120"/>
              </a:rPr>
              <a:t>your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profile or account icon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21" y="3418046"/>
            <a:ext cx="3374231" cy="20853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015264" y="3418046"/>
            <a:ext cx="2033945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Step 2: Select logout option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4015264" y="3978115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Select 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Log Out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or 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Sign Out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21" y="5773341"/>
            <a:ext cx="3374231" cy="20853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015264" y="5773341"/>
            <a:ext cx="1687116" cy="210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Step 3: Ensure security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4015264" y="6281142"/>
            <a:ext cx="10142815" cy="215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This keeps your account safe and private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98665"/>
            <a:ext cx="65701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Choosing an Email Service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286107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2903577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29389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Gmail (by Google)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530906" y="3429357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u="sng" dirty="0">
                <a:solidFill>
                  <a:srgbClr val="437066"/>
                </a:solidFill>
                <a:ea typeface="Martel Sans" pitchFamily="34" charset="-122"/>
                <a:cs typeface="Martel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www.gmail.com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5235893" y="286107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963" y="2903577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73008" y="29389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Yahoo Mail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5973008" y="3429357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u="sng" dirty="0">
                <a:solidFill>
                  <a:srgbClr val="437066"/>
                </a:solidFill>
                <a:ea typeface="Martel Sans" pitchFamily="34" charset="-122"/>
                <a:cs typeface="Martel Sans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www.yahoo.com</a:t>
            </a:r>
            <a:endParaRPr lang="en-US" sz="2400" dirty="0"/>
          </a:p>
        </p:txBody>
      </p:sp>
      <p:sp>
        <p:nvSpPr>
          <p:cNvPr id="11" name="Shape 7"/>
          <p:cNvSpPr/>
          <p:nvPr/>
        </p:nvSpPr>
        <p:spPr>
          <a:xfrm>
            <a:off x="9677995" y="286107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3065" y="2903577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415111" y="29389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Outlook (by Microsoft)</a:t>
            </a:r>
            <a:endParaRPr lang="en-US" sz="3200" dirty="0"/>
          </a:p>
        </p:txBody>
      </p:sp>
      <p:sp>
        <p:nvSpPr>
          <p:cNvPr id="14" name="Text 9"/>
          <p:cNvSpPr/>
          <p:nvPr/>
        </p:nvSpPr>
        <p:spPr>
          <a:xfrm>
            <a:off x="10415111" y="3429357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u="sng" dirty="0">
                <a:solidFill>
                  <a:srgbClr val="437066"/>
                </a:solidFill>
                <a:ea typeface="Martel Sans" pitchFamily="34" charset="-122"/>
                <a:cs typeface="Martel Sans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www.outlook.com</a:t>
            </a:r>
            <a:endParaRPr lang="en-US" sz="2400" dirty="0"/>
          </a:p>
        </p:txBody>
      </p:sp>
      <p:sp>
        <p:nvSpPr>
          <p:cNvPr id="15" name="Text 10"/>
          <p:cNvSpPr/>
          <p:nvPr/>
        </p:nvSpPr>
        <p:spPr>
          <a:xfrm>
            <a:off x="793790" y="40474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Create an account by clicking 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Sign Up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or 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Create Account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and follow the steps.</a:t>
            </a:r>
            <a:endParaRPr lang="en-US" sz="2400" dirty="0"/>
          </a:p>
        </p:txBody>
      </p:sp>
      <p:sp>
        <p:nvSpPr>
          <p:cNvPr id="16" name="Text 11"/>
          <p:cNvSpPr/>
          <p:nvPr/>
        </p:nvSpPr>
        <p:spPr>
          <a:xfrm>
            <a:off x="793790" y="46654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Fill in your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name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birth date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and a username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(e.g., </a:t>
            </a:r>
            <a:r>
              <a:rPr lang="en-US" sz="2400" u="sng" dirty="0">
                <a:solidFill>
                  <a:srgbClr val="437066"/>
                </a:solidFill>
                <a:ea typeface="Martel Sans" pitchFamily="34" charset="-122"/>
                <a:cs typeface="Martel Sans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yourname@gmail.com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).</a:t>
            </a:r>
            <a:endParaRPr lang="en-US" sz="2400" dirty="0"/>
          </a:p>
        </p:txBody>
      </p:sp>
      <p:sp>
        <p:nvSpPr>
          <p:cNvPr id="17" name="Text 12"/>
          <p:cNvSpPr/>
          <p:nvPr/>
        </p:nvSpPr>
        <p:spPr>
          <a:xfrm>
            <a:off x="793790" y="51076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Choose a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strong password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(mix letters, numbers, and symbols).</a:t>
            </a:r>
            <a:endParaRPr lang="en-US" sz="2400" dirty="0"/>
          </a:p>
        </p:txBody>
      </p:sp>
      <p:sp>
        <p:nvSpPr>
          <p:cNvPr id="18" name="Text 13"/>
          <p:cNvSpPr/>
          <p:nvPr/>
        </p:nvSpPr>
        <p:spPr>
          <a:xfrm>
            <a:off x="793790" y="554986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Follow the steps to verify your account (usually via phone number).</a:t>
            </a:r>
            <a:endParaRPr lang="en-US" sz="2400" dirty="0"/>
          </a:p>
        </p:txBody>
      </p:sp>
      <p:sp>
        <p:nvSpPr>
          <p:cNvPr id="19" name="Text 14"/>
          <p:cNvSpPr/>
          <p:nvPr/>
        </p:nvSpPr>
        <p:spPr>
          <a:xfrm>
            <a:off x="793790" y="616791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Tip: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Your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email address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is like your digital mailing address—share it only with trusted people.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886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Logging In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2837617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00B050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2837617"/>
            <a:ext cx="30958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Go to your email website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790373" y="3328035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Open your browser and type in the web address of your email provider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620351" y="4280654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00B050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42806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Enter your credentials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130534" y="4771073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Type in your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email address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password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Shape 7"/>
          <p:cNvSpPr/>
          <p:nvPr/>
        </p:nvSpPr>
        <p:spPr>
          <a:xfrm>
            <a:off x="6960632" y="5360789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00B050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5360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Access your account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7470815" y="5851208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Click 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Sign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In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or "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Log In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7463"/>
            <a:ext cx="61500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Understanding the Inbox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2769870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0043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Inbox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1028224" y="349472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Shows new and old emails you received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5216962" y="2769870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30043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Sent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5451396" y="349472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Shows emails you have sent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9640133" y="2769870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30043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Drafts</a:t>
            </a:r>
            <a:endParaRPr lang="en-US" sz="3200" dirty="0"/>
          </a:p>
        </p:txBody>
      </p:sp>
      <p:sp>
        <p:nvSpPr>
          <p:cNvPr id="11" name="Text 9"/>
          <p:cNvSpPr/>
          <p:nvPr/>
        </p:nvSpPr>
        <p:spPr>
          <a:xfrm>
            <a:off x="9874568" y="349472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Emails you started writing but didn't send</a:t>
            </a:r>
            <a:endParaRPr lang="en-US" sz="2400" dirty="0"/>
          </a:p>
        </p:txBody>
      </p:sp>
      <p:sp>
        <p:nvSpPr>
          <p:cNvPr id="12" name="Shape 10"/>
          <p:cNvSpPr/>
          <p:nvPr/>
        </p:nvSpPr>
        <p:spPr>
          <a:xfrm>
            <a:off x="793790" y="4681776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28224" y="49162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Trash/Deleted/Bin</a:t>
            </a:r>
            <a:endParaRPr lang="en-US" sz="3200" dirty="0"/>
          </a:p>
        </p:txBody>
      </p:sp>
      <p:sp>
        <p:nvSpPr>
          <p:cNvPr id="14" name="Text 12"/>
          <p:cNvSpPr/>
          <p:nvPr/>
        </p:nvSpPr>
        <p:spPr>
          <a:xfrm>
            <a:off x="1028224" y="540662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Emails you deleted</a:t>
            </a:r>
            <a:endParaRPr lang="en-US" sz="2400" dirty="0"/>
          </a:p>
        </p:txBody>
      </p:sp>
      <p:sp>
        <p:nvSpPr>
          <p:cNvPr id="15" name="Shape 13"/>
          <p:cNvSpPr/>
          <p:nvPr/>
        </p:nvSpPr>
        <p:spPr>
          <a:xfrm>
            <a:off x="7428667" y="4681776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63101" y="49162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Spam</a:t>
            </a:r>
            <a:endParaRPr lang="en-US" sz="3200" dirty="0"/>
          </a:p>
        </p:txBody>
      </p:sp>
      <p:sp>
        <p:nvSpPr>
          <p:cNvPr id="17" name="Text 15"/>
          <p:cNvSpPr/>
          <p:nvPr/>
        </p:nvSpPr>
        <p:spPr>
          <a:xfrm>
            <a:off x="7663101" y="540662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Junk or unwanted emails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793790" y="62591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After logging in, you'll see your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Inbox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. This is where you receive emails.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How to Read an Email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37045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Click on the email subject line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Select the email you want to read from your Inbox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View the full message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22680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The full message will open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Check the details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22680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You can see who sent it, when, and what they said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680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Access attachments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22680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If there is a file attached, click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Download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or View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0793" y="496014"/>
            <a:ext cx="4506397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How to Send an Email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303770" y="1419701"/>
            <a:ext cx="22860" cy="6313765"/>
          </a:xfrm>
          <a:prstGeom prst="roundRect">
            <a:avLst>
              <a:gd name="adj" fmla="val 331188"/>
            </a:avLst>
          </a:prstGeom>
          <a:solidFill>
            <a:srgbClr val="C5D2CF"/>
          </a:solidFill>
          <a:ln/>
        </p:spPr>
      </p:sp>
      <p:sp>
        <p:nvSpPr>
          <p:cNvPr id="4" name="Shape 2"/>
          <p:cNvSpPr/>
          <p:nvPr/>
        </p:nvSpPr>
        <p:spPr>
          <a:xfrm>
            <a:off x="6594634" y="1611035"/>
            <a:ext cx="540663" cy="22860"/>
          </a:xfrm>
          <a:prstGeom prst="roundRect">
            <a:avLst>
              <a:gd name="adj" fmla="val 331188"/>
            </a:avLst>
          </a:prstGeom>
          <a:solidFill>
            <a:srgbClr val="C5D2CF"/>
          </a:solidFill>
          <a:ln/>
        </p:spPr>
      </p:sp>
      <p:sp>
        <p:nvSpPr>
          <p:cNvPr id="5" name="Shape 3"/>
          <p:cNvSpPr/>
          <p:nvPr/>
        </p:nvSpPr>
        <p:spPr>
          <a:xfrm>
            <a:off x="7112437" y="1419701"/>
            <a:ext cx="405527" cy="4055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64" y="1453515"/>
            <a:ext cx="270272" cy="337899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160877" y="1481614"/>
            <a:ext cx="2253139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Start a new email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630793" y="1871305"/>
            <a:ext cx="5783223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Click 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Compose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or 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New Mail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7495103" y="2692360"/>
            <a:ext cx="540663" cy="22860"/>
          </a:xfrm>
          <a:prstGeom prst="roundRect">
            <a:avLst>
              <a:gd name="adj" fmla="val 331188"/>
            </a:avLst>
          </a:prstGeom>
          <a:solidFill>
            <a:srgbClr val="C5D2CF"/>
          </a:solidFill>
          <a:ln/>
        </p:spPr>
      </p:sp>
      <p:sp>
        <p:nvSpPr>
          <p:cNvPr id="10" name="Shape 7"/>
          <p:cNvSpPr/>
          <p:nvPr/>
        </p:nvSpPr>
        <p:spPr>
          <a:xfrm>
            <a:off x="7112437" y="2501027"/>
            <a:ext cx="405527" cy="4055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064" y="2534841"/>
            <a:ext cx="270272" cy="337899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216384" y="2562939"/>
            <a:ext cx="2253139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Add recipient</a:t>
            </a:r>
            <a:endParaRPr lang="en-US" sz="2800" dirty="0"/>
          </a:p>
        </p:txBody>
      </p:sp>
      <p:sp>
        <p:nvSpPr>
          <p:cNvPr id="13" name="Text 9"/>
          <p:cNvSpPr/>
          <p:nvPr/>
        </p:nvSpPr>
        <p:spPr>
          <a:xfrm>
            <a:off x="8216384" y="2952631"/>
            <a:ext cx="5783223" cy="576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In the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To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field, type the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email address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of the person you want to send to</a:t>
            </a:r>
            <a:endParaRPr lang="en-US" sz="2400" dirty="0"/>
          </a:p>
        </p:txBody>
      </p:sp>
      <p:sp>
        <p:nvSpPr>
          <p:cNvPr id="14" name="Shape 10"/>
          <p:cNvSpPr/>
          <p:nvPr/>
        </p:nvSpPr>
        <p:spPr>
          <a:xfrm>
            <a:off x="6594634" y="3624501"/>
            <a:ext cx="540663" cy="22860"/>
          </a:xfrm>
          <a:prstGeom prst="roundRect">
            <a:avLst>
              <a:gd name="adj" fmla="val 331188"/>
            </a:avLst>
          </a:prstGeom>
          <a:solidFill>
            <a:srgbClr val="C5D2CF"/>
          </a:solidFill>
          <a:ln/>
        </p:spPr>
      </p:sp>
      <p:sp>
        <p:nvSpPr>
          <p:cNvPr id="15" name="Shape 11"/>
          <p:cNvSpPr/>
          <p:nvPr/>
        </p:nvSpPr>
        <p:spPr>
          <a:xfrm>
            <a:off x="7112437" y="3433167"/>
            <a:ext cx="405527" cy="4055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064" y="3466981"/>
            <a:ext cx="270272" cy="337899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4160877" y="3495080"/>
            <a:ext cx="2253139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Create a subject</a:t>
            </a:r>
            <a:endParaRPr lang="en-US" sz="2800" dirty="0"/>
          </a:p>
        </p:txBody>
      </p:sp>
      <p:sp>
        <p:nvSpPr>
          <p:cNvPr id="18" name="Text 13"/>
          <p:cNvSpPr/>
          <p:nvPr/>
        </p:nvSpPr>
        <p:spPr>
          <a:xfrm>
            <a:off x="630793" y="3884771"/>
            <a:ext cx="5783223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In the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Subject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line, type a short title for your email</a:t>
            </a:r>
            <a:endParaRPr lang="en-US" sz="2400" dirty="0"/>
          </a:p>
        </p:txBody>
      </p:sp>
      <p:sp>
        <p:nvSpPr>
          <p:cNvPr id="19" name="Shape 14"/>
          <p:cNvSpPr/>
          <p:nvPr/>
        </p:nvSpPr>
        <p:spPr>
          <a:xfrm>
            <a:off x="7495103" y="4556641"/>
            <a:ext cx="540663" cy="22860"/>
          </a:xfrm>
          <a:prstGeom prst="roundRect">
            <a:avLst>
              <a:gd name="adj" fmla="val 331188"/>
            </a:avLst>
          </a:prstGeom>
          <a:solidFill>
            <a:srgbClr val="C5D2CF"/>
          </a:solidFill>
          <a:ln/>
        </p:spPr>
      </p:sp>
      <p:sp>
        <p:nvSpPr>
          <p:cNvPr id="20" name="Shape 15"/>
          <p:cNvSpPr/>
          <p:nvPr/>
        </p:nvSpPr>
        <p:spPr>
          <a:xfrm>
            <a:off x="7112437" y="4365308"/>
            <a:ext cx="405527" cy="4055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064" y="4399121"/>
            <a:ext cx="270272" cy="337899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8216384" y="4427220"/>
            <a:ext cx="2253139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Write your message</a:t>
            </a:r>
            <a:endParaRPr lang="en-US" sz="2800" dirty="0"/>
          </a:p>
        </p:txBody>
      </p:sp>
      <p:sp>
        <p:nvSpPr>
          <p:cNvPr id="23" name="Text 17"/>
          <p:cNvSpPr/>
          <p:nvPr/>
        </p:nvSpPr>
        <p:spPr>
          <a:xfrm>
            <a:off x="8216384" y="4816912"/>
            <a:ext cx="5783223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Write your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message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in the big blank space below</a:t>
            </a:r>
            <a:endParaRPr lang="en-US" sz="2400" dirty="0"/>
          </a:p>
        </p:txBody>
      </p:sp>
      <p:sp>
        <p:nvSpPr>
          <p:cNvPr id="24" name="Shape 18"/>
          <p:cNvSpPr/>
          <p:nvPr/>
        </p:nvSpPr>
        <p:spPr>
          <a:xfrm>
            <a:off x="6594634" y="5488781"/>
            <a:ext cx="540663" cy="22860"/>
          </a:xfrm>
          <a:prstGeom prst="roundRect">
            <a:avLst>
              <a:gd name="adj" fmla="val 331188"/>
            </a:avLst>
          </a:prstGeom>
          <a:solidFill>
            <a:srgbClr val="C5D2CF"/>
          </a:solidFill>
          <a:ln/>
        </p:spPr>
      </p:sp>
      <p:sp>
        <p:nvSpPr>
          <p:cNvPr id="25" name="Shape 19"/>
          <p:cNvSpPr/>
          <p:nvPr/>
        </p:nvSpPr>
        <p:spPr>
          <a:xfrm>
            <a:off x="7112437" y="5297448"/>
            <a:ext cx="405527" cy="4055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0064" y="5331262"/>
            <a:ext cx="270272" cy="337899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3683079" y="5359360"/>
            <a:ext cx="2730937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Add attachments (optional)</a:t>
            </a:r>
            <a:endParaRPr lang="en-US" sz="2800" dirty="0"/>
          </a:p>
        </p:txBody>
      </p:sp>
      <p:sp>
        <p:nvSpPr>
          <p:cNvPr id="28" name="Text 21"/>
          <p:cNvSpPr/>
          <p:nvPr/>
        </p:nvSpPr>
        <p:spPr>
          <a:xfrm>
            <a:off x="630793" y="5749052"/>
            <a:ext cx="5783223" cy="576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To attach a file (like a photo), click the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paperclip icon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and select your file</a:t>
            </a:r>
            <a:endParaRPr lang="en-US" sz="2400" dirty="0"/>
          </a:p>
        </p:txBody>
      </p:sp>
      <p:sp>
        <p:nvSpPr>
          <p:cNvPr id="29" name="Shape 22"/>
          <p:cNvSpPr/>
          <p:nvPr/>
        </p:nvSpPr>
        <p:spPr>
          <a:xfrm>
            <a:off x="7495103" y="6420922"/>
            <a:ext cx="540663" cy="22860"/>
          </a:xfrm>
          <a:prstGeom prst="roundRect">
            <a:avLst>
              <a:gd name="adj" fmla="val 331188"/>
            </a:avLst>
          </a:prstGeom>
          <a:solidFill>
            <a:srgbClr val="C5D2CF"/>
          </a:solidFill>
          <a:ln/>
        </p:spPr>
      </p:sp>
      <p:sp>
        <p:nvSpPr>
          <p:cNvPr id="30" name="Shape 23"/>
          <p:cNvSpPr/>
          <p:nvPr/>
        </p:nvSpPr>
        <p:spPr>
          <a:xfrm>
            <a:off x="7112437" y="6229588"/>
            <a:ext cx="405527" cy="4055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3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0064" y="6263402"/>
            <a:ext cx="270272" cy="337899"/>
          </a:xfrm>
          <a:prstGeom prst="rect">
            <a:avLst/>
          </a:prstGeom>
        </p:spPr>
      </p:pic>
      <p:sp>
        <p:nvSpPr>
          <p:cNvPr id="32" name="Text 24"/>
          <p:cNvSpPr/>
          <p:nvPr/>
        </p:nvSpPr>
        <p:spPr>
          <a:xfrm>
            <a:off x="8216384" y="6291501"/>
            <a:ext cx="2253139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Send your email</a:t>
            </a:r>
            <a:endParaRPr lang="en-US" sz="2800" dirty="0"/>
          </a:p>
        </p:txBody>
      </p:sp>
      <p:sp>
        <p:nvSpPr>
          <p:cNvPr id="33" name="Text 25"/>
          <p:cNvSpPr/>
          <p:nvPr/>
        </p:nvSpPr>
        <p:spPr>
          <a:xfrm>
            <a:off x="8216384" y="6681192"/>
            <a:ext cx="5783223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Click "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Send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0095" y="597218"/>
            <a:ext cx="5429369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Replying to an Email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60095" y="1710214"/>
            <a:ext cx="1638776" cy="1251347"/>
          </a:xfrm>
          <a:prstGeom prst="roundRect">
            <a:avLst>
              <a:gd name="adj" fmla="val 728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26" y="2145030"/>
            <a:ext cx="305395" cy="38171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16041" y="1927384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Open the email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2616041" y="2396966"/>
            <a:ext cx="444877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Select the message you want to respond to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2507456" y="2946321"/>
            <a:ext cx="11254264" cy="15240"/>
          </a:xfrm>
          <a:prstGeom prst="roundRect">
            <a:avLst>
              <a:gd name="adj" fmla="val 598516"/>
            </a:avLst>
          </a:prstGeom>
          <a:solidFill>
            <a:srgbClr val="C5D2CF"/>
          </a:solidFill>
          <a:ln/>
        </p:spPr>
      </p:sp>
      <p:sp>
        <p:nvSpPr>
          <p:cNvPr id="8" name="Shape 5"/>
          <p:cNvSpPr/>
          <p:nvPr/>
        </p:nvSpPr>
        <p:spPr>
          <a:xfrm>
            <a:off x="760095" y="3070146"/>
            <a:ext cx="3277553" cy="1251347"/>
          </a:xfrm>
          <a:prstGeom prst="roundRect">
            <a:avLst>
              <a:gd name="adj" fmla="val 728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114" y="3504962"/>
            <a:ext cx="305395" cy="381714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54818" y="3287316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Click "Reply"</a:t>
            </a:r>
            <a:endParaRPr lang="en-US" sz="3200" dirty="0"/>
          </a:p>
        </p:txBody>
      </p:sp>
      <p:sp>
        <p:nvSpPr>
          <p:cNvPr id="11" name="Text 7"/>
          <p:cNvSpPr/>
          <p:nvPr/>
        </p:nvSpPr>
        <p:spPr>
          <a:xfrm>
            <a:off x="4254818" y="3756898"/>
            <a:ext cx="3144917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Find and click the reply button</a:t>
            </a:r>
            <a:endParaRPr lang="en-US" sz="2400" dirty="0"/>
          </a:p>
        </p:txBody>
      </p:sp>
      <p:sp>
        <p:nvSpPr>
          <p:cNvPr id="12" name="Shape 8"/>
          <p:cNvSpPr/>
          <p:nvPr/>
        </p:nvSpPr>
        <p:spPr>
          <a:xfrm>
            <a:off x="4146233" y="4306253"/>
            <a:ext cx="9615488" cy="15240"/>
          </a:xfrm>
          <a:prstGeom prst="roundRect">
            <a:avLst>
              <a:gd name="adj" fmla="val 598516"/>
            </a:avLst>
          </a:prstGeom>
          <a:solidFill>
            <a:srgbClr val="C5D2CF"/>
          </a:solidFill>
          <a:ln/>
        </p:spPr>
      </p:sp>
      <p:sp>
        <p:nvSpPr>
          <p:cNvPr id="13" name="Shape 9"/>
          <p:cNvSpPr/>
          <p:nvPr/>
        </p:nvSpPr>
        <p:spPr>
          <a:xfrm>
            <a:off x="760095" y="4430078"/>
            <a:ext cx="4916329" cy="1251347"/>
          </a:xfrm>
          <a:prstGeom prst="roundRect">
            <a:avLst>
              <a:gd name="adj" fmla="val 728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502" y="4864894"/>
            <a:ext cx="305395" cy="381714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893594" y="4647248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Type your message</a:t>
            </a:r>
            <a:endParaRPr lang="en-US" sz="3200" dirty="0"/>
          </a:p>
        </p:txBody>
      </p:sp>
      <p:sp>
        <p:nvSpPr>
          <p:cNvPr id="16" name="Text 11"/>
          <p:cNvSpPr/>
          <p:nvPr/>
        </p:nvSpPr>
        <p:spPr>
          <a:xfrm>
            <a:off x="5893594" y="5116830"/>
            <a:ext cx="4213384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Write your response in the message field</a:t>
            </a:r>
            <a:endParaRPr lang="en-US" sz="2400" dirty="0"/>
          </a:p>
        </p:txBody>
      </p:sp>
      <p:sp>
        <p:nvSpPr>
          <p:cNvPr id="17" name="Shape 12"/>
          <p:cNvSpPr/>
          <p:nvPr/>
        </p:nvSpPr>
        <p:spPr>
          <a:xfrm>
            <a:off x="5785009" y="5666184"/>
            <a:ext cx="7976711" cy="15240"/>
          </a:xfrm>
          <a:prstGeom prst="roundRect">
            <a:avLst>
              <a:gd name="adj" fmla="val 598516"/>
            </a:avLst>
          </a:prstGeom>
          <a:solidFill>
            <a:srgbClr val="C5D2CF"/>
          </a:solidFill>
          <a:ln/>
        </p:spPr>
      </p:sp>
      <p:sp>
        <p:nvSpPr>
          <p:cNvPr id="18" name="Shape 13"/>
          <p:cNvSpPr/>
          <p:nvPr/>
        </p:nvSpPr>
        <p:spPr>
          <a:xfrm>
            <a:off x="760095" y="5790009"/>
            <a:ext cx="6555105" cy="1251347"/>
          </a:xfrm>
          <a:prstGeom prst="roundRect">
            <a:avLst>
              <a:gd name="adj" fmla="val 728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890" y="6224826"/>
            <a:ext cx="305395" cy="381714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32370" y="6007179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Click "Send"</a:t>
            </a:r>
            <a:endParaRPr lang="en-US" sz="3200" dirty="0"/>
          </a:p>
        </p:txBody>
      </p:sp>
      <p:sp>
        <p:nvSpPr>
          <p:cNvPr id="21" name="Text 15"/>
          <p:cNvSpPr/>
          <p:nvPr/>
        </p:nvSpPr>
        <p:spPr>
          <a:xfrm>
            <a:off x="7532370" y="6476762"/>
            <a:ext cx="3871079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Send your reply to the original sender</a:t>
            </a:r>
            <a:endParaRPr lang="en-US" sz="2400" dirty="0"/>
          </a:p>
        </p:txBody>
      </p:sp>
      <p:sp>
        <p:nvSpPr>
          <p:cNvPr id="22" name="Text 16"/>
          <p:cNvSpPr/>
          <p:nvPr/>
        </p:nvSpPr>
        <p:spPr>
          <a:xfrm>
            <a:off x="760095" y="7285673"/>
            <a:ext cx="131102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Use 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Reply All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only when you want to respond to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everyone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included in the email.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Forwarding an Email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Open the email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Select the message you want to forward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Click "Forward"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9937790" y="353341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Find and select the forward option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Add recipient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Enter the new person's email address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Click "Send"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793790" y="5985986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Send the forwarded message</a:t>
            </a:r>
            <a:endParaRPr lang="en-US" sz="24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6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4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96710"/>
            <a:ext cx="101262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272D45"/>
                </a:solidFill>
                <a:ea typeface="Kanit Light" pitchFamily="34" charset="-122"/>
                <a:cs typeface="Kanit Light" pitchFamily="34" charset="-120"/>
              </a:rPr>
              <a:t>Email Etiquette (How to Email Like a Pro)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59117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252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Clear subject line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793790" y="3743325"/>
            <a:ext cx="304800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Use a descriptive title that summarizes your message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78" y="2459117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5278" y="3252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Polite greeting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4125278" y="3743325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Start with "Hello" or "Dear Sir/Madam"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84" y="245911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56884" y="3252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Concise message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7456884" y="3743325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Be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short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and clear</a:t>
            </a:r>
            <a:r>
              <a:rPr lang="en-US" sz="2400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 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in your message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491" y="2459117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88491" y="3252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Professional closing</a:t>
            </a:r>
            <a:endParaRPr lang="en-US" sz="3200" dirty="0"/>
          </a:p>
        </p:txBody>
      </p:sp>
      <p:sp>
        <p:nvSpPr>
          <p:cNvPr id="14" name="Text 8"/>
          <p:cNvSpPr/>
          <p:nvPr/>
        </p:nvSpPr>
        <p:spPr>
          <a:xfrm>
            <a:off x="10788491" y="3743325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End with 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Thanks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Best regards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, or 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Martel Sans" pitchFamily="34" charset="-122"/>
                <a:cs typeface="Martel Sans" pitchFamily="34" charset="-120"/>
              </a:rPr>
              <a:t>Sincerely</a:t>
            </a:r>
            <a:r>
              <a:rPr lang="en-US" sz="2400" b="1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"</a:t>
            </a:r>
            <a:endParaRPr lang="en-US" sz="24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4922758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93790" y="5716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2C3249"/>
                </a:solidFill>
                <a:ea typeface="Kanit Light" pitchFamily="34" charset="-122"/>
                <a:cs typeface="Kanit Light" pitchFamily="34" charset="-120"/>
              </a:rPr>
              <a:t>Proofread</a:t>
            </a:r>
            <a:endParaRPr lang="en-US" sz="3200" dirty="0"/>
          </a:p>
        </p:txBody>
      </p:sp>
      <p:sp>
        <p:nvSpPr>
          <p:cNvPr id="17" name="Text 10"/>
          <p:cNvSpPr/>
          <p:nvPr/>
        </p:nvSpPr>
        <p:spPr>
          <a:xfrm>
            <a:off x="793790" y="6206966"/>
            <a:ext cx="304800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ea typeface="Martel Sans" pitchFamily="34" charset="-122"/>
                <a:cs typeface="Martel Sans" pitchFamily="34" charset="-120"/>
              </a:rPr>
              <a:t>Always review before clicking send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781</Words>
  <Application>Microsoft Office PowerPoint</Application>
  <PresentationFormat>Custom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Martel Sans</vt:lpstr>
      <vt:lpstr>Arial</vt:lpstr>
      <vt:lpstr>Kanit Light</vt:lpstr>
      <vt:lpstr>Martel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26</cp:revision>
  <dcterms:created xsi:type="dcterms:W3CDTF">2025-05-06T06:06:32Z</dcterms:created>
  <dcterms:modified xsi:type="dcterms:W3CDTF">2025-05-07T04:36:06Z</dcterms:modified>
</cp:coreProperties>
</file>