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Tomorrow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75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nsole.aws.amazon.com/ia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aws.amazon.com/cli/latest/userguide/install-cliv2.html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367" y="2722721"/>
            <a:ext cx="4949547" cy="27841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1403" y="763429"/>
            <a:ext cx="7641193" cy="3703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250"/>
              </a:lnSpc>
              <a:buNone/>
            </a:pPr>
            <a:r>
              <a:rPr lang="en-US" sz="58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Creating a User and Group with Full Access to Amazon SQS</a:t>
            </a:r>
            <a:endParaRPr lang="en-US" sz="5800" dirty="0"/>
          </a:p>
        </p:txBody>
      </p:sp>
      <p:sp>
        <p:nvSpPr>
          <p:cNvPr id="5" name="Text 1"/>
          <p:cNvSpPr/>
          <p:nvPr/>
        </p:nvSpPr>
        <p:spPr>
          <a:xfrm>
            <a:off x="751403" y="4788694"/>
            <a:ext cx="7641193" cy="2060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guide provides step-by-step instructions for creating a </a:t>
            </a:r>
            <a:r>
              <a:rPr lang="en-US" sz="16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 and group 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with full access to </a:t>
            </a:r>
            <a:r>
              <a:rPr lang="en-US" sz="16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Amazon Simple Queue Service (SQS) 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</a:t>
            </a:r>
            <a:r>
              <a:rPr lang="en-US" sz="16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Identity and Access Management (IAM)</a:t>
            </a:r>
            <a:r>
              <a:rPr lang="en-US" sz="16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covers the process of setting up </a:t>
            </a:r>
            <a:r>
              <a:rPr lang="en-US" sz="16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IAM groups and users, configuring permissions, and using the AWS CLI to interact with SQS queues</a:t>
            </a:r>
            <a:r>
              <a:rPr lang="en-US" sz="16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beginner-friendly guide will help you navigate through the essential steps to get started with </a:t>
            </a:r>
            <a:r>
              <a:rPr lang="en-US" sz="16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Amazon SQS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650" dirty="0"/>
          </a:p>
        </p:txBody>
      </p:sp>
      <p:sp>
        <p:nvSpPr>
          <p:cNvPr id="6" name="Shape 2"/>
          <p:cNvSpPr/>
          <p:nvPr/>
        </p:nvSpPr>
        <p:spPr>
          <a:xfrm>
            <a:off x="751403" y="7106483"/>
            <a:ext cx="343495" cy="343495"/>
          </a:xfrm>
          <a:prstGeom prst="roundRect">
            <a:avLst>
              <a:gd name="adj" fmla="val 2661781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23" y="7114103"/>
            <a:ext cx="328255" cy="32825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02174" y="7090410"/>
            <a:ext cx="2082165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Ram N Java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95" y="279916"/>
            <a:ext cx="4266009" cy="22396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3788" y="3415427"/>
            <a:ext cx="11401544" cy="699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8: Delete Messages from the Queue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04424" y="4451152"/>
            <a:ext cx="30480" cy="3162776"/>
          </a:xfrm>
          <a:prstGeom prst="roundRect">
            <a:avLst>
              <a:gd name="adj" fmla="val 110220"/>
            </a:avLst>
          </a:prstGeom>
          <a:solidFill>
            <a:srgbClr val="D6D0D0"/>
          </a:solidFill>
          <a:ln/>
        </p:spPr>
      </p:sp>
      <p:sp>
        <p:nvSpPr>
          <p:cNvPr id="5" name="Shape 2"/>
          <p:cNvSpPr/>
          <p:nvPr/>
        </p:nvSpPr>
        <p:spPr>
          <a:xfrm>
            <a:off x="1341120" y="4939784"/>
            <a:ext cx="783788" cy="30480"/>
          </a:xfrm>
          <a:prstGeom prst="roundRect">
            <a:avLst>
              <a:gd name="adj" fmla="val 110220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867727" y="4703088"/>
            <a:ext cx="503873" cy="503873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43226" y="4787027"/>
            <a:ext cx="152876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51484" y="4675108"/>
            <a:ext cx="402919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Delete a Message Command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51484" y="5159216"/>
            <a:ext cx="11495127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After processing a message, you should delete it from the queue. Use the </a:t>
            </a:r>
            <a:r>
              <a:rPr lang="en-US" sz="17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receipt handle </a:t>
            </a: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returned by the </a:t>
            </a:r>
            <a:r>
              <a:rPr lang="en-US" sz="17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receive-message command</a:t>
            </a: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75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7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delete-message --queue-</a:t>
            </a:r>
            <a:r>
              <a:rPr lang="en-US" sz="175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7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75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7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--receipt-handle &lt;</a:t>
            </a:r>
            <a:r>
              <a:rPr lang="en-US" sz="175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ReceiptHandle</a:t>
            </a:r>
            <a:r>
              <a:rPr lang="en-US" sz="17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750" b="1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1341120" y="6812280"/>
            <a:ext cx="783788" cy="30480"/>
          </a:xfrm>
          <a:prstGeom prst="roundRect">
            <a:avLst>
              <a:gd name="adj" fmla="val 110220"/>
            </a:avLst>
          </a:prstGeom>
          <a:solidFill>
            <a:srgbClr val="D6D0D0"/>
          </a:solidFill>
          <a:ln/>
        </p:spPr>
      </p:sp>
      <p:sp>
        <p:nvSpPr>
          <p:cNvPr id="11" name="Shape 8"/>
          <p:cNvSpPr/>
          <p:nvPr/>
        </p:nvSpPr>
        <p:spPr>
          <a:xfrm>
            <a:off x="867727" y="6575584"/>
            <a:ext cx="503873" cy="503873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2" name="Text 9"/>
          <p:cNvSpPr/>
          <p:nvPr/>
        </p:nvSpPr>
        <p:spPr>
          <a:xfrm>
            <a:off x="1006793" y="6659523"/>
            <a:ext cx="225743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51484" y="6547604"/>
            <a:ext cx="2799517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Important Note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51484" y="7031712"/>
            <a:ext cx="11495127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Replace </a:t>
            </a:r>
            <a:r>
              <a:rPr lang="en-US" sz="17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&lt;</a:t>
            </a:r>
            <a:r>
              <a:rPr lang="en-US" sz="1750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ReceiptHandle</a:t>
            </a:r>
            <a:r>
              <a:rPr lang="en-US" sz="17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</a:t>
            </a: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with the actual receipt handle of the message you received.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755463"/>
            <a:ext cx="4868942" cy="27185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2249329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8: Delete the Queue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4162663"/>
            <a:ext cx="7415927" cy="1817608"/>
          </a:xfrm>
          <a:prstGeom prst="roundRect">
            <a:avLst>
              <a:gd name="adj" fmla="val 2037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1110853" y="4409480"/>
            <a:ext cx="436256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Delete the Queue Command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10853" y="4943356"/>
            <a:ext cx="692229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When you are done with the queue, you can delete it: aws 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delete-queue --queue-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389" y="2460427"/>
            <a:ext cx="4975503" cy="33087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5328" y="1054894"/>
            <a:ext cx="6380678" cy="638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Summary of Commands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715328" y="2000131"/>
            <a:ext cx="7713345" cy="5174575"/>
          </a:xfrm>
          <a:prstGeom prst="roundRect">
            <a:avLst>
              <a:gd name="adj" fmla="val 5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22948" y="2007751"/>
            <a:ext cx="7698105" cy="9144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27259" y="21378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Queue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780121" y="2137886"/>
            <a:ext cx="343662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sqs create-queue </a:t>
            </a:r>
          </a:p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--queue-name MyStandardQueue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722948" y="2922151"/>
            <a:ext cx="7698105" cy="5873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27259" y="30522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List Queues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4780121" y="30522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sqs list-queues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722948" y="3509486"/>
            <a:ext cx="7698105" cy="12414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27259" y="3639622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Send a Message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4780121" y="3639622"/>
            <a:ext cx="3436620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send-message --queue-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--message-body "Hello, this is a test message"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722948" y="4750951"/>
            <a:ext cx="7698105" cy="9144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27259" y="48810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 Messages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4780121" y="4881086"/>
            <a:ext cx="343662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receive-message --queue-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600" dirty="0"/>
          </a:p>
        </p:txBody>
      </p:sp>
      <p:sp>
        <p:nvSpPr>
          <p:cNvPr id="18" name="Shape 14"/>
          <p:cNvSpPr/>
          <p:nvPr/>
        </p:nvSpPr>
        <p:spPr>
          <a:xfrm>
            <a:off x="722948" y="5665351"/>
            <a:ext cx="7698105" cy="9144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927259" y="57954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Delete a Message</a:t>
            </a:r>
            <a:endParaRPr lang="en-US" sz="1600" dirty="0"/>
          </a:p>
        </p:txBody>
      </p:sp>
      <p:sp>
        <p:nvSpPr>
          <p:cNvPr id="20" name="Text 16"/>
          <p:cNvSpPr/>
          <p:nvPr/>
        </p:nvSpPr>
        <p:spPr>
          <a:xfrm>
            <a:off x="4780121" y="5795486"/>
            <a:ext cx="343662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delete-message --queue-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--receipt-handle &lt;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ReceiptHandle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600" dirty="0"/>
          </a:p>
        </p:txBody>
      </p:sp>
      <p:sp>
        <p:nvSpPr>
          <p:cNvPr id="21" name="Shape 17"/>
          <p:cNvSpPr/>
          <p:nvPr/>
        </p:nvSpPr>
        <p:spPr>
          <a:xfrm>
            <a:off x="715328" y="6811487"/>
            <a:ext cx="7698105" cy="70659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8"/>
          <p:cNvSpPr/>
          <p:nvPr/>
        </p:nvSpPr>
        <p:spPr>
          <a:xfrm>
            <a:off x="927259" y="68114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Delete the Queue</a:t>
            </a:r>
            <a:endParaRPr lang="en-US" sz="1600" dirty="0"/>
          </a:p>
        </p:txBody>
      </p:sp>
      <p:sp>
        <p:nvSpPr>
          <p:cNvPr id="23" name="Text 19"/>
          <p:cNvSpPr/>
          <p:nvPr/>
        </p:nvSpPr>
        <p:spPr>
          <a:xfrm>
            <a:off x="4780121" y="6811486"/>
            <a:ext cx="343662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delete-queue --queue-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</a:p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&lt;</a:t>
            </a:r>
            <a:r>
              <a:rPr lang="en-US" sz="16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3" y="2719983"/>
            <a:ext cx="4981456" cy="278963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3393" y="679966"/>
            <a:ext cx="7181850" cy="631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Tips for Queue Management</a:t>
            </a:r>
            <a:endParaRPr lang="en-US" sz="39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393" y="1614011"/>
            <a:ext cx="504944" cy="5049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3393" y="2320885"/>
            <a:ext cx="297418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Descriptive Names</a:t>
            </a:r>
            <a:endParaRPr lang="en-US" sz="1950" dirty="0"/>
          </a:p>
        </p:txBody>
      </p:sp>
      <p:sp>
        <p:nvSpPr>
          <p:cNvPr id="7" name="Text 2"/>
          <p:cNvSpPr/>
          <p:nvPr/>
        </p:nvSpPr>
        <p:spPr>
          <a:xfrm>
            <a:off x="6193393" y="2757607"/>
            <a:ext cx="7730014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Name your queues descriptively to easily identify their purpose.</a:t>
            </a:r>
            <a:endParaRPr lang="en-US" sz="15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393" y="3686770"/>
            <a:ext cx="504944" cy="50494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193393" y="4393644"/>
            <a:ext cx="2524958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Access Control</a:t>
            </a:r>
            <a:endParaRPr lang="en-US" sz="1950" dirty="0"/>
          </a:p>
        </p:txBody>
      </p:sp>
      <p:sp>
        <p:nvSpPr>
          <p:cNvPr id="10" name="Text 4"/>
          <p:cNvSpPr/>
          <p:nvPr/>
        </p:nvSpPr>
        <p:spPr>
          <a:xfrm>
            <a:off x="6193393" y="4830366"/>
            <a:ext cx="7730014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Manage access to your queues using IAM policies to ensure security.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393" y="5759529"/>
            <a:ext cx="504944" cy="50494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93393" y="6466403"/>
            <a:ext cx="2524958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Monitoring</a:t>
            </a:r>
            <a:endParaRPr lang="en-US" sz="1950" dirty="0"/>
          </a:p>
        </p:txBody>
      </p:sp>
      <p:sp>
        <p:nvSpPr>
          <p:cNvPr id="13" name="Text 6"/>
          <p:cNvSpPr/>
          <p:nvPr/>
        </p:nvSpPr>
        <p:spPr>
          <a:xfrm>
            <a:off x="6193393" y="6903125"/>
            <a:ext cx="7730014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CloudWatch to monitor your SQS queues for metrics like the number of messages sent, received, and deleted.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7881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224" y="287774"/>
            <a:ext cx="4181832" cy="23032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6053" y="3542228"/>
            <a:ext cx="6751439" cy="719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5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Security Best Practices</a:t>
            </a:r>
            <a:endParaRPr lang="en-US" sz="4500" dirty="0"/>
          </a:p>
        </p:txBody>
      </p:sp>
      <p:sp>
        <p:nvSpPr>
          <p:cNvPr id="5" name="Shape 1"/>
          <p:cNvSpPr/>
          <p:nvPr/>
        </p:nvSpPr>
        <p:spPr>
          <a:xfrm>
            <a:off x="806053" y="4866442"/>
            <a:ext cx="518160" cy="518160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986552" y="4952762"/>
            <a:ext cx="15716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3"/>
          <p:cNvSpPr/>
          <p:nvPr/>
        </p:nvSpPr>
        <p:spPr>
          <a:xfrm>
            <a:off x="1554480" y="4866442"/>
            <a:ext cx="3180517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Keep Credentials Safe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1554480" y="5364361"/>
            <a:ext cx="3437453" cy="1105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Never share your AWS credentials. Store them securely.</a:t>
            </a:r>
            <a:endParaRPr lang="en-US" sz="1800" dirty="0"/>
          </a:p>
        </p:txBody>
      </p:sp>
      <p:sp>
        <p:nvSpPr>
          <p:cNvPr id="9" name="Shape 5"/>
          <p:cNvSpPr/>
          <p:nvPr/>
        </p:nvSpPr>
        <p:spPr>
          <a:xfrm>
            <a:off x="5222200" y="4866442"/>
            <a:ext cx="518160" cy="518160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0" name="Text 6"/>
          <p:cNvSpPr/>
          <p:nvPr/>
        </p:nvSpPr>
        <p:spPr>
          <a:xfrm>
            <a:off x="5365194" y="4952762"/>
            <a:ext cx="232172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700" dirty="0"/>
          </a:p>
        </p:txBody>
      </p:sp>
      <p:sp>
        <p:nvSpPr>
          <p:cNvPr id="11" name="Text 7"/>
          <p:cNvSpPr/>
          <p:nvPr/>
        </p:nvSpPr>
        <p:spPr>
          <a:xfrm>
            <a:off x="5970627" y="4866442"/>
            <a:ext cx="3437453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Least Privilege Principle</a:t>
            </a:r>
            <a:endParaRPr lang="en-US" sz="2250" dirty="0"/>
          </a:p>
        </p:txBody>
      </p:sp>
      <p:sp>
        <p:nvSpPr>
          <p:cNvPr id="12" name="Text 8"/>
          <p:cNvSpPr/>
          <p:nvPr/>
        </p:nvSpPr>
        <p:spPr>
          <a:xfrm>
            <a:off x="5970627" y="5724168"/>
            <a:ext cx="3437453" cy="184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real-world applications, always follow the principle of least privilege. Grant only the permissions needed for your users to perform their tasks.</a:t>
            </a:r>
            <a:endParaRPr lang="en-US" sz="1800" dirty="0"/>
          </a:p>
        </p:txBody>
      </p:sp>
      <p:sp>
        <p:nvSpPr>
          <p:cNvPr id="13" name="Shape 9"/>
          <p:cNvSpPr/>
          <p:nvPr/>
        </p:nvSpPr>
        <p:spPr>
          <a:xfrm>
            <a:off x="9638348" y="4866442"/>
            <a:ext cx="518160" cy="518160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4" name="Text 10"/>
          <p:cNvSpPr/>
          <p:nvPr/>
        </p:nvSpPr>
        <p:spPr>
          <a:xfrm>
            <a:off x="9782056" y="4952762"/>
            <a:ext cx="23074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1"/>
          <p:cNvSpPr/>
          <p:nvPr/>
        </p:nvSpPr>
        <p:spPr>
          <a:xfrm>
            <a:off x="10386774" y="4866442"/>
            <a:ext cx="3437453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Monitoring and Auditing</a:t>
            </a:r>
            <a:endParaRPr lang="en-US" sz="2250" dirty="0"/>
          </a:p>
        </p:txBody>
      </p:sp>
      <p:sp>
        <p:nvSpPr>
          <p:cNvPr id="16" name="Text 12"/>
          <p:cNvSpPr/>
          <p:nvPr/>
        </p:nvSpPr>
        <p:spPr>
          <a:xfrm>
            <a:off x="10386774" y="5724168"/>
            <a:ext cx="3437453" cy="184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Regularly review IAM policies and audit IAM roles and permissions to ensure they adhere to your security policies.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48305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Comprehensive Setup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guide has walked you through the process of creating a user and group with full access to Amazon SQS, from setting up IAM to interacting with queues using AWS CLI.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196590"/>
            <a:ext cx="319230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Practical Knowledge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You've learned how to create and manage SQS queues, send and receive messages, and implement basic security practices.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3829169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Continue exploring AWS services and integrating SQS into your applications for efficient and scalable message processing.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28" y="2593181"/>
            <a:ext cx="4955024" cy="30432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0183" y="724614"/>
            <a:ext cx="7394615" cy="664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1: Create an IAM Group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537484" y="1707356"/>
            <a:ext cx="22860" cy="5797629"/>
          </a:xfrm>
          <a:prstGeom prst="roundRect">
            <a:avLst>
              <a:gd name="adj" fmla="val 139450"/>
            </a:avLst>
          </a:prstGeom>
          <a:solidFill>
            <a:srgbClr val="D6D0D0"/>
          </a:solidFill>
          <a:ln/>
        </p:spPr>
      </p:sp>
      <p:sp>
        <p:nvSpPr>
          <p:cNvPr id="6" name="Shape 2"/>
          <p:cNvSpPr/>
          <p:nvPr/>
        </p:nvSpPr>
        <p:spPr>
          <a:xfrm>
            <a:off x="6765131" y="2174081"/>
            <a:ext cx="743783" cy="22860"/>
          </a:xfrm>
          <a:prstGeom prst="roundRect">
            <a:avLst>
              <a:gd name="adj" fmla="val 139450"/>
            </a:avLst>
          </a:prstGeom>
          <a:solidFill>
            <a:srgbClr val="D6D0D0"/>
          </a:solidFill>
          <a:ln/>
        </p:spPr>
      </p:sp>
      <p:sp>
        <p:nvSpPr>
          <p:cNvPr id="7" name="Shape 3"/>
          <p:cNvSpPr/>
          <p:nvPr/>
        </p:nvSpPr>
        <p:spPr>
          <a:xfrm>
            <a:off x="6309836" y="1946434"/>
            <a:ext cx="478155" cy="47815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8" name="Text 4"/>
          <p:cNvSpPr/>
          <p:nvPr/>
        </p:nvSpPr>
        <p:spPr>
          <a:xfrm>
            <a:off x="6476286" y="2026087"/>
            <a:ext cx="145137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7717750" y="1919764"/>
            <a:ext cx="3095982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in to AWS Console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7717750" y="2379107"/>
            <a:ext cx="6168866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in to the AWS Management Console and open the IAM console at </a:t>
            </a:r>
            <a:r>
              <a:rPr lang="en-US" sz="1650" u="sng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IAM Console</a:t>
            </a:r>
            <a:r>
              <a:rPr lang="en-US" sz="16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650" dirty="0">
              <a:solidFill>
                <a:srgbClr val="FF0000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6765131" y="3950732"/>
            <a:ext cx="743783" cy="22860"/>
          </a:xfrm>
          <a:prstGeom prst="roundRect">
            <a:avLst>
              <a:gd name="adj" fmla="val 139450"/>
            </a:avLst>
          </a:prstGeom>
          <a:solidFill>
            <a:srgbClr val="D6D0D0"/>
          </a:solidFill>
          <a:ln/>
        </p:spPr>
      </p:sp>
      <p:sp>
        <p:nvSpPr>
          <p:cNvPr id="12" name="Shape 8"/>
          <p:cNvSpPr/>
          <p:nvPr/>
        </p:nvSpPr>
        <p:spPr>
          <a:xfrm>
            <a:off x="6309836" y="3723084"/>
            <a:ext cx="478155" cy="47815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3" name="Text 9"/>
          <p:cNvSpPr/>
          <p:nvPr/>
        </p:nvSpPr>
        <p:spPr>
          <a:xfrm>
            <a:off x="6441757" y="3802737"/>
            <a:ext cx="21419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500" dirty="0"/>
          </a:p>
        </p:txBody>
      </p:sp>
      <p:sp>
        <p:nvSpPr>
          <p:cNvPr id="14" name="Text 10"/>
          <p:cNvSpPr/>
          <p:nvPr/>
        </p:nvSpPr>
        <p:spPr>
          <a:xfrm>
            <a:off x="7717750" y="3696414"/>
            <a:ext cx="2656522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Group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7717750" y="4155757"/>
            <a:ext cx="6168866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 the navigation pane, choose Groups. Click on Create New Group. Enter a group name (</a:t>
            </a:r>
            <a:r>
              <a:rPr lang="en-US" sz="16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e.g., SQSFullAccessGroup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 Click Next Step.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6765131" y="6067425"/>
            <a:ext cx="743783" cy="22860"/>
          </a:xfrm>
          <a:prstGeom prst="roundRect">
            <a:avLst>
              <a:gd name="adj" fmla="val 139450"/>
            </a:avLst>
          </a:prstGeom>
          <a:solidFill>
            <a:srgbClr val="D6D0D0"/>
          </a:solidFill>
          <a:ln/>
        </p:spPr>
      </p:sp>
      <p:sp>
        <p:nvSpPr>
          <p:cNvPr id="17" name="Shape 13"/>
          <p:cNvSpPr/>
          <p:nvPr/>
        </p:nvSpPr>
        <p:spPr>
          <a:xfrm>
            <a:off x="6309836" y="5839778"/>
            <a:ext cx="478155" cy="47815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8" name="Text 14"/>
          <p:cNvSpPr/>
          <p:nvPr/>
        </p:nvSpPr>
        <p:spPr>
          <a:xfrm>
            <a:off x="6442353" y="5919430"/>
            <a:ext cx="21300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7717750" y="5813108"/>
            <a:ext cx="2971681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Attach Policy to Group</a:t>
            </a:r>
            <a:endParaRPr lang="en-US" sz="2050" dirty="0"/>
          </a:p>
        </p:txBody>
      </p:sp>
      <p:sp>
        <p:nvSpPr>
          <p:cNvPr id="20" name="Text 16"/>
          <p:cNvSpPr/>
          <p:nvPr/>
        </p:nvSpPr>
        <p:spPr>
          <a:xfrm>
            <a:off x="7717750" y="6272451"/>
            <a:ext cx="6168866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 the Attach Policy page, search for </a:t>
            </a:r>
            <a:r>
              <a:rPr lang="en-US" sz="16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AmazonSQSFullAccess</a:t>
            </a: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Select the checkbox next to AmazonSQSFullAccess. Click Next Step, then Create Group.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71" y="1189077"/>
            <a:ext cx="4965740" cy="58513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15182" y="740688"/>
            <a:ext cx="7686437" cy="1301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2: Create an IAM User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6215182" y="2588538"/>
            <a:ext cx="468511" cy="46851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6378297" y="2666643"/>
            <a:ext cx="142161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6891814" y="2588538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User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891814" y="3038713"/>
            <a:ext cx="7009805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 the navigation pane, choose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Click on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 user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Enter a user name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(e.g., SQSUser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 Select the checkbox for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Programmatic access 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provide an access key for API, CLI, SDK, and other development tools.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6215182" y="4480441"/>
            <a:ext cx="468511" cy="46851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0" name="Text 6"/>
          <p:cNvSpPr/>
          <p:nvPr/>
        </p:nvSpPr>
        <p:spPr>
          <a:xfrm>
            <a:off x="6344483" y="4558546"/>
            <a:ext cx="209788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6891814" y="4480441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Set Permissions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6891814" y="4930616"/>
            <a:ext cx="7009805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Click Next: Permissions. Choose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 user to group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Select the group you created earlier (e.g.,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SQSFullAccessGroup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 Click Next: Tags (optional), then Next: Review.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6215182" y="6372344"/>
            <a:ext cx="468511" cy="468511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4" name="Text 10"/>
          <p:cNvSpPr/>
          <p:nvPr/>
        </p:nvSpPr>
        <p:spPr>
          <a:xfrm>
            <a:off x="6345079" y="6450449"/>
            <a:ext cx="208598" cy="312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1"/>
          <p:cNvSpPr/>
          <p:nvPr/>
        </p:nvSpPr>
        <p:spPr>
          <a:xfrm>
            <a:off x="6891814" y="6372344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User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6891814" y="6822519"/>
            <a:ext cx="7009805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Click Create user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</a:t>
            </a:r>
            <a:r>
              <a:rPr lang="en-US" sz="16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Note the Access key ID and Secret access key</a:t>
            </a: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These credentials are essential for programmatic access (CLI, SDK).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" y="2646045"/>
            <a:ext cx="4978718" cy="293751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6846" y="721043"/>
            <a:ext cx="7723108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3: Configure AWS CLI for the New User</a:t>
            </a:r>
            <a:endParaRPr lang="en-US" sz="3950" dirty="0"/>
          </a:p>
        </p:txBody>
      </p:sp>
      <p:sp>
        <p:nvSpPr>
          <p:cNvPr id="5" name="Shape 1"/>
          <p:cNvSpPr/>
          <p:nvPr/>
        </p:nvSpPr>
        <p:spPr>
          <a:xfrm>
            <a:off x="6489859" y="2294215"/>
            <a:ext cx="22860" cy="5214223"/>
          </a:xfrm>
          <a:prstGeom prst="roundRect">
            <a:avLst>
              <a:gd name="adj" fmla="val 133214"/>
            </a:avLst>
          </a:prstGeom>
          <a:solidFill>
            <a:srgbClr val="D6D0D0"/>
          </a:solidFill>
          <a:ln/>
        </p:spPr>
      </p:sp>
      <p:sp>
        <p:nvSpPr>
          <p:cNvPr id="6" name="Shape 2"/>
          <p:cNvSpPr/>
          <p:nvPr/>
        </p:nvSpPr>
        <p:spPr>
          <a:xfrm>
            <a:off x="6706791" y="2739509"/>
            <a:ext cx="710446" cy="22860"/>
          </a:xfrm>
          <a:prstGeom prst="roundRect">
            <a:avLst>
              <a:gd name="adj" fmla="val 133214"/>
            </a:avLst>
          </a:prstGeom>
          <a:solidFill>
            <a:srgbClr val="D6D0D0"/>
          </a:solidFill>
          <a:ln/>
        </p:spPr>
      </p:sp>
      <p:sp>
        <p:nvSpPr>
          <p:cNvPr id="7" name="Shape 3"/>
          <p:cNvSpPr/>
          <p:nvPr/>
        </p:nvSpPr>
        <p:spPr>
          <a:xfrm>
            <a:off x="6272927" y="2522577"/>
            <a:ext cx="456724" cy="456724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8" name="Text 4"/>
          <p:cNvSpPr/>
          <p:nvPr/>
        </p:nvSpPr>
        <p:spPr>
          <a:xfrm>
            <a:off x="6431994" y="2598658"/>
            <a:ext cx="13858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617857" y="2497217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 AWS CLI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617857" y="2936081"/>
            <a:ext cx="6302097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Install </a:t>
            </a:r>
            <a:r>
              <a:rPr lang="en-US" sz="15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CLI 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(if not already installed). You can find the installation instructions </a:t>
            </a:r>
            <a:r>
              <a:rPr lang="en-US" sz="1550" u="sng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6706791" y="4436983"/>
            <a:ext cx="710446" cy="22860"/>
          </a:xfrm>
          <a:prstGeom prst="roundRect">
            <a:avLst>
              <a:gd name="adj" fmla="val 133214"/>
            </a:avLst>
          </a:prstGeom>
          <a:solidFill>
            <a:srgbClr val="D6D0D0"/>
          </a:solidFill>
          <a:ln/>
        </p:spPr>
      </p:sp>
      <p:sp>
        <p:nvSpPr>
          <p:cNvPr id="12" name="Shape 8"/>
          <p:cNvSpPr/>
          <p:nvPr/>
        </p:nvSpPr>
        <p:spPr>
          <a:xfrm>
            <a:off x="6272927" y="4220051"/>
            <a:ext cx="456724" cy="456724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3" name="Text 9"/>
          <p:cNvSpPr/>
          <p:nvPr/>
        </p:nvSpPr>
        <p:spPr>
          <a:xfrm>
            <a:off x="6398895" y="4296132"/>
            <a:ext cx="20466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0"/>
          <p:cNvSpPr/>
          <p:nvPr/>
        </p:nvSpPr>
        <p:spPr>
          <a:xfrm>
            <a:off x="7617857" y="4194691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Configure AWS CLI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617857" y="4633555"/>
            <a:ext cx="6302097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Configure the AWS CLI 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the new user's credentials: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configure</a:t>
            </a:r>
            <a:endParaRPr lang="en-US" sz="1550" b="1" dirty="0">
              <a:solidFill>
                <a:srgbClr val="FF0000"/>
              </a:solidFill>
            </a:endParaRPr>
          </a:p>
        </p:txBody>
      </p:sp>
      <p:sp>
        <p:nvSpPr>
          <p:cNvPr id="16" name="Shape 12"/>
          <p:cNvSpPr/>
          <p:nvPr/>
        </p:nvSpPr>
        <p:spPr>
          <a:xfrm>
            <a:off x="6706791" y="6134457"/>
            <a:ext cx="710446" cy="22860"/>
          </a:xfrm>
          <a:prstGeom prst="roundRect">
            <a:avLst>
              <a:gd name="adj" fmla="val 133214"/>
            </a:avLst>
          </a:prstGeom>
          <a:solidFill>
            <a:srgbClr val="D6D0D0"/>
          </a:solidFill>
          <a:ln/>
        </p:spPr>
      </p:sp>
      <p:sp>
        <p:nvSpPr>
          <p:cNvPr id="17" name="Shape 13"/>
          <p:cNvSpPr/>
          <p:nvPr/>
        </p:nvSpPr>
        <p:spPr>
          <a:xfrm>
            <a:off x="6272927" y="5917525"/>
            <a:ext cx="456724" cy="456724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8" name="Text 14"/>
          <p:cNvSpPr/>
          <p:nvPr/>
        </p:nvSpPr>
        <p:spPr>
          <a:xfrm>
            <a:off x="6399490" y="5993606"/>
            <a:ext cx="20347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50" dirty="0"/>
          </a:p>
        </p:txBody>
      </p:sp>
      <p:sp>
        <p:nvSpPr>
          <p:cNvPr id="19" name="Text 15"/>
          <p:cNvSpPr/>
          <p:nvPr/>
        </p:nvSpPr>
        <p:spPr>
          <a:xfrm>
            <a:off x="7617857" y="5892165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Enter Credentials</a:t>
            </a:r>
            <a:endParaRPr lang="en-US" sz="1950" dirty="0"/>
          </a:p>
        </p:txBody>
      </p:sp>
      <p:sp>
        <p:nvSpPr>
          <p:cNvPr id="20" name="Text 16"/>
          <p:cNvSpPr/>
          <p:nvPr/>
        </p:nvSpPr>
        <p:spPr>
          <a:xfrm>
            <a:off x="7617857" y="6331029"/>
            <a:ext cx="6302097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When prompted, </a:t>
            </a:r>
            <a:r>
              <a:rPr lang="en-US" sz="15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enter the Access key ID and Secret access key 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from the new user. Enter the </a:t>
            </a:r>
            <a:r>
              <a:rPr lang="en-US" sz="15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default region name (e.g., us-west-2). 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Enter </a:t>
            </a:r>
            <a:r>
              <a:rPr lang="en-US" sz="155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default output format (e.g., json</a:t>
            </a: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276" y="2743438"/>
            <a:ext cx="4875848" cy="27427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54512" y="672346"/>
            <a:ext cx="7434977" cy="2288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00"/>
              </a:lnSpc>
              <a:buNone/>
            </a:pPr>
            <a:r>
              <a:rPr lang="en-US" sz="480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4: Create an SQS Queue (Standard Queue)</a:t>
            </a:r>
            <a:endParaRPr lang="en-US" sz="4800" dirty="0"/>
          </a:p>
        </p:txBody>
      </p:sp>
      <p:sp>
        <p:nvSpPr>
          <p:cNvPr id="5" name="Shape 1"/>
          <p:cNvSpPr/>
          <p:nvPr/>
        </p:nvSpPr>
        <p:spPr>
          <a:xfrm>
            <a:off x="854512" y="3327440"/>
            <a:ext cx="7434977" cy="1797487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1098590" y="3571518"/>
            <a:ext cx="3826431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Standard Queue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098590" y="4099560"/>
            <a:ext cx="6946821" cy="781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Run the following command: </a:t>
            </a:r>
          </a:p>
          <a:p>
            <a:pPr marL="0" indent="0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sqs create-queue --queue-name MyStandardQueue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854512" y="5369004"/>
            <a:ext cx="7434977" cy="2188131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</p:sp>
      <p:sp>
        <p:nvSpPr>
          <p:cNvPr id="9" name="Text 5"/>
          <p:cNvSpPr/>
          <p:nvPr/>
        </p:nvSpPr>
        <p:spPr>
          <a:xfrm>
            <a:off x="1098590" y="5613083"/>
            <a:ext cx="3413879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Queue Creation Result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1098590" y="6141125"/>
            <a:ext cx="6946821" cy="117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will create a </a:t>
            </a:r>
            <a:r>
              <a:rPr lang="en-US" sz="19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standard SQS queue 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named </a:t>
            </a:r>
            <a:r>
              <a:rPr lang="en-US" sz="19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MyStandardQueue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You will get a </a:t>
            </a:r>
            <a:r>
              <a:rPr lang="en-US" sz="19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for the newly created queue.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3305294"/>
            <a:ext cx="4868823" cy="16188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2051804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4: Create an SQS Queue (FIFO Queue)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3965138"/>
            <a:ext cx="7415927" cy="2689662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6597253" y="4211955"/>
            <a:ext cx="314813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FIFO Queue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597253" y="4745831"/>
            <a:ext cx="692229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FIFO queues have stricter ordering and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exactly-once processing. To create one, use: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sqs create-queue --queue-name MyFifoQueue.fifo --attributes FifoQueue=true</a:t>
            </a:r>
            <a:endParaRPr lang="en-US"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777847"/>
            <a:ext cx="4868942" cy="267390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56888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5: List Queues</a:t>
            </a:r>
            <a:endParaRPr lang="en-US" sz="48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2710696"/>
            <a:ext cx="1234440" cy="197500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468761" y="2957513"/>
            <a:ext cx="401502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List All Queues Command</a:t>
            </a:r>
            <a:endParaRPr lang="en-US" sz="2400" dirty="0"/>
          </a:p>
        </p:txBody>
      </p:sp>
      <p:sp>
        <p:nvSpPr>
          <p:cNvPr id="7" name="Text 2"/>
          <p:cNvSpPr/>
          <p:nvPr/>
        </p:nvSpPr>
        <p:spPr>
          <a:xfrm>
            <a:off x="2468761" y="3491389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Run the command: 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sqs list-queues</a:t>
            </a:r>
            <a:endParaRPr lang="en-US" sz="1900" b="1" dirty="0">
              <a:solidFill>
                <a:srgbClr val="FF0000"/>
              </a:solidFill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37" y="4685705"/>
            <a:ext cx="1234440" cy="197500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468761" y="493252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Result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2468761" y="5466398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will display a list of all your SQS queues.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072634"/>
            <a:ext cx="4869061" cy="60842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217057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6: Send Messages to the Queue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3130391"/>
            <a:ext cx="7415927" cy="2610009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</p:sp>
      <p:sp>
        <p:nvSpPr>
          <p:cNvPr id="6" name="Text 2"/>
          <p:cNvSpPr/>
          <p:nvPr/>
        </p:nvSpPr>
        <p:spPr>
          <a:xfrm>
            <a:off x="1110853" y="3377208"/>
            <a:ext cx="426315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Send a Message Command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10853" y="3911084"/>
            <a:ext cx="692229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the following command to send a message to your queue: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send-message --queue-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--message-body "Hello, this is a test message"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864037" y="6402665"/>
            <a:ext cx="7415927" cy="142255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9" name="Text 5"/>
          <p:cNvSpPr/>
          <p:nvPr/>
        </p:nvSpPr>
        <p:spPr>
          <a:xfrm>
            <a:off x="1110853" y="664948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Important Note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1110853" y="7183358"/>
            <a:ext cx="692229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Replace &lt;</a:t>
            </a:r>
            <a:r>
              <a:rPr lang="en-US" sz="1900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900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 </a:t>
            </a: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with the URL of your queue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3289102"/>
            <a:ext cx="4868942" cy="165139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797362"/>
            <a:ext cx="7415927" cy="2314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Step 7: Receive Messages from the Queue</a:t>
            </a:r>
            <a:endParaRPr lang="en-US" sz="48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7" y="3482221"/>
            <a:ext cx="1234440" cy="197500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55161" y="3729038"/>
            <a:ext cx="469582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 a Message Command</a:t>
            </a:r>
            <a:endParaRPr lang="en-US" sz="2400" dirty="0"/>
          </a:p>
        </p:txBody>
      </p:sp>
      <p:sp>
        <p:nvSpPr>
          <p:cNvPr id="7" name="Text 2"/>
          <p:cNvSpPr/>
          <p:nvPr/>
        </p:nvSpPr>
        <p:spPr>
          <a:xfrm>
            <a:off x="7955161" y="4262914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Run the command to receive messages from the queue: 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aws 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sqs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receive-message --queue-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&lt;</a:t>
            </a:r>
            <a:r>
              <a:rPr lang="en-US" sz="1900" b="1" dirty="0" err="1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YourQueueURL</a:t>
            </a:r>
            <a:r>
              <a:rPr lang="en-US" sz="1900" b="1" dirty="0">
                <a:solidFill>
                  <a:srgbClr val="FF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&gt;</a:t>
            </a:r>
            <a:endParaRPr lang="en-US" sz="1900" b="1" dirty="0">
              <a:solidFill>
                <a:srgbClr val="FF0000"/>
              </a:solidFill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437" y="5457230"/>
            <a:ext cx="1234440" cy="197500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955161" y="570404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Result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7955161" y="6237923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will return messages from the queue.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1004</Words>
  <Application>Microsoft Office PowerPoint</Application>
  <PresentationFormat>Custom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2024-09-10T08:27:54Z</dcterms:created>
  <dcterms:modified xsi:type="dcterms:W3CDTF">2024-09-11T14:53:41Z</dcterms:modified>
</cp:coreProperties>
</file>