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Gelasio" panose="020B0604020202020204" charset="0"/>
      <p:regular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Lato Bold" panose="020F0802020204030203" pitchFamily="34" charset="0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12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258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google.co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11204"/>
            <a:ext cx="8000586" cy="14043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000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How to Use Command Prompt (CMD): Basic Commands for Beginners</a:t>
            </a:r>
            <a:endParaRPr lang="en-US" sz="4000" dirty="0"/>
          </a:p>
        </p:txBody>
      </p:sp>
      <p:sp>
        <p:nvSpPr>
          <p:cNvPr id="4" name="Text 1"/>
          <p:cNvSpPr/>
          <p:nvPr/>
        </p:nvSpPr>
        <p:spPr>
          <a:xfrm>
            <a:off x="793790" y="3738117"/>
            <a:ext cx="8000586" cy="15734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ea typeface="Lato" pitchFamily="34" charset="-122"/>
                <a:cs typeface="Lato" pitchFamily="34" charset="-120"/>
              </a:rPr>
              <a:t>Command Prompt</a:t>
            </a:r>
            <a:r>
              <a:rPr lang="en-US" sz="2400" dirty="0">
                <a:solidFill>
                  <a:srgbClr val="FF0000"/>
                </a:solidFill>
                <a:ea typeface="Lato" pitchFamily="34" charset="-122"/>
                <a:cs typeface="Lato" pitchFamily="34" charset="-120"/>
              </a:rPr>
              <a:t> </a:t>
            </a: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(also called </a:t>
            </a:r>
            <a:r>
              <a:rPr lang="en-US" sz="2400" b="1" dirty="0">
                <a:solidFill>
                  <a:srgbClr val="FF0000"/>
                </a:solidFill>
                <a:ea typeface="Lato" pitchFamily="34" charset="-122"/>
                <a:cs typeface="Lato" pitchFamily="34" charset="-120"/>
              </a:rPr>
              <a:t>CMD</a:t>
            </a: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) is a tool in </a:t>
            </a:r>
            <a:r>
              <a:rPr lang="en-US" sz="2400" b="1" dirty="0">
                <a:solidFill>
                  <a:srgbClr val="FF0000"/>
                </a:solidFill>
                <a:ea typeface="Lato" pitchFamily="34" charset="-122"/>
                <a:cs typeface="Lato" pitchFamily="34" charset="-120"/>
              </a:rPr>
              <a:t>Windows</a:t>
            </a: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 that lets you </a:t>
            </a:r>
            <a:r>
              <a:rPr lang="en-US" sz="2400" b="1" dirty="0">
                <a:solidFill>
                  <a:srgbClr val="FF0000"/>
                </a:solidFill>
                <a:ea typeface="Lato" pitchFamily="34" charset="-122"/>
                <a:cs typeface="Lato" pitchFamily="34" charset="-120"/>
              </a:rPr>
              <a:t>type commands</a:t>
            </a:r>
            <a:r>
              <a:rPr lang="en-US" sz="2400" dirty="0">
                <a:solidFill>
                  <a:srgbClr val="FF0000"/>
                </a:solidFill>
                <a:ea typeface="Lato" pitchFamily="34" charset="-122"/>
                <a:cs typeface="Lato" pitchFamily="34" charset="-120"/>
              </a:rPr>
              <a:t> </a:t>
            </a: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to control your computer instead of using your mouse. It is helpful for </a:t>
            </a:r>
            <a:r>
              <a:rPr lang="en-US" sz="2400" b="1" dirty="0">
                <a:solidFill>
                  <a:srgbClr val="FF0000"/>
                </a:solidFill>
                <a:ea typeface="Lato" pitchFamily="34" charset="-122"/>
                <a:cs typeface="Lato" pitchFamily="34" charset="-120"/>
              </a:rPr>
              <a:t>troubleshooting</a:t>
            </a:r>
            <a:r>
              <a:rPr lang="en-US" sz="2400" dirty="0">
                <a:solidFill>
                  <a:srgbClr val="FF0000"/>
                </a:solidFill>
                <a:ea typeface="Lato" pitchFamily="34" charset="-122"/>
                <a:cs typeface="Lato" pitchFamily="34" charset="-120"/>
              </a:rPr>
              <a:t>, </a:t>
            </a:r>
            <a:r>
              <a:rPr lang="en-US" sz="2400" b="1" dirty="0">
                <a:solidFill>
                  <a:srgbClr val="FF0000"/>
                </a:solidFill>
                <a:ea typeface="Lato" pitchFamily="34" charset="-122"/>
                <a:cs typeface="Lato" pitchFamily="34" charset="-120"/>
              </a:rPr>
              <a:t>file management</a:t>
            </a: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, and </a:t>
            </a:r>
            <a:r>
              <a:rPr lang="en-US" sz="2400" b="1" dirty="0">
                <a:solidFill>
                  <a:srgbClr val="FF0000"/>
                </a:solidFill>
                <a:ea typeface="Lato" pitchFamily="34" charset="-122"/>
                <a:cs typeface="Lato" pitchFamily="34" charset="-120"/>
              </a:rPr>
              <a:t>system tasks</a:t>
            </a: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.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793790" y="5098883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0" y="5590595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5566068"/>
            <a:ext cx="1825466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Lato Bold" pitchFamily="34" charset="-122"/>
                <a:cs typeface="Lato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27220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How to Open CMD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793790" y="557629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5618798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0906" y="5576292"/>
            <a:ext cx="327945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Windows Key + R Method</a:t>
            </a:r>
            <a:endParaRPr lang="en-US" sz="3200" dirty="0"/>
          </a:p>
        </p:txBody>
      </p:sp>
      <p:sp>
        <p:nvSpPr>
          <p:cNvPr id="7" name="Text 3"/>
          <p:cNvSpPr/>
          <p:nvPr/>
        </p:nvSpPr>
        <p:spPr>
          <a:xfrm>
            <a:off x="1530906" y="6066711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Press </a:t>
            </a:r>
            <a:r>
              <a:rPr lang="en-US" sz="2400" b="1" dirty="0">
                <a:solidFill>
                  <a:srgbClr val="FF0000"/>
                </a:solidFill>
                <a:ea typeface="Lato" pitchFamily="34" charset="-122"/>
                <a:cs typeface="Lato" pitchFamily="34" charset="-120"/>
              </a:rPr>
              <a:t>Windows key + R</a:t>
            </a: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, type </a:t>
            </a:r>
            <a:r>
              <a:rPr lang="en-US" sz="2400" b="1" dirty="0">
                <a:solidFill>
                  <a:srgbClr val="FF0000"/>
                </a:solidFill>
                <a:ea typeface="Lato" pitchFamily="34" charset="-122"/>
                <a:cs typeface="Lato" pitchFamily="34" charset="-120"/>
              </a:rPr>
              <a:t>cmd</a:t>
            </a: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,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then press </a:t>
            </a:r>
            <a:r>
              <a:rPr lang="en-US" sz="2400" b="1" dirty="0">
                <a:solidFill>
                  <a:srgbClr val="FF0000"/>
                </a:solidFill>
                <a:ea typeface="Lato" pitchFamily="34" charset="-122"/>
                <a:cs typeface="Lato" pitchFamily="34" charset="-120"/>
              </a:rPr>
              <a:t>Enter</a:t>
            </a: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.</a:t>
            </a:r>
            <a:endParaRPr lang="en-US" sz="2400" dirty="0"/>
          </a:p>
        </p:txBody>
      </p:sp>
      <p:sp>
        <p:nvSpPr>
          <p:cNvPr id="8" name="Shape 4"/>
          <p:cNvSpPr/>
          <p:nvPr/>
        </p:nvSpPr>
        <p:spPr>
          <a:xfrm>
            <a:off x="7428667" y="557629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737" y="5618798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165783" y="55762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Start Menu Method</a:t>
            </a:r>
            <a:endParaRPr lang="en-US" sz="3200" dirty="0"/>
          </a:p>
        </p:txBody>
      </p:sp>
      <p:sp>
        <p:nvSpPr>
          <p:cNvPr id="11" name="Text 6"/>
          <p:cNvSpPr/>
          <p:nvPr/>
        </p:nvSpPr>
        <p:spPr>
          <a:xfrm>
            <a:off x="8165783" y="6066711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Or click </a:t>
            </a:r>
            <a:r>
              <a:rPr lang="en-US" sz="2400" b="1" dirty="0">
                <a:solidFill>
                  <a:srgbClr val="FF0000"/>
                </a:solidFill>
                <a:ea typeface="Lato" pitchFamily="34" charset="-122"/>
                <a:cs typeface="Lato" pitchFamily="34" charset="-120"/>
              </a:rPr>
              <a:t>Start</a:t>
            </a: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, type </a:t>
            </a:r>
            <a:r>
              <a:rPr lang="en-US" sz="2400" b="1" dirty="0">
                <a:solidFill>
                  <a:srgbClr val="FF0000"/>
                </a:solidFill>
                <a:ea typeface="Lato" pitchFamily="34" charset="-122"/>
                <a:cs typeface="Lato" pitchFamily="34" charset="-120"/>
              </a:rPr>
              <a:t>Command Prompt</a:t>
            </a: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, and click to open it.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52399"/>
            <a:ext cx="928949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Basic CMD Commands for Beginners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793790" y="33281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dir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793790" y="39092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highlight>
                  <a:srgbClr val="FFFF00"/>
                </a:highlight>
                <a:ea typeface="Lato" pitchFamily="34" charset="-122"/>
                <a:cs typeface="Lato" pitchFamily="34" charset="-120"/>
              </a:rPr>
              <a:t>Type: dir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447627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This shows a </a:t>
            </a:r>
            <a:r>
              <a:rPr lang="en-US" sz="2200" b="1" dirty="0">
                <a:solidFill>
                  <a:srgbClr val="FF0000"/>
                </a:solidFill>
                <a:ea typeface="Lato" pitchFamily="34" charset="-122"/>
                <a:cs typeface="Lato" pitchFamily="34" charset="-120"/>
              </a:rPr>
              <a:t>list of files and folders</a:t>
            </a:r>
            <a:r>
              <a:rPr lang="en-US" sz="2200" dirty="0">
                <a:solidFill>
                  <a:srgbClr val="FF0000"/>
                </a:solidFill>
                <a:ea typeface="Lato" pitchFamily="34" charset="-122"/>
                <a:cs typeface="Lato" pitchFamily="34" charset="-120"/>
              </a:rPr>
              <a:t> </a:t>
            </a:r>
            <a:r>
              <a:rPr lang="en-US" sz="22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in the current location.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It helps you </a:t>
            </a:r>
            <a:r>
              <a:rPr lang="en-US" sz="2400" b="1" dirty="0">
                <a:solidFill>
                  <a:srgbClr val="FF0000"/>
                </a:solidFill>
                <a:ea typeface="Lato" pitchFamily="34" charset="-122"/>
                <a:cs typeface="Lato" pitchFamily="34" charset="-120"/>
              </a:rPr>
              <a:t>see what's inside a folder</a:t>
            </a: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.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7599521" y="33281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cd</a:t>
            </a:r>
            <a:endParaRPr lang="en-US" sz="3200" dirty="0"/>
          </a:p>
        </p:txBody>
      </p:sp>
      <p:sp>
        <p:nvSpPr>
          <p:cNvPr id="8" name="Text 6"/>
          <p:cNvSpPr/>
          <p:nvPr/>
        </p:nvSpPr>
        <p:spPr>
          <a:xfrm>
            <a:off x="7599521" y="39092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highlight>
                  <a:srgbClr val="FFFF00"/>
                </a:highlight>
                <a:ea typeface="Lato" pitchFamily="34" charset="-122"/>
                <a:cs typeface="Lato" pitchFamily="34" charset="-120"/>
              </a:rPr>
              <a:t>Type: cd foldername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9" name="Text 7"/>
          <p:cNvSpPr/>
          <p:nvPr/>
        </p:nvSpPr>
        <p:spPr>
          <a:xfrm>
            <a:off x="7599521" y="447627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This means </a:t>
            </a:r>
            <a:r>
              <a:rPr lang="en-US" sz="2400" b="1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"</a:t>
            </a:r>
            <a:r>
              <a:rPr lang="en-US" sz="2400" b="1" dirty="0">
                <a:solidFill>
                  <a:srgbClr val="FF0000"/>
                </a:solidFill>
                <a:ea typeface="Lato" pitchFamily="34" charset="-122"/>
                <a:cs typeface="Lato" pitchFamily="34" charset="-120"/>
              </a:rPr>
              <a:t>change directory</a:t>
            </a:r>
            <a:r>
              <a:rPr lang="en-US" sz="2400" b="1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"</a:t>
            </a: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, or go into a folder.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7599521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Example: cd Documents goes to the </a:t>
            </a:r>
            <a:r>
              <a:rPr lang="en-US" sz="2400" b="1" dirty="0">
                <a:solidFill>
                  <a:srgbClr val="FF0000"/>
                </a:solidFill>
                <a:ea typeface="Lato" pitchFamily="34" charset="-122"/>
                <a:cs typeface="Lato" pitchFamily="34" charset="-120"/>
              </a:rPr>
              <a:t>Documents folder</a:t>
            </a: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.</a:t>
            </a:r>
            <a:endParaRPr lang="en-US" sz="2400" dirty="0"/>
          </a:p>
        </p:txBody>
      </p:sp>
      <p:sp>
        <p:nvSpPr>
          <p:cNvPr id="11" name="Text 9"/>
          <p:cNvSpPr/>
          <p:nvPr/>
        </p:nvSpPr>
        <p:spPr>
          <a:xfrm>
            <a:off x="7599521" y="561022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Use cd .. to go </a:t>
            </a:r>
            <a:r>
              <a:rPr lang="en-US" sz="2400" b="1" dirty="0">
                <a:solidFill>
                  <a:srgbClr val="FF0000"/>
                </a:solidFill>
                <a:ea typeface="Lato" pitchFamily="34" charset="-122"/>
                <a:cs typeface="Lato" pitchFamily="34" charset="-120"/>
              </a:rPr>
              <a:t>back one level</a:t>
            </a: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406247"/>
            <a:ext cx="579608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More Basic Commands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6280190" y="2455188"/>
            <a:ext cx="8202292" cy="1821180"/>
          </a:xfrm>
          <a:prstGeom prst="roundRect">
            <a:avLst>
              <a:gd name="adj" fmla="val 5231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26896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cls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6514624" y="3180040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Type: cls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514624" y="3679031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This </a:t>
            </a:r>
            <a:r>
              <a:rPr lang="en-US" sz="2400" b="1" dirty="0">
                <a:solidFill>
                  <a:srgbClr val="FF0000"/>
                </a:solidFill>
                <a:ea typeface="Lato" pitchFamily="34" charset="-122"/>
                <a:cs typeface="Lato" pitchFamily="34" charset="-120"/>
              </a:rPr>
              <a:t>clears the screen</a:t>
            </a:r>
            <a:r>
              <a:rPr lang="en-US" sz="2400" dirty="0">
                <a:solidFill>
                  <a:srgbClr val="FF0000"/>
                </a:solidFill>
                <a:ea typeface="Lato" pitchFamily="34" charset="-122"/>
                <a:cs typeface="Lato" pitchFamily="34" charset="-120"/>
              </a:rPr>
              <a:t> </a:t>
            </a: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and makes it clean again.</a:t>
            </a:r>
            <a:endParaRPr lang="en-US" sz="2400" dirty="0"/>
          </a:p>
        </p:txBody>
      </p:sp>
      <p:sp>
        <p:nvSpPr>
          <p:cNvPr id="8" name="Shape 5"/>
          <p:cNvSpPr/>
          <p:nvPr/>
        </p:nvSpPr>
        <p:spPr>
          <a:xfrm>
            <a:off x="6280190" y="4503182"/>
            <a:ext cx="8202292" cy="2320171"/>
          </a:xfrm>
          <a:prstGeom prst="roundRect">
            <a:avLst>
              <a:gd name="adj" fmla="val 4106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6514624" y="47376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mkdir</a:t>
            </a:r>
            <a:endParaRPr lang="en-US" sz="3200" dirty="0"/>
          </a:p>
        </p:txBody>
      </p:sp>
      <p:sp>
        <p:nvSpPr>
          <p:cNvPr id="10" name="Text 7"/>
          <p:cNvSpPr/>
          <p:nvPr/>
        </p:nvSpPr>
        <p:spPr>
          <a:xfrm>
            <a:off x="6514624" y="5228034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Type: mkdir newfoldername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6514624" y="5727025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This </a:t>
            </a:r>
            <a:r>
              <a:rPr lang="en-US" sz="2400" b="1" dirty="0">
                <a:solidFill>
                  <a:srgbClr val="FF0000"/>
                </a:solidFill>
                <a:ea typeface="Lato" pitchFamily="34" charset="-122"/>
                <a:cs typeface="Lato" pitchFamily="34" charset="-120"/>
              </a:rPr>
              <a:t>makes a new folder</a:t>
            </a: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.</a:t>
            </a:r>
            <a:endParaRPr lang="en-US" sz="2400" dirty="0"/>
          </a:p>
        </p:txBody>
      </p:sp>
      <p:sp>
        <p:nvSpPr>
          <p:cNvPr id="12" name="Text 9"/>
          <p:cNvSpPr/>
          <p:nvPr/>
        </p:nvSpPr>
        <p:spPr>
          <a:xfrm>
            <a:off x="6514624" y="6226016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Example: mkdir Homework creates a folder named </a:t>
            </a:r>
            <a:r>
              <a:rPr lang="en-US" sz="2400" b="1" dirty="0">
                <a:solidFill>
                  <a:srgbClr val="FF0000"/>
                </a:solidFill>
                <a:ea typeface="Lato" pitchFamily="34" charset="-122"/>
                <a:cs typeface="Lato" pitchFamily="34" charset="-120"/>
              </a:rPr>
              <a:t>Homework</a:t>
            </a: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103948"/>
            <a:ext cx="675251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Echo and Copy Commands</a:t>
            </a:r>
            <a:endParaRPr lang="en-US" sz="4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2152888"/>
            <a:ext cx="1134070" cy="230493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3797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echo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7754422" y="2870121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Type: echo Hello</a:t>
            </a:r>
            <a:endParaRPr lang="en-US" sz="2400" dirty="0"/>
          </a:p>
        </p:txBody>
      </p:sp>
      <p:sp>
        <p:nvSpPr>
          <p:cNvPr id="7" name="Text 3"/>
          <p:cNvSpPr/>
          <p:nvPr/>
        </p:nvSpPr>
        <p:spPr>
          <a:xfrm>
            <a:off x="7754422" y="3369112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This </a:t>
            </a:r>
            <a:r>
              <a:rPr lang="en-US" sz="2400" b="1" dirty="0">
                <a:solidFill>
                  <a:srgbClr val="FF0000"/>
                </a:solidFill>
                <a:ea typeface="Lato" pitchFamily="34" charset="-122"/>
                <a:cs typeface="Lato" pitchFamily="34" charset="-120"/>
              </a:rPr>
              <a:t>shows a message</a:t>
            </a:r>
            <a:r>
              <a:rPr lang="en-US" sz="2400" dirty="0">
                <a:solidFill>
                  <a:srgbClr val="FF0000"/>
                </a:solidFill>
                <a:ea typeface="Lato" pitchFamily="34" charset="-122"/>
                <a:cs typeface="Lato" pitchFamily="34" charset="-120"/>
              </a:rPr>
              <a:t> </a:t>
            </a: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on the screen.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7754422" y="3868103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It's useful for testing.</a:t>
            </a:r>
            <a:endParaRPr lang="en-US" sz="24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4457819"/>
            <a:ext cx="1134070" cy="266783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754422" y="46846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copy</a:t>
            </a:r>
            <a:endParaRPr lang="en-US" sz="3200" dirty="0"/>
          </a:p>
        </p:txBody>
      </p:sp>
      <p:sp>
        <p:nvSpPr>
          <p:cNvPr id="11" name="Text 6"/>
          <p:cNvSpPr/>
          <p:nvPr/>
        </p:nvSpPr>
        <p:spPr>
          <a:xfrm>
            <a:off x="7754422" y="5175052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Type: copy file1.txt file2.txt</a:t>
            </a:r>
            <a:endParaRPr lang="en-US" sz="2400" dirty="0"/>
          </a:p>
        </p:txBody>
      </p:sp>
      <p:sp>
        <p:nvSpPr>
          <p:cNvPr id="12" name="Text 7"/>
          <p:cNvSpPr/>
          <p:nvPr/>
        </p:nvSpPr>
        <p:spPr>
          <a:xfrm>
            <a:off x="7754422" y="5674042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This </a:t>
            </a:r>
            <a:r>
              <a:rPr lang="en-US" sz="2400" b="1" dirty="0">
                <a:solidFill>
                  <a:srgbClr val="FF0000"/>
                </a:solidFill>
                <a:ea typeface="Lato" pitchFamily="34" charset="-122"/>
                <a:cs typeface="Lato" pitchFamily="34" charset="-120"/>
              </a:rPr>
              <a:t>copies a file</a:t>
            </a: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.</a:t>
            </a:r>
            <a:endParaRPr lang="en-US" sz="2400" dirty="0"/>
          </a:p>
        </p:txBody>
      </p:sp>
      <p:sp>
        <p:nvSpPr>
          <p:cNvPr id="13" name="Text 8"/>
          <p:cNvSpPr/>
          <p:nvPr/>
        </p:nvSpPr>
        <p:spPr>
          <a:xfrm>
            <a:off x="7754422" y="6173033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Example: copy notes.txt backup.txt makes a copy of </a:t>
            </a:r>
            <a:r>
              <a:rPr lang="en-US" sz="2400" b="1" dirty="0">
                <a:solidFill>
                  <a:srgbClr val="FF0000"/>
                </a:solidFill>
                <a:ea typeface="Lato" pitchFamily="34" charset="-122"/>
                <a:cs typeface="Lato" pitchFamily="34" charset="-120"/>
              </a:rPr>
              <a:t>notes.txt</a:t>
            </a:r>
            <a:r>
              <a:rPr lang="en-US" sz="2400" dirty="0">
                <a:solidFill>
                  <a:srgbClr val="FF0000"/>
                </a:solidFill>
                <a:ea typeface="Lato" pitchFamily="34" charset="-122"/>
                <a:cs typeface="Lato" pitchFamily="34" charset="-120"/>
              </a:rPr>
              <a:t> </a:t>
            </a: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and names it </a:t>
            </a:r>
            <a:r>
              <a:rPr lang="en-US" sz="2400" b="1" dirty="0">
                <a:solidFill>
                  <a:srgbClr val="FF0000"/>
                </a:solidFill>
                <a:ea typeface="Lato" pitchFamily="34" charset="-122"/>
                <a:cs typeface="Lato" pitchFamily="34" charset="-120"/>
              </a:rPr>
              <a:t>backup.txt</a:t>
            </a: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70829"/>
            <a:ext cx="683978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Delete and Exit Commands</a:t>
            </a:r>
            <a:endParaRPr lang="en-US" sz="4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959417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587579" y="2919770"/>
            <a:ext cx="281428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del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1587579" y="3410188"/>
            <a:ext cx="281428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Type: del filename</a:t>
            </a:r>
            <a:endParaRPr lang="en-US" sz="2400" dirty="0"/>
          </a:p>
        </p:txBody>
      </p:sp>
      <p:sp>
        <p:nvSpPr>
          <p:cNvPr id="7" name="Text 3"/>
          <p:cNvSpPr/>
          <p:nvPr/>
        </p:nvSpPr>
        <p:spPr>
          <a:xfrm>
            <a:off x="1587579" y="3909179"/>
            <a:ext cx="281428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This </a:t>
            </a:r>
            <a:r>
              <a:rPr lang="en-US" sz="2400" b="1" dirty="0">
                <a:solidFill>
                  <a:srgbClr val="FF0000"/>
                </a:solidFill>
                <a:ea typeface="Lato" pitchFamily="34" charset="-122"/>
                <a:cs typeface="Lato" pitchFamily="34" charset="-120"/>
              </a:rPr>
              <a:t>deletes a file</a:t>
            </a: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.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1587579" y="4408170"/>
            <a:ext cx="31544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Example: </a:t>
            </a:r>
            <a:r>
              <a:rPr lang="en-US" sz="2400" dirty="0">
                <a:solidFill>
                  <a:srgbClr val="FF0000"/>
                </a:solidFill>
                <a:ea typeface="Lato" pitchFamily="34" charset="-122"/>
                <a:cs typeface="Lato" pitchFamily="34" charset="-120"/>
              </a:rPr>
              <a:t>del oldfile.txt </a:t>
            </a: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removes that file.</a:t>
            </a:r>
            <a:endParaRPr lang="en-US" sz="2400" dirty="0"/>
          </a:p>
        </p:txBody>
      </p:sp>
      <p:sp>
        <p:nvSpPr>
          <p:cNvPr id="9" name="Text 5"/>
          <p:cNvSpPr/>
          <p:nvPr/>
        </p:nvSpPr>
        <p:spPr>
          <a:xfrm>
            <a:off x="1587579" y="5471398"/>
            <a:ext cx="281428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Be careful — once deleted, it may not go to the Recycle Bin.</a:t>
            </a:r>
            <a:endParaRPr lang="en-US" sz="24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021" y="2959417"/>
            <a:ext cx="566976" cy="56697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535811" y="2919770"/>
            <a:ext cx="281439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exit</a:t>
            </a:r>
            <a:endParaRPr lang="en-US" sz="3200" dirty="0"/>
          </a:p>
        </p:txBody>
      </p:sp>
      <p:sp>
        <p:nvSpPr>
          <p:cNvPr id="12" name="Text 7"/>
          <p:cNvSpPr/>
          <p:nvPr/>
        </p:nvSpPr>
        <p:spPr>
          <a:xfrm>
            <a:off x="5535811" y="3410188"/>
            <a:ext cx="28143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Type: exit</a:t>
            </a:r>
            <a:endParaRPr lang="en-US" sz="2400" dirty="0"/>
          </a:p>
        </p:txBody>
      </p:sp>
      <p:sp>
        <p:nvSpPr>
          <p:cNvPr id="13" name="Text 8"/>
          <p:cNvSpPr/>
          <p:nvPr/>
        </p:nvSpPr>
        <p:spPr>
          <a:xfrm>
            <a:off x="5535811" y="3909179"/>
            <a:ext cx="28143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This </a:t>
            </a:r>
            <a:r>
              <a:rPr lang="en-US" sz="2400" b="1" dirty="0">
                <a:solidFill>
                  <a:srgbClr val="FF0000"/>
                </a:solidFill>
                <a:ea typeface="Lato" pitchFamily="34" charset="-122"/>
                <a:cs typeface="Lato" pitchFamily="34" charset="-120"/>
              </a:rPr>
              <a:t>closes the Command Prompt</a:t>
            </a: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970127"/>
            <a:ext cx="58347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Network &amp; System Info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793790" y="3019068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303973" y="30190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ipconfig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1303973" y="3509486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Shows your </a:t>
            </a:r>
            <a:r>
              <a:rPr lang="en-US" sz="2400" b="1" dirty="0">
                <a:solidFill>
                  <a:srgbClr val="FF0000"/>
                </a:solidFill>
                <a:ea typeface="Lato" pitchFamily="34" charset="-122"/>
                <a:cs typeface="Lato" pitchFamily="34" charset="-120"/>
              </a:rPr>
              <a:t>Wi-Fi/IP address</a:t>
            </a: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1133951" y="4099203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644134" y="40992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ping [website]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1644134" y="4589621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Tests internet connection (e.g., </a:t>
            </a:r>
            <a:r>
              <a:rPr lang="en-US" sz="2400" dirty="0">
                <a:solidFill>
                  <a:srgbClr val="FF0000"/>
                </a:solidFill>
                <a:ea typeface="Lato" pitchFamily="34" charset="-122"/>
                <a:cs typeface="Lato" pitchFamily="34" charset="-120"/>
              </a:rPr>
              <a:t>ping </a:t>
            </a:r>
            <a:r>
              <a:rPr lang="en-US" sz="2400" u="sng" dirty="0">
                <a:solidFill>
                  <a:srgbClr val="FF0000"/>
                </a:solidFill>
                <a:ea typeface="Lato" pitchFamily="34" charset="-122"/>
                <a:cs typeface="Lato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google.com</a:t>
            </a: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).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1474232" y="5179338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984415" y="51793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systeminfo</a:t>
            </a:r>
            <a:endParaRPr lang="en-US" sz="3200" dirty="0"/>
          </a:p>
        </p:txBody>
      </p:sp>
      <p:sp>
        <p:nvSpPr>
          <p:cNvPr id="12" name="Text 9"/>
          <p:cNvSpPr/>
          <p:nvPr/>
        </p:nvSpPr>
        <p:spPr>
          <a:xfrm>
            <a:off x="1984415" y="5669756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Displays </a:t>
            </a:r>
            <a:r>
              <a:rPr lang="en-US" sz="2400" b="1" dirty="0">
                <a:solidFill>
                  <a:srgbClr val="FF0000"/>
                </a:solidFill>
                <a:ea typeface="Lato" pitchFamily="34" charset="-122"/>
                <a:cs typeface="Lato" pitchFamily="34" charset="-120"/>
              </a:rPr>
              <a:t>PC details</a:t>
            </a:r>
            <a:r>
              <a:rPr lang="en-US" sz="2400" dirty="0">
                <a:solidFill>
                  <a:srgbClr val="FF0000"/>
                </a:solidFill>
                <a:ea typeface="Lato" pitchFamily="34" charset="-122"/>
                <a:cs typeface="Lato" pitchFamily="34" charset="-120"/>
              </a:rPr>
              <a:t> </a:t>
            </a: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(RAM, OS version, etc.).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3310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Tips for Beginners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793790" y="233719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2379702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0906" y="23371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Accurate Typing</a:t>
            </a:r>
            <a:endParaRPr lang="en-US" sz="3200" dirty="0"/>
          </a:p>
        </p:txBody>
      </p:sp>
      <p:sp>
        <p:nvSpPr>
          <p:cNvPr id="7" name="Text 3"/>
          <p:cNvSpPr/>
          <p:nvPr/>
        </p:nvSpPr>
        <p:spPr>
          <a:xfrm>
            <a:off x="1530906" y="2827615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Lato" pitchFamily="34" charset="-122"/>
                <a:cs typeface="Lato" pitchFamily="34" charset="-120"/>
              </a:rPr>
              <a:t>Spelling matters</a:t>
            </a:r>
            <a:r>
              <a:rPr lang="en-US" sz="2400" dirty="0">
                <a:solidFill>
                  <a:srgbClr val="FF0000"/>
                </a:solidFill>
                <a:ea typeface="Lato" pitchFamily="34" charset="-122"/>
                <a:cs typeface="Lato" pitchFamily="34" charset="-120"/>
              </a:rPr>
              <a:t> </a:t>
            </a: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– type carefully.</a:t>
            </a:r>
            <a:endParaRPr lang="en-US" sz="2400" dirty="0"/>
          </a:p>
        </p:txBody>
      </p:sp>
      <p:sp>
        <p:nvSpPr>
          <p:cNvPr id="8" name="Shape 4"/>
          <p:cNvSpPr/>
          <p:nvPr/>
        </p:nvSpPr>
        <p:spPr>
          <a:xfrm>
            <a:off x="793790" y="367248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60" y="3714988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530906" y="36724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Command History</a:t>
            </a:r>
            <a:endParaRPr lang="en-US" sz="3200" dirty="0"/>
          </a:p>
        </p:txBody>
      </p:sp>
      <p:sp>
        <p:nvSpPr>
          <p:cNvPr id="11" name="Text 6"/>
          <p:cNvSpPr/>
          <p:nvPr/>
        </p:nvSpPr>
        <p:spPr>
          <a:xfrm>
            <a:off x="1530906" y="4162901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You can </a:t>
            </a:r>
            <a:r>
              <a:rPr lang="en-US" sz="2200" b="1" dirty="0">
                <a:solidFill>
                  <a:srgbClr val="FF0000"/>
                </a:solidFill>
                <a:ea typeface="Lato" pitchFamily="34" charset="-122"/>
                <a:cs typeface="Lato" pitchFamily="34" charset="-120"/>
              </a:rPr>
              <a:t>press the up arrow</a:t>
            </a:r>
            <a:r>
              <a:rPr lang="en-US" sz="2200" dirty="0">
                <a:solidFill>
                  <a:srgbClr val="FF0000"/>
                </a:solidFill>
                <a:ea typeface="Lato" pitchFamily="34" charset="-122"/>
                <a:cs typeface="Lato" pitchFamily="34" charset="-120"/>
              </a:rPr>
              <a:t> </a:t>
            </a:r>
            <a:r>
              <a:rPr lang="en-US" sz="22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to see and reuse previous commands.</a:t>
            </a:r>
            <a:endParaRPr lang="en-US" sz="2200" dirty="0"/>
          </a:p>
        </p:txBody>
      </p:sp>
      <p:sp>
        <p:nvSpPr>
          <p:cNvPr id="12" name="Shape 7"/>
          <p:cNvSpPr/>
          <p:nvPr/>
        </p:nvSpPr>
        <p:spPr>
          <a:xfrm>
            <a:off x="793790" y="500776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860" y="5050274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530906" y="50077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Auto-Complete</a:t>
            </a:r>
            <a:endParaRPr lang="en-US" sz="3200" dirty="0"/>
          </a:p>
        </p:txBody>
      </p:sp>
      <p:sp>
        <p:nvSpPr>
          <p:cNvPr id="15" name="Text 9"/>
          <p:cNvSpPr/>
          <p:nvPr/>
        </p:nvSpPr>
        <p:spPr>
          <a:xfrm>
            <a:off x="1530906" y="5498187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Use </a:t>
            </a:r>
            <a:r>
              <a:rPr lang="en-US" sz="2400" b="1" dirty="0">
                <a:solidFill>
                  <a:srgbClr val="FF0000"/>
                </a:solidFill>
                <a:ea typeface="Lato" pitchFamily="34" charset="-122"/>
                <a:cs typeface="Lato" pitchFamily="34" charset="-120"/>
              </a:rPr>
              <a:t>Tab</a:t>
            </a: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 to auto-complete folder or file names.</a:t>
            </a:r>
            <a:endParaRPr lang="en-US" sz="2400" dirty="0"/>
          </a:p>
        </p:txBody>
      </p:sp>
      <p:sp>
        <p:nvSpPr>
          <p:cNvPr id="16" name="Shape 10"/>
          <p:cNvSpPr/>
          <p:nvPr/>
        </p:nvSpPr>
        <p:spPr>
          <a:xfrm>
            <a:off x="793790" y="634305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860" y="6385560"/>
            <a:ext cx="340162" cy="425291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1530906" y="634305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Administrator Access</a:t>
            </a:r>
            <a:endParaRPr lang="en-US" sz="3200" dirty="0"/>
          </a:p>
        </p:txBody>
      </p:sp>
      <p:sp>
        <p:nvSpPr>
          <p:cNvPr id="19" name="Text 12"/>
          <p:cNvSpPr/>
          <p:nvPr/>
        </p:nvSpPr>
        <p:spPr>
          <a:xfrm>
            <a:off x="1530906" y="6833473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Lato" pitchFamily="34" charset="-122"/>
                <a:cs typeface="Lato" pitchFamily="34" charset="-120"/>
              </a:rPr>
              <a:t>Run as Administrator</a:t>
            </a:r>
            <a:r>
              <a:rPr lang="en-US" sz="2400" dirty="0">
                <a:solidFill>
                  <a:srgbClr val="FF0000"/>
                </a:solidFill>
                <a:ea typeface="Lato" pitchFamily="34" charset="-122"/>
                <a:cs typeface="Lato" pitchFamily="34" charset="-120"/>
              </a:rPr>
              <a:t> </a:t>
            </a: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(for commands needing extra access).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6361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Practice Example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6535341" y="1685092"/>
            <a:ext cx="30480" cy="5908238"/>
          </a:xfrm>
          <a:prstGeom prst="roundRect">
            <a:avLst>
              <a:gd name="adj" fmla="val 312558"/>
            </a:avLst>
          </a:prstGeom>
          <a:solidFill>
            <a:srgbClr val="CECEC9"/>
          </a:solidFill>
          <a:ln/>
        </p:spPr>
      </p:sp>
      <p:sp>
        <p:nvSpPr>
          <p:cNvPr id="5" name="Shape 2"/>
          <p:cNvSpPr/>
          <p:nvPr/>
        </p:nvSpPr>
        <p:spPr>
          <a:xfrm>
            <a:off x="6760012" y="2180153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ECEC9"/>
          </a:solidFill>
          <a:ln/>
        </p:spPr>
      </p:sp>
      <p:sp>
        <p:nvSpPr>
          <p:cNvPr id="6" name="Shape 3"/>
          <p:cNvSpPr/>
          <p:nvPr/>
        </p:nvSpPr>
        <p:spPr>
          <a:xfrm>
            <a:off x="6280190" y="194024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1982748"/>
            <a:ext cx="340162" cy="42529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669411" y="1911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mkdir TestFolder</a:t>
            </a:r>
            <a:endParaRPr lang="en-US" sz="3200" dirty="0"/>
          </a:p>
        </p:txBody>
      </p:sp>
      <p:sp>
        <p:nvSpPr>
          <p:cNvPr id="9" name="Text 5"/>
          <p:cNvSpPr/>
          <p:nvPr/>
        </p:nvSpPr>
        <p:spPr>
          <a:xfrm>
            <a:off x="7669411" y="2402324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Create a folder named </a:t>
            </a:r>
            <a:r>
              <a:rPr lang="en-US" sz="2400" b="1" dirty="0">
                <a:solidFill>
                  <a:srgbClr val="FF0000"/>
                </a:solidFill>
                <a:ea typeface="Lato" pitchFamily="34" charset="-122"/>
                <a:cs typeface="Lato" pitchFamily="34" charset="-120"/>
              </a:rPr>
              <a:t>TestFolder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Shape 6"/>
          <p:cNvSpPr/>
          <p:nvPr/>
        </p:nvSpPr>
        <p:spPr>
          <a:xfrm>
            <a:off x="6760012" y="3713917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ECEC9"/>
          </a:solidFill>
          <a:ln/>
        </p:spPr>
      </p:sp>
      <p:sp>
        <p:nvSpPr>
          <p:cNvPr id="11" name="Shape 7"/>
          <p:cNvSpPr/>
          <p:nvPr/>
        </p:nvSpPr>
        <p:spPr>
          <a:xfrm>
            <a:off x="6280190" y="347400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260" y="3516511"/>
            <a:ext cx="340162" cy="42529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7669411" y="3445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cd TestFolder</a:t>
            </a:r>
            <a:endParaRPr lang="en-US" sz="3200" dirty="0"/>
          </a:p>
        </p:txBody>
      </p:sp>
      <p:sp>
        <p:nvSpPr>
          <p:cNvPr id="14" name="Text 9"/>
          <p:cNvSpPr/>
          <p:nvPr/>
        </p:nvSpPr>
        <p:spPr>
          <a:xfrm>
            <a:off x="7669411" y="3936087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Go inside that folder</a:t>
            </a:r>
            <a:endParaRPr lang="en-US" sz="2400" dirty="0"/>
          </a:p>
        </p:txBody>
      </p:sp>
      <p:sp>
        <p:nvSpPr>
          <p:cNvPr id="15" name="Shape 10"/>
          <p:cNvSpPr/>
          <p:nvPr/>
        </p:nvSpPr>
        <p:spPr>
          <a:xfrm>
            <a:off x="6760012" y="5247680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ECEC9"/>
          </a:solidFill>
          <a:ln/>
        </p:spPr>
      </p:sp>
      <p:sp>
        <p:nvSpPr>
          <p:cNvPr id="16" name="Shape 11"/>
          <p:cNvSpPr/>
          <p:nvPr/>
        </p:nvSpPr>
        <p:spPr>
          <a:xfrm>
            <a:off x="6280190" y="500776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260" y="5050274"/>
            <a:ext cx="340162" cy="425291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7669411" y="4979432"/>
            <a:ext cx="358092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echo Hello, CMD! &gt; hello.txt</a:t>
            </a:r>
            <a:endParaRPr lang="en-US" sz="3200" dirty="0"/>
          </a:p>
        </p:txBody>
      </p:sp>
      <p:sp>
        <p:nvSpPr>
          <p:cNvPr id="19" name="Text 13"/>
          <p:cNvSpPr/>
          <p:nvPr/>
        </p:nvSpPr>
        <p:spPr>
          <a:xfrm>
            <a:off x="7669411" y="5469850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Create a file named </a:t>
            </a:r>
            <a:r>
              <a:rPr lang="en-US" sz="2400" b="1" dirty="0">
                <a:solidFill>
                  <a:srgbClr val="FF0000"/>
                </a:solidFill>
                <a:ea typeface="Lato" pitchFamily="34" charset="-122"/>
                <a:cs typeface="Lato" pitchFamily="34" charset="-120"/>
              </a:rPr>
              <a:t>hello.txt</a:t>
            </a:r>
            <a:r>
              <a:rPr lang="en-US" sz="2400" dirty="0">
                <a:solidFill>
                  <a:srgbClr val="FF0000"/>
                </a:solidFill>
                <a:ea typeface="Lato" pitchFamily="34" charset="-122"/>
                <a:cs typeface="Lato" pitchFamily="34" charset="-120"/>
              </a:rPr>
              <a:t> </a:t>
            </a: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with the text </a:t>
            </a:r>
            <a:r>
              <a:rPr lang="en-US" sz="2400" b="1" dirty="0">
                <a:solidFill>
                  <a:srgbClr val="FF0000"/>
                </a:solidFill>
                <a:ea typeface="Lato" pitchFamily="34" charset="-122"/>
                <a:cs typeface="Lato" pitchFamily="34" charset="-120"/>
              </a:rPr>
              <a:t>Hello, CMD!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0" name="Shape 14"/>
          <p:cNvSpPr/>
          <p:nvPr/>
        </p:nvSpPr>
        <p:spPr>
          <a:xfrm>
            <a:off x="6760012" y="6781443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ECEC9"/>
          </a:solidFill>
          <a:ln/>
        </p:spPr>
      </p:sp>
      <p:sp>
        <p:nvSpPr>
          <p:cNvPr id="21" name="Shape 15"/>
          <p:cNvSpPr/>
          <p:nvPr/>
        </p:nvSpPr>
        <p:spPr>
          <a:xfrm>
            <a:off x="6280190" y="654153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pic>
        <p:nvPicPr>
          <p:cNvPr id="2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5260" y="6584037"/>
            <a:ext cx="340162" cy="425291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7669411" y="65131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dir</a:t>
            </a:r>
            <a:endParaRPr lang="en-US" sz="3200" dirty="0"/>
          </a:p>
        </p:txBody>
      </p:sp>
      <p:sp>
        <p:nvSpPr>
          <p:cNvPr id="24" name="Text 17"/>
          <p:cNvSpPr/>
          <p:nvPr/>
        </p:nvSpPr>
        <p:spPr>
          <a:xfrm>
            <a:off x="7669411" y="7003613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Show the list of files (you will see </a:t>
            </a:r>
            <a:r>
              <a:rPr lang="en-US" sz="2400" b="1" dirty="0">
                <a:solidFill>
                  <a:srgbClr val="FF0000"/>
                </a:solidFill>
                <a:ea typeface="Lato" pitchFamily="34" charset="-122"/>
                <a:cs typeface="Lato" pitchFamily="34" charset="-120"/>
              </a:rPr>
              <a:t>hello.txt</a:t>
            </a:r>
            <a:r>
              <a:rPr lang="en-US" sz="24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)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460</Words>
  <Application>Microsoft Office PowerPoint</Application>
  <PresentationFormat>Custom</PresentationFormat>
  <Paragraphs>79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Gelasio</vt:lpstr>
      <vt:lpstr>Arial</vt:lpstr>
      <vt:lpstr>Lato Bold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24</cp:revision>
  <dcterms:created xsi:type="dcterms:W3CDTF">2025-04-18T16:40:12Z</dcterms:created>
  <dcterms:modified xsi:type="dcterms:W3CDTF">2025-04-24T13:02:07Z</dcterms:modified>
</cp:coreProperties>
</file>