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14630400" cy="8229600"/>
  <p:notesSz cx="8229600" cy="14630400"/>
  <p:embeddedFontLst>
    <p:embeddedFont>
      <p:font typeface="Kanit Light" panose="020B0604020202020204" charset="-34"/>
      <p:regular r:id="rId11"/>
    </p:embeddedFont>
    <p:embeddedFont>
      <p:font typeface="Martel San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31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AC589-5C38-1DCC-6C71-AB49A6747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9CD74-774E-18E6-C288-F4A8CBCBE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69220-9E83-70B0-AF35-B5640C945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EF70-C1FC-1744-5F9C-93B2DDA0F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5776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AWS SNS Subscription DLQ (Dead-Letter Queue) –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Simple Explanation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93790" y="3624263"/>
            <a:ext cx="7791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SNS (Simple Notification Service)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used to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sends messages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different places like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email, SMS, mobile apps, or AWS services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But sometimes, messages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fail to be delivered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due to issues like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network problems, wrong configurations, or unavailable endpoints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5693926"/>
            <a:ext cx="76898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avoid losing these failed messages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AWS SNS provides a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Subscription DLQ (Dead-Letter Queue)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793790" y="66917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699409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6674882"/>
            <a:ext cx="202501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Martel Sans Bold" pitchFamily="34" charset="-122"/>
                <a:cs typeface="Martel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DB804-70CB-E964-6187-C8D50E67E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85EBD7-328E-E446-CA90-BC93ACF9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388"/>
            <a:ext cx="14630399" cy="826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2E65A-7762-5028-35F8-CE7C82A095F2}"/>
              </a:ext>
            </a:extLst>
          </p:cNvPr>
          <p:cNvSpPr txBox="1"/>
          <p:nvPr/>
        </p:nvSpPr>
        <p:spPr>
          <a:xfrm>
            <a:off x="11582400" y="6680200"/>
            <a:ext cx="3047999" cy="13335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7418"/>
            <a:ext cx="69783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What is a Subscription DLQ?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29635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Definition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514624" y="3021211"/>
            <a:ext cx="331517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A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Subscription DLQ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(Dead-Letter Queue)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 is a special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Amazon SQS (Simple Queue Service) queue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 that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stores failed SNS messages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10171867" y="229635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Purpose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406301" y="3021211"/>
            <a:ext cx="34303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If an SNS message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cannot be delivered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 to a subscriber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after multiple retries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, it is sent to the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DLQ instead of being lost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6280190" y="529697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5314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Benefits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6514624" y="602182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This helps you </a:t>
            </a:r>
            <a:r>
              <a:rPr lang="en-US" sz="2200" b="1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analyze failed messages, debug issues, and retry sending them later</a:t>
            </a:r>
            <a:r>
              <a:rPr lang="en-US" sz="22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70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934" y="2692598"/>
            <a:ext cx="4414242" cy="551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It Works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4" y="3509248"/>
            <a:ext cx="882848" cy="10594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5578" y="3685818"/>
            <a:ext cx="2207062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765578" y="3886795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 publisher sends a message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an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SNS topic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4" y="4568666"/>
            <a:ext cx="882848" cy="105941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765578" y="4850287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The SNS topic forwards the message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its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subscribers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(like an email, Lambda function, or SQS queue).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34" y="5628084"/>
            <a:ext cx="882848" cy="105941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765578" y="6005752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the message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fails to be delivered after multiple retries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it is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sent to the DLQ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instead of being discarded.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34" y="6687503"/>
            <a:ext cx="882848" cy="105941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765578" y="6932058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check the DLQ to see the failed messages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find out why they failed, and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resend them if needed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9814" y="505539"/>
            <a:ext cx="4596170" cy="574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Example Scenario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394133" y="1355765"/>
            <a:ext cx="22860" cy="6368891"/>
          </a:xfrm>
          <a:prstGeom prst="roundRect">
            <a:avLst>
              <a:gd name="adj" fmla="val 337778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6589514" y="1757958"/>
            <a:ext cx="643414" cy="22860"/>
          </a:xfrm>
          <a:prstGeom prst="roundRect">
            <a:avLst>
              <a:gd name="adj" fmla="val 337778"/>
            </a:avLst>
          </a:prstGeom>
          <a:solidFill>
            <a:srgbClr val="3965A7"/>
          </a:solidFill>
          <a:ln/>
        </p:spPr>
      </p:sp>
      <p:sp>
        <p:nvSpPr>
          <p:cNvPr id="6" name="Shape 3"/>
          <p:cNvSpPr/>
          <p:nvPr/>
        </p:nvSpPr>
        <p:spPr>
          <a:xfrm>
            <a:off x="6198751" y="1562576"/>
            <a:ext cx="413623" cy="413623"/>
          </a:xfrm>
          <a:prstGeom prst="roundRect">
            <a:avLst>
              <a:gd name="adj" fmla="val 18668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3533" y="1631513"/>
            <a:ext cx="83939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416641" y="1539597"/>
            <a:ext cx="2298025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Normal Operation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416641" y="1937028"/>
            <a:ext cx="6570345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Imagine you have an SNS topic that sends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order notifications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a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Lambda function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7416641" y="2635448"/>
            <a:ext cx="6570345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If the Lambda function is working correctly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it will receive and process the SNS messages.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6589514" y="3993475"/>
            <a:ext cx="643414" cy="22860"/>
          </a:xfrm>
          <a:prstGeom prst="roundRect">
            <a:avLst>
              <a:gd name="adj" fmla="val 337778"/>
            </a:avLst>
          </a:prstGeom>
          <a:solidFill>
            <a:srgbClr val="3965A7"/>
          </a:solidFill>
          <a:ln/>
        </p:spPr>
      </p:sp>
      <p:sp>
        <p:nvSpPr>
          <p:cNvPr id="12" name="Shape 9"/>
          <p:cNvSpPr/>
          <p:nvPr/>
        </p:nvSpPr>
        <p:spPr>
          <a:xfrm>
            <a:off x="6198751" y="3798094"/>
            <a:ext cx="413623" cy="413623"/>
          </a:xfrm>
          <a:prstGeom prst="roundRect">
            <a:avLst>
              <a:gd name="adj" fmla="val 18668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5792" y="3867031"/>
            <a:ext cx="139541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7416641" y="3775115"/>
            <a:ext cx="2298025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Failure Scenario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416641" y="4172545"/>
            <a:ext cx="6570345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If the Lambda function is down or misconfigured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SNS will try multiple times but fail to deliver the message.</a:t>
            </a:r>
            <a:endParaRPr lang="en-US" sz="2400" dirty="0"/>
          </a:p>
        </p:txBody>
      </p:sp>
      <p:sp>
        <p:nvSpPr>
          <p:cNvPr id="16" name="Shape 13"/>
          <p:cNvSpPr/>
          <p:nvPr/>
        </p:nvSpPr>
        <p:spPr>
          <a:xfrm>
            <a:off x="6589514" y="5530572"/>
            <a:ext cx="643414" cy="22860"/>
          </a:xfrm>
          <a:prstGeom prst="roundRect">
            <a:avLst>
              <a:gd name="adj" fmla="val 337778"/>
            </a:avLst>
          </a:prstGeom>
          <a:solidFill>
            <a:srgbClr val="3965A7"/>
          </a:solidFill>
          <a:ln/>
        </p:spPr>
      </p:sp>
      <p:sp>
        <p:nvSpPr>
          <p:cNvPr id="17" name="Shape 14"/>
          <p:cNvSpPr/>
          <p:nvPr/>
        </p:nvSpPr>
        <p:spPr>
          <a:xfrm>
            <a:off x="6198751" y="5335191"/>
            <a:ext cx="413623" cy="413623"/>
          </a:xfrm>
          <a:prstGeom prst="roundRect">
            <a:avLst>
              <a:gd name="adj" fmla="val 18668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34601" y="5404128"/>
            <a:ext cx="141803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7416641" y="5312212"/>
            <a:ext cx="2298025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DLQ in Action</a:t>
            </a:r>
            <a:endParaRPr lang="en-US" sz="3200" dirty="0"/>
          </a:p>
        </p:txBody>
      </p:sp>
      <p:sp>
        <p:nvSpPr>
          <p:cNvPr id="20" name="Text 17"/>
          <p:cNvSpPr/>
          <p:nvPr/>
        </p:nvSpPr>
        <p:spPr>
          <a:xfrm>
            <a:off x="7416641" y="5709642"/>
            <a:ext cx="6570345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Instead of losing the order notification, </a:t>
            </a:r>
            <a:b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SNS moves it to the DLQ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21" name="Shape 18"/>
          <p:cNvSpPr/>
          <p:nvPr/>
        </p:nvSpPr>
        <p:spPr>
          <a:xfrm>
            <a:off x="6589514" y="6773585"/>
            <a:ext cx="643414" cy="22860"/>
          </a:xfrm>
          <a:prstGeom prst="roundRect">
            <a:avLst>
              <a:gd name="adj" fmla="val 337778"/>
            </a:avLst>
          </a:prstGeom>
          <a:solidFill>
            <a:srgbClr val="3965A7"/>
          </a:solidFill>
          <a:ln/>
        </p:spPr>
      </p:sp>
      <p:sp>
        <p:nvSpPr>
          <p:cNvPr id="22" name="Shape 19"/>
          <p:cNvSpPr/>
          <p:nvPr/>
        </p:nvSpPr>
        <p:spPr>
          <a:xfrm>
            <a:off x="6198751" y="6578203"/>
            <a:ext cx="413623" cy="413623"/>
          </a:xfrm>
          <a:prstGeom prst="roundRect">
            <a:avLst>
              <a:gd name="adj" fmla="val 18668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6330910" y="6647140"/>
            <a:ext cx="149185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4</a:t>
            </a:r>
            <a:endParaRPr lang="en-US" sz="2400" dirty="0"/>
          </a:p>
        </p:txBody>
      </p:sp>
      <p:sp>
        <p:nvSpPr>
          <p:cNvPr id="24" name="Text 21"/>
          <p:cNvSpPr/>
          <p:nvPr/>
        </p:nvSpPr>
        <p:spPr>
          <a:xfrm>
            <a:off x="7416641" y="6555224"/>
            <a:ext cx="2298025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Resolution</a:t>
            </a:r>
            <a:endParaRPr lang="en-US" sz="3200" dirty="0"/>
          </a:p>
        </p:txBody>
      </p:sp>
      <p:sp>
        <p:nvSpPr>
          <p:cNvPr id="25" name="Text 22"/>
          <p:cNvSpPr/>
          <p:nvPr/>
        </p:nvSpPr>
        <p:spPr>
          <a:xfrm>
            <a:off x="7416641" y="6952655"/>
            <a:ext cx="6570345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Later, a developer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can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check the DLQ, find the failed messages, fix the issue, and retry sending them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62814"/>
            <a:ext cx="73117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Why Use a Subscription DLQ?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1175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Prevents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Message Loss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93789" y="6144697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Failed messages are not lost; they are stored for later review.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451175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Helps Debugging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139446" y="5795963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check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why messages failed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and fix the problem.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51175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305544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Allows Message Recovery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485221" y="6150293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retry sending messages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after fixing issues.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4511754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305544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Improves System Reliability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10830997" y="6150293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Ensures that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important notifications are not missed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due to temporary issues.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541" y="1228110"/>
            <a:ext cx="8735774" cy="834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to Set Up a Subscription DLQ?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76526" y="2329577"/>
            <a:ext cx="166330" cy="834866"/>
          </a:xfrm>
          <a:prstGeom prst="roundRect">
            <a:avLst>
              <a:gd name="adj" fmla="val 56031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75636" y="2329577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1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275636" y="2809399"/>
            <a:ext cx="7091839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Create an Amazon SQS Queue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(this will be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DLQ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).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109305" y="3386257"/>
            <a:ext cx="166330" cy="1189911"/>
          </a:xfrm>
          <a:prstGeom prst="roundRect">
            <a:avLst>
              <a:gd name="adj" fmla="val 56031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08415" y="3386257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2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608415" y="3866078"/>
            <a:ext cx="6759059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Enable DLQ in the SNS subscription settings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by linking the SQS queue.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442204" y="4797981"/>
            <a:ext cx="166330" cy="1189911"/>
          </a:xfrm>
          <a:prstGeom prst="roundRect">
            <a:avLst>
              <a:gd name="adj" fmla="val 56031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41314" y="4797981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3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941314" y="5277803"/>
            <a:ext cx="6426160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Set a retry policy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(for example, try delivering the message 3 times before sending it to the DLQ).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1774984" y="6209705"/>
            <a:ext cx="166330" cy="1189911"/>
          </a:xfrm>
          <a:prstGeom prst="roundRect">
            <a:avLst>
              <a:gd name="adj" fmla="val 56031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274094" y="6209705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4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2274094" y="6689527"/>
            <a:ext cx="6093381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Monitor the DLQ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check for failed messages and take action.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31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Summary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20072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7148" y="2092285"/>
            <a:ext cx="1034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1530906" y="200727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SNS Subscription DLQ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a special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queue that stores failed SNS messages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32546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62858" y="3339703"/>
            <a:ext cx="1721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1530906" y="325469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If a message cannot be delivered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after retries, SNS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moves it to the DLQ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45021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1430" y="4587121"/>
            <a:ext cx="1749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1530906" y="450211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You can review and resend failed messages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later to prevent data loss.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93790" y="57495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56905" y="5834539"/>
            <a:ext cx="18407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FFFFFF"/>
                </a:solidFill>
                <a:ea typeface="Kanit Light" pitchFamily="34" charset="-122"/>
                <a:cs typeface="Kanit Light" pitchFamily="34" charset="-120"/>
              </a:rPr>
              <a:t>4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1530906" y="574952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It helps in debugging and improving reliability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of message delivery.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793790" y="6770132"/>
            <a:ext cx="7556421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Using a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Subscription DLQ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a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best practice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handling failures in AWS SNS. </a:t>
            </a: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🚀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558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Kanit Light</vt:lpstr>
      <vt:lpstr>Arial</vt:lpstr>
      <vt:lpstr>Martel Sans Bold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26</cp:revision>
  <dcterms:created xsi:type="dcterms:W3CDTF">2025-02-19T15:52:48Z</dcterms:created>
  <dcterms:modified xsi:type="dcterms:W3CDTF">2025-03-04T03:11:02Z</dcterms:modified>
</cp:coreProperties>
</file>