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0" r:id="rId4"/>
    <p:sldId id="258" r:id="rId5"/>
    <p:sldId id="259" r:id="rId6"/>
  </p:sldIdLst>
  <p:sldSz cx="14630400" cy="8229600"/>
  <p:notesSz cx="8229600" cy="14630400"/>
  <p:embeddedFontLst>
    <p:embeddedFont>
      <p:font typeface="Platypi Medium" panose="020B0604020202020204" charset="0"/>
      <p:regular r:id="rId8"/>
    </p:embeddedFont>
    <p:embeddedFont>
      <p:font typeface="Source Serif Pro" panose="02040603050405020204" pitchFamily="18" charset="0"/>
      <p:regular r:id="rId9"/>
      <p:bold r:id="rId10"/>
    </p:embeddedFont>
    <p:embeddedFont>
      <p:font typeface="Source Serif Pro Bold" panose="02040803050405020204" charset="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172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90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9D72A-AF90-9CCB-61FF-A441D74E5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E4A283-A6DA-686A-995F-5FC6498FEB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802B2-E3BD-34D8-380B-0A7AC7107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CA7EC-5D6F-79BC-7BFB-5F66059FA3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61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4352E-7BA8-0506-5745-B0353FAC6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CF20AA-ABBA-5597-9FA4-5A899787D9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5B6716-32B0-D201-6B0B-6D1BE6C2A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72E79-8474-BE09-C295-D978F4013B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1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1120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201B18"/>
                </a:solidFill>
                <a:ea typeface="Platypi Medium" pitchFamily="34" charset="-122"/>
                <a:cs typeface="Platypi Medium" pitchFamily="34" charset="-120"/>
              </a:rPr>
              <a:t>WhatsApp Sequence Diagram Explained for Beginners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801410" y="3883661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A </a:t>
            </a:r>
            <a: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  <a:t>sequence diagram shows how different parts of a system communicate with each other </a:t>
            </a: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step-by-step. Let's break down the process of sending a message on WhatsApp in an easy-to-understand way: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793790" y="58384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30" y="5709246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7660" y="5684719"/>
            <a:ext cx="184558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504C49"/>
                </a:solidFill>
                <a:ea typeface="Source Serif Pro Bold" pitchFamily="34" charset="-122"/>
                <a:cs typeface="Source Serif Pro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4E6C0-5DCF-5598-8F17-8B16C7A7D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53D9A9-1C51-F2D0-D52E-F4953DAF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71500"/>
            <a:ext cx="13906500" cy="76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5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50FF6-E88D-A36A-036F-E40778007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AC40129-447D-1D88-9E66-4566A0C01B70}"/>
              </a:ext>
            </a:extLst>
          </p:cNvPr>
          <p:cNvSpPr/>
          <p:nvPr/>
        </p:nvSpPr>
        <p:spPr>
          <a:xfrm>
            <a:off x="773073" y="782598"/>
            <a:ext cx="130842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5400" dirty="0">
                <a:solidFill>
                  <a:srgbClr val="201B18"/>
                </a:solidFill>
                <a:ea typeface="Platypi Medium" pitchFamily="34" charset="-122"/>
                <a:cs typeface="Platypi Medium" pitchFamily="34" charset="-120"/>
              </a:rPr>
              <a:t>Message Transmission and Server Queuing in WhatsApp</a:t>
            </a:r>
            <a:endParaRPr lang="en-US" sz="540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0F996C5A-8867-4FD9-293E-0524371E7A94}"/>
              </a:ext>
            </a:extLst>
          </p:cNvPr>
          <p:cNvSpPr/>
          <p:nvPr/>
        </p:nvSpPr>
        <p:spPr>
          <a:xfrm>
            <a:off x="1089065" y="2604730"/>
            <a:ext cx="30480" cy="4842153"/>
          </a:xfrm>
          <a:prstGeom prst="roundRect">
            <a:avLst>
              <a:gd name="adj" fmla="val 108709"/>
            </a:avLst>
          </a:prstGeom>
          <a:solidFill>
            <a:srgbClr val="D8D4D4"/>
          </a:solidFill>
          <a:ln/>
        </p:spPr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9D5411FC-96BD-C9BE-ACEA-FE15EE5A4C1F}"/>
              </a:ext>
            </a:extLst>
          </p:cNvPr>
          <p:cNvSpPr/>
          <p:nvPr/>
        </p:nvSpPr>
        <p:spPr>
          <a:xfrm>
            <a:off x="1322308" y="3086457"/>
            <a:ext cx="773073" cy="30480"/>
          </a:xfrm>
          <a:prstGeom prst="roundRect">
            <a:avLst>
              <a:gd name="adj" fmla="val 108709"/>
            </a:avLst>
          </a:prstGeom>
          <a:solidFill>
            <a:srgbClr val="FF5D5D"/>
          </a:solidFill>
          <a:ln/>
        </p:spPr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341E72DB-4965-42A0-6E7B-268A50E45F4B}"/>
              </a:ext>
            </a:extLst>
          </p:cNvPr>
          <p:cNvSpPr/>
          <p:nvPr/>
        </p:nvSpPr>
        <p:spPr>
          <a:xfrm>
            <a:off x="855821" y="2853214"/>
            <a:ext cx="496967" cy="496967"/>
          </a:xfrm>
          <a:prstGeom prst="roundRect">
            <a:avLst>
              <a:gd name="adj" fmla="val 6667"/>
            </a:avLst>
          </a:prstGeom>
          <a:solidFill>
            <a:schemeClr val="accent2"/>
          </a:solidFill>
          <a:ln/>
        </p:spPr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B78F996D-E6B6-18FC-58F1-623D078A829E}"/>
              </a:ext>
            </a:extLst>
          </p:cNvPr>
          <p:cNvSpPr/>
          <p:nvPr/>
        </p:nvSpPr>
        <p:spPr>
          <a:xfrm>
            <a:off x="1029891" y="2935962"/>
            <a:ext cx="148828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endParaRPr lang="en-US" sz="36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6446449F-5A45-B6D3-5D34-DD3F64485D24}"/>
              </a:ext>
            </a:extLst>
          </p:cNvPr>
          <p:cNvSpPr/>
          <p:nvPr/>
        </p:nvSpPr>
        <p:spPr>
          <a:xfrm>
            <a:off x="2319218" y="2825591"/>
            <a:ext cx="3919895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dirty="0">
                <a:solidFill>
                  <a:srgbClr val="504C49"/>
                </a:solidFill>
                <a:ea typeface="Platypi Medium" pitchFamily="34" charset="-122"/>
                <a:cs typeface="Platypi Medium" pitchFamily="34" charset="-120"/>
              </a:rPr>
              <a:t>Step 1: User Sends a Message</a:t>
            </a:r>
            <a:endParaRPr lang="en-US" sz="3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060B6239-540B-273A-B134-29CEC6AE6842}"/>
              </a:ext>
            </a:extLst>
          </p:cNvPr>
          <p:cNvSpPr/>
          <p:nvPr/>
        </p:nvSpPr>
        <p:spPr>
          <a:xfrm>
            <a:off x="2319218" y="3303151"/>
            <a:ext cx="1153810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You (the sender) type a </a:t>
            </a:r>
            <a: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  <a:t>message</a:t>
            </a: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 in the chat window and hit the "</a:t>
            </a:r>
            <a: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  <a:t>Send</a:t>
            </a: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" button.</a:t>
            </a:r>
            <a:endParaRPr lang="en-US" sz="240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0D6C35D3-F537-9A11-9A28-F16658CE44A8}"/>
              </a:ext>
            </a:extLst>
          </p:cNvPr>
          <p:cNvSpPr/>
          <p:nvPr/>
        </p:nvSpPr>
        <p:spPr>
          <a:xfrm>
            <a:off x="2319218" y="3733800"/>
            <a:ext cx="1153810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Font typeface="+mj-lt"/>
              <a:buAutoNum type="arabicPeriod" startAt="2"/>
            </a:pP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As soon as you press </a:t>
            </a:r>
            <a: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  <a:t>send</a:t>
            </a: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, your phone's WhatsApp app </a:t>
            </a:r>
            <a: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  <a:t>encrypts</a:t>
            </a: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 the </a:t>
            </a:r>
            <a: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  <a:t>message</a:t>
            </a: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 to ensure </a:t>
            </a:r>
            <a:b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</a:b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it is secure and private.</a:t>
            </a:r>
            <a:endParaRPr lang="en-US" sz="24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E47D1086-C41E-D217-D1F7-6BF2DE7EAD0C}"/>
              </a:ext>
            </a:extLst>
          </p:cNvPr>
          <p:cNvSpPr/>
          <p:nvPr/>
        </p:nvSpPr>
        <p:spPr>
          <a:xfrm>
            <a:off x="2319218" y="4457104"/>
            <a:ext cx="1153810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Font typeface="+mj-lt"/>
              <a:buAutoNum type="arabicPeriod" startAt="3"/>
            </a:pP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The </a:t>
            </a:r>
            <a: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  <a:t>encrypted message </a:t>
            </a: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is sent from your phone to WhatsApp's server.</a:t>
            </a:r>
            <a:endParaRPr lang="en-US" sz="2400" dirty="0"/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694EE612-193C-441D-D968-33B1A2617FB0}"/>
              </a:ext>
            </a:extLst>
          </p:cNvPr>
          <p:cNvSpPr/>
          <p:nvPr/>
        </p:nvSpPr>
        <p:spPr>
          <a:xfrm>
            <a:off x="1322308" y="5441275"/>
            <a:ext cx="773073" cy="30480"/>
          </a:xfrm>
          <a:prstGeom prst="roundRect">
            <a:avLst>
              <a:gd name="adj" fmla="val 108709"/>
            </a:avLst>
          </a:prstGeom>
          <a:solidFill>
            <a:srgbClr val="FF5D5D"/>
          </a:solidFill>
          <a:ln/>
        </p:spPr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A112C803-2275-2F8D-3FB4-A08DE87C2691}"/>
              </a:ext>
            </a:extLst>
          </p:cNvPr>
          <p:cNvSpPr/>
          <p:nvPr/>
        </p:nvSpPr>
        <p:spPr>
          <a:xfrm>
            <a:off x="855821" y="5208032"/>
            <a:ext cx="496967" cy="496967"/>
          </a:xfrm>
          <a:prstGeom prst="roundRect">
            <a:avLst>
              <a:gd name="adj" fmla="val 6667"/>
            </a:avLst>
          </a:prstGeom>
          <a:solidFill>
            <a:schemeClr val="accent2"/>
          </a:solidFill>
          <a:ln/>
        </p:spPr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175D94A3-6F81-A1ED-9F19-C1ECBAB02371}"/>
              </a:ext>
            </a:extLst>
          </p:cNvPr>
          <p:cNvSpPr/>
          <p:nvPr/>
        </p:nvSpPr>
        <p:spPr>
          <a:xfrm>
            <a:off x="997268" y="5290780"/>
            <a:ext cx="214074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endParaRPr lang="en-US" sz="360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16A8CEB7-F0DC-E78B-37CF-331A202BDD79}"/>
              </a:ext>
            </a:extLst>
          </p:cNvPr>
          <p:cNvSpPr/>
          <p:nvPr/>
        </p:nvSpPr>
        <p:spPr>
          <a:xfrm>
            <a:off x="2319218" y="5180409"/>
            <a:ext cx="3395186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dirty="0">
                <a:solidFill>
                  <a:srgbClr val="504C49"/>
                </a:solidFill>
                <a:ea typeface="Platypi Medium" pitchFamily="34" charset="-122"/>
                <a:cs typeface="Platypi Medium" pitchFamily="34" charset="-120"/>
              </a:rPr>
              <a:t>Step 2: Message Queuing</a:t>
            </a:r>
            <a:endParaRPr lang="en-US" sz="320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42AECDA1-8457-8869-2C88-345B4C0A64B9}"/>
              </a:ext>
            </a:extLst>
          </p:cNvPr>
          <p:cNvSpPr/>
          <p:nvPr/>
        </p:nvSpPr>
        <p:spPr>
          <a:xfrm>
            <a:off x="2319218" y="5657969"/>
            <a:ext cx="1153810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Once the message reaches the WhatsApp server, the server checks </a:t>
            </a:r>
            <a: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  <a:t>if the recipient (the person you're sending the message to) is online or offline.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3E730854-FF7C-B15B-F071-4FD184C18A44}"/>
              </a:ext>
            </a:extLst>
          </p:cNvPr>
          <p:cNvSpPr/>
          <p:nvPr/>
        </p:nvSpPr>
        <p:spPr>
          <a:xfrm>
            <a:off x="2319218" y="6441996"/>
            <a:ext cx="1153810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Font typeface="+mj-lt"/>
              <a:buAutoNum type="arabicPeriod" startAt="2"/>
            </a:pP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If the </a:t>
            </a:r>
            <a: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  <a:t>recipient is online</a:t>
            </a: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, the server immediately forwards the message to their device.</a:t>
            </a:r>
            <a:endParaRPr lang="en-US" sz="2400" dirty="0"/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2B49DDB4-FDCA-C37A-B0D8-DE35F1D0541D}"/>
              </a:ext>
            </a:extLst>
          </p:cNvPr>
          <p:cNvSpPr/>
          <p:nvPr/>
        </p:nvSpPr>
        <p:spPr>
          <a:xfrm>
            <a:off x="2319218" y="6872645"/>
            <a:ext cx="1153810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Font typeface="+mj-lt"/>
              <a:buAutoNum type="arabicPeriod" startAt="3"/>
            </a:pP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If the </a:t>
            </a:r>
            <a: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  <a:t>recipient is offline</a:t>
            </a: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, the server stores the message in a </a:t>
            </a:r>
            <a: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  <a:t>queue</a:t>
            </a: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 and waits until the </a:t>
            </a:r>
            <a:b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</a:b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recipient reconnects.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853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0218" y="621983"/>
            <a:ext cx="12822198" cy="705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201B18"/>
                </a:solidFill>
                <a:ea typeface="Platypi Medium" pitchFamily="34" charset="-122"/>
                <a:cs typeface="Platypi Medium" pitchFamily="34" charset="-120"/>
              </a:rPr>
              <a:t>Message Reception and Delivery Confirmation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1113592" y="1779032"/>
            <a:ext cx="30480" cy="5828467"/>
          </a:xfrm>
          <a:prstGeom prst="roundRect">
            <a:avLst>
              <a:gd name="adj" fmla="val 111113"/>
            </a:avLst>
          </a:prstGeom>
          <a:solidFill>
            <a:srgbClr val="D8D4D4"/>
          </a:solidFill>
          <a:ln/>
        </p:spPr>
      </p:sp>
      <p:sp>
        <p:nvSpPr>
          <p:cNvPr id="4" name="Shape 2"/>
          <p:cNvSpPr/>
          <p:nvPr/>
        </p:nvSpPr>
        <p:spPr>
          <a:xfrm>
            <a:off x="1352312" y="2271713"/>
            <a:ext cx="790218" cy="30480"/>
          </a:xfrm>
          <a:prstGeom prst="roundRect">
            <a:avLst>
              <a:gd name="adj" fmla="val 111113"/>
            </a:avLst>
          </a:prstGeom>
          <a:solidFill>
            <a:srgbClr val="E08787"/>
          </a:solidFill>
          <a:ln/>
        </p:spPr>
      </p:sp>
      <p:sp>
        <p:nvSpPr>
          <p:cNvPr id="5" name="Shape 3"/>
          <p:cNvSpPr/>
          <p:nvPr/>
        </p:nvSpPr>
        <p:spPr>
          <a:xfrm>
            <a:off x="874871" y="2032992"/>
            <a:ext cx="507921" cy="507921"/>
          </a:xfrm>
          <a:prstGeom prst="roundRect">
            <a:avLst>
              <a:gd name="adj" fmla="val 6668"/>
            </a:avLst>
          </a:prstGeom>
          <a:solidFill>
            <a:schemeClr val="accent2"/>
          </a:solidFill>
          <a:ln/>
        </p:spPr>
      </p:sp>
      <p:sp>
        <p:nvSpPr>
          <p:cNvPr id="6" name="Text 4"/>
          <p:cNvSpPr/>
          <p:nvPr/>
        </p:nvSpPr>
        <p:spPr>
          <a:xfrm>
            <a:off x="1052751" y="2117527"/>
            <a:ext cx="152043" cy="338733"/>
          </a:xfrm>
          <a:prstGeom prst="rect">
            <a:avLst/>
          </a:prstGeom>
          <a:solidFill>
            <a:schemeClr val="accent2"/>
          </a:solidFill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3600" dirty="0"/>
          </a:p>
        </p:txBody>
      </p:sp>
      <p:sp>
        <p:nvSpPr>
          <p:cNvPr id="7" name="Text 5"/>
          <p:cNvSpPr/>
          <p:nvPr/>
        </p:nvSpPr>
        <p:spPr>
          <a:xfrm>
            <a:off x="2370534" y="2004774"/>
            <a:ext cx="5364004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04C49"/>
                </a:solidFill>
                <a:ea typeface="Platypi Medium" pitchFamily="34" charset="-122"/>
                <a:cs typeface="Platypi Medium" pitchFamily="34" charset="-120"/>
              </a:rPr>
              <a:t>Step 3: Recipient Receives the Message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2370534" y="2492812"/>
            <a:ext cx="11469648" cy="722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00"/>
              </a:lnSpc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When the </a:t>
            </a:r>
            <a: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  <a:t>recipient's phone connects to the internet</a:t>
            </a: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, the WhatsApp app on their device receives the message from the server.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2370534" y="3293983"/>
            <a:ext cx="11469648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00"/>
              </a:lnSpc>
              <a:buSzPct val="100000"/>
              <a:buFont typeface="+mj-lt"/>
              <a:buAutoNum type="arabicPeriod" startAt="2"/>
            </a:pP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The message is then </a:t>
            </a:r>
            <a: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  <a:t>decrypted</a:t>
            </a: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 on their phone.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2370534" y="3734038"/>
            <a:ext cx="11469648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00"/>
              </a:lnSpc>
              <a:buSzPct val="100000"/>
              <a:buFont typeface="+mj-lt"/>
              <a:buAutoNum type="arabicPeriod" startAt="3"/>
            </a:pP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Once </a:t>
            </a:r>
            <a: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  <a:t>decrypted</a:t>
            </a: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, the message is displayed in their chat window.</a:t>
            </a:r>
            <a:endParaRPr lang="en-US" sz="2400" dirty="0"/>
          </a:p>
        </p:txBody>
      </p:sp>
      <p:sp>
        <p:nvSpPr>
          <p:cNvPr id="11" name="Shape 9"/>
          <p:cNvSpPr/>
          <p:nvPr/>
        </p:nvSpPr>
        <p:spPr>
          <a:xfrm>
            <a:off x="1352312" y="5039320"/>
            <a:ext cx="790218" cy="30480"/>
          </a:xfrm>
          <a:prstGeom prst="roundRect">
            <a:avLst>
              <a:gd name="adj" fmla="val 111113"/>
            </a:avLst>
          </a:prstGeom>
          <a:solidFill>
            <a:srgbClr val="E08787"/>
          </a:solidFill>
          <a:ln/>
        </p:spPr>
      </p:sp>
      <p:sp>
        <p:nvSpPr>
          <p:cNvPr id="12" name="Shape 10"/>
          <p:cNvSpPr/>
          <p:nvPr/>
        </p:nvSpPr>
        <p:spPr>
          <a:xfrm>
            <a:off x="874871" y="4800600"/>
            <a:ext cx="507921" cy="507921"/>
          </a:xfrm>
          <a:prstGeom prst="roundRect">
            <a:avLst>
              <a:gd name="adj" fmla="val 6668"/>
            </a:avLst>
          </a:prstGeom>
          <a:solidFill>
            <a:schemeClr val="accent2"/>
          </a:solidFill>
          <a:ln/>
        </p:spPr>
      </p:sp>
      <p:sp>
        <p:nvSpPr>
          <p:cNvPr id="13" name="Text 11"/>
          <p:cNvSpPr/>
          <p:nvPr/>
        </p:nvSpPr>
        <p:spPr>
          <a:xfrm>
            <a:off x="1019413" y="4885134"/>
            <a:ext cx="218837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3600" dirty="0"/>
          </a:p>
        </p:txBody>
      </p:sp>
      <p:sp>
        <p:nvSpPr>
          <p:cNvPr id="14" name="Text 12"/>
          <p:cNvSpPr/>
          <p:nvPr/>
        </p:nvSpPr>
        <p:spPr>
          <a:xfrm>
            <a:off x="2370534" y="4772382"/>
            <a:ext cx="5385673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04C49"/>
                </a:solidFill>
                <a:ea typeface="Platypi Medium" pitchFamily="34" charset="-122"/>
                <a:cs typeface="Platypi Medium" pitchFamily="34" charset="-120"/>
              </a:rPr>
              <a:t>Step 4: Message Delivery Confirmation</a:t>
            </a:r>
            <a:endParaRPr lang="en-US" sz="3200" dirty="0"/>
          </a:p>
        </p:txBody>
      </p:sp>
      <p:sp>
        <p:nvSpPr>
          <p:cNvPr id="15" name="Text 13"/>
          <p:cNvSpPr/>
          <p:nvPr/>
        </p:nvSpPr>
        <p:spPr>
          <a:xfrm>
            <a:off x="2370534" y="5260419"/>
            <a:ext cx="11469648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00"/>
              </a:lnSpc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WhatsApp uses </a:t>
            </a:r>
            <a: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  <a:t>tick marks </a:t>
            </a: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to show the status of the message:</a:t>
            </a:r>
            <a:endParaRPr lang="en-US" sz="2400" dirty="0"/>
          </a:p>
        </p:txBody>
      </p:sp>
      <p:sp>
        <p:nvSpPr>
          <p:cNvPr id="16" name="Text 14"/>
          <p:cNvSpPr/>
          <p:nvPr/>
        </p:nvSpPr>
        <p:spPr>
          <a:xfrm>
            <a:off x="2370534" y="5700474"/>
            <a:ext cx="11469648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800"/>
              </a:lnSpc>
              <a:buSzPct val="100000"/>
              <a:buChar char="•"/>
            </a:pPr>
            <a: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  <a:t>One tick: </a:t>
            </a: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The message has been sent to the WhatsApp server.</a:t>
            </a:r>
            <a:endParaRPr lang="en-US" sz="2400" dirty="0"/>
          </a:p>
        </p:txBody>
      </p:sp>
      <p:sp>
        <p:nvSpPr>
          <p:cNvPr id="17" name="Text 15"/>
          <p:cNvSpPr/>
          <p:nvPr/>
        </p:nvSpPr>
        <p:spPr>
          <a:xfrm>
            <a:off x="2370534" y="6140529"/>
            <a:ext cx="11469648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800"/>
              </a:lnSpc>
              <a:buSzPct val="100000"/>
              <a:buChar char="•"/>
            </a:pPr>
            <a: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  <a:t>Two ticks:</a:t>
            </a: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 The message has been delivered to the recipient's device.</a:t>
            </a:r>
            <a:endParaRPr lang="en-US" sz="2400" dirty="0"/>
          </a:p>
        </p:txBody>
      </p:sp>
      <p:sp>
        <p:nvSpPr>
          <p:cNvPr id="18" name="Text 16"/>
          <p:cNvSpPr/>
          <p:nvPr/>
        </p:nvSpPr>
        <p:spPr>
          <a:xfrm>
            <a:off x="2370534" y="6580584"/>
            <a:ext cx="11469648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800"/>
              </a:lnSpc>
              <a:buSzPct val="100000"/>
              <a:buChar char="•"/>
            </a:pPr>
            <a: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  <a:t>Blue ticks: </a:t>
            </a: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The recipient has read the message.</a:t>
            </a:r>
            <a:endParaRPr lang="en-US" sz="2400" dirty="0"/>
          </a:p>
        </p:txBody>
      </p:sp>
      <p:sp>
        <p:nvSpPr>
          <p:cNvPr id="19" name="Text 17"/>
          <p:cNvSpPr/>
          <p:nvPr/>
        </p:nvSpPr>
        <p:spPr>
          <a:xfrm>
            <a:off x="2370534" y="7020639"/>
            <a:ext cx="11469648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00"/>
              </a:lnSpc>
              <a:buSzPct val="100000"/>
              <a:buFont typeface="+mj-lt"/>
              <a:buAutoNum type="arabicPeriod" startAt="2"/>
            </a:pP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As these </a:t>
            </a:r>
            <a: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  <a:t>statuses</a:t>
            </a: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 update, your WhatsApp app shows you the </a:t>
            </a:r>
            <a: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  <a:t>latest delivery and </a:t>
            </a:r>
            <a:b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</a:br>
            <a: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  <a:t>read information.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70717"/>
            <a:ext cx="68541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201B18"/>
                </a:solidFill>
                <a:ea typeface="Platypi Medium" pitchFamily="34" charset="-122"/>
                <a:cs typeface="Platypi Medium" pitchFamily="34" charset="-120"/>
              </a:rPr>
              <a:t>Key Points to Remember</a:t>
            </a:r>
            <a:endParaRPr lang="en-US" sz="6000" dirty="0"/>
          </a:p>
        </p:txBody>
      </p:sp>
      <p:sp>
        <p:nvSpPr>
          <p:cNvPr id="4" name="Shape 1"/>
          <p:cNvSpPr/>
          <p:nvPr/>
        </p:nvSpPr>
        <p:spPr>
          <a:xfrm>
            <a:off x="6280190" y="2274808"/>
            <a:ext cx="396835" cy="396835"/>
          </a:xfrm>
          <a:prstGeom prst="roundRect">
            <a:avLst>
              <a:gd name="adj" fmla="val 8574"/>
            </a:avLst>
          </a:prstGeom>
          <a:solidFill>
            <a:schemeClr val="accent2"/>
          </a:solidFill>
          <a:ln/>
        </p:spPr>
      </p:sp>
      <p:sp>
        <p:nvSpPr>
          <p:cNvPr id="5" name="Text 2"/>
          <p:cNvSpPr/>
          <p:nvPr/>
        </p:nvSpPr>
        <p:spPr>
          <a:xfrm>
            <a:off x="6903839" y="2274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504C49"/>
                </a:solidFill>
                <a:ea typeface="Platypi Medium" pitchFamily="34" charset="-122"/>
                <a:cs typeface="Platypi Medium" pitchFamily="34" charset="-120"/>
              </a:rPr>
              <a:t>Encryption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903839" y="2765227"/>
            <a:ext cx="326802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Messages are </a:t>
            </a:r>
            <a: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  <a:t>encrypted</a:t>
            </a: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 for </a:t>
            </a:r>
            <a: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  <a:t>privacy</a:t>
            </a: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, so only the sender and recipient can read them.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10171867" y="2274808"/>
            <a:ext cx="396835" cy="396835"/>
          </a:xfrm>
          <a:prstGeom prst="roundRect">
            <a:avLst>
              <a:gd name="adj" fmla="val 8574"/>
            </a:avLst>
          </a:prstGeom>
          <a:solidFill>
            <a:schemeClr val="accent2"/>
          </a:solidFill>
          <a:ln/>
        </p:spPr>
      </p:sp>
      <p:sp>
        <p:nvSpPr>
          <p:cNvPr id="8" name="Text 5"/>
          <p:cNvSpPr/>
          <p:nvPr/>
        </p:nvSpPr>
        <p:spPr>
          <a:xfrm>
            <a:off x="10795516" y="2274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504C49"/>
                </a:solidFill>
                <a:ea typeface="Platypi Medium" pitchFamily="34" charset="-122"/>
                <a:cs typeface="Platypi Medium" pitchFamily="34" charset="-120"/>
              </a:rPr>
              <a:t>Server Role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10795516" y="2765227"/>
            <a:ext cx="351738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The </a:t>
            </a:r>
            <a: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  <a:t>WhatsApp server acts as a middleman</a:t>
            </a: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, forwarding messages and storing them temporarily if needed.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6280190" y="4698802"/>
            <a:ext cx="396835" cy="396835"/>
          </a:xfrm>
          <a:prstGeom prst="roundRect">
            <a:avLst>
              <a:gd name="adj" fmla="val 8574"/>
            </a:avLst>
          </a:prstGeom>
          <a:solidFill>
            <a:schemeClr val="accent2"/>
          </a:solidFill>
          <a:ln/>
        </p:spPr>
      </p:sp>
      <p:sp>
        <p:nvSpPr>
          <p:cNvPr id="11" name="Text 8"/>
          <p:cNvSpPr/>
          <p:nvPr/>
        </p:nvSpPr>
        <p:spPr>
          <a:xfrm>
            <a:off x="6903839" y="46988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504C49"/>
                </a:solidFill>
                <a:ea typeface="Platypi Medium" pitchFamily="34" charset="-122"/>
                <a:cs typeface="Platypi Medium" pitchFamily="34" charset="-120"/>
              </a:rPr>
              <a:t>Ticks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6903839" y="5189220"/>
            <a:ext cx="693277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The </a:t>
            </a:r>
            <a: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  <a:t>ticks (one, two, or blue) </a:t>
            </a: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keep you informed about what's happening with your message.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6280190" y="617017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By understanding this sequence, you can see how </a:t>
            </a:r>
            <a:r>
              <a:rPr lang="en-US" sz="2400" dirty="0">
                <a:solidFill>
                  <a:srgbClr val="FF0000"/>
                </a:solidFill>
                <a:ea typeface="Source Serif Pro" pitchFamily="34" charset="-122"/>
                <a:cs typeface="Source Serif Pro" pitchFamily="34" charset="-120"/>
              </a:rPr>
              <a:t>WhatsApp efficiently handles billions of messages every day </a:t>
            </a:r>
            <a:r>
              <a:rPr lang="en-US" sz="2400" dirty="0">
                <a:solidFill>
                  <a:srgbClr val="504C49"/>
                </a:solidFill>
                <a:ea typeface="Source Serif Pro" pitchFamily="34" charset="-122"/>
                <a:cs typeface="Source Serif Pro" pitchFamily="34" charset="-120"/>
              </a:rPr>
              <a:t>while keeping them private and secure.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399</Words>
  <Application>Microsoft Office PowerPoint</Application>
  <PresentationFormat>Custom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Source Serif Pro</vt:lpstr>
      <vt:lpstr>Platypi Medium</vt:lpstr>
      <vt:lpstr>Source Serif Pro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26</cp:revision>
  <dcterms:created xsi:type="dcterms:W3CDTF">2025-01-31T12:25:49Z</dcterms:created>
  <dcterms:modified xsi:type="dcterms:W3CDTF">2025-02-04T18:56:33Z</dcterms:modified>
</cp:coreProperties>
</file>