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64" r:id="rId3"/>
    <p:sldId id="258" r:id="rId4"/>
    <p:sldId id="257" r:id="rId5"/>
    <p:sldId id="259" r:id="rId6"/>
    <p:sldId id="260" r:id="rId7"/>
    <p:sldId id="261" r:id="rId8"/>
    <p:sldId id="262" r:id="rId9"/>
    <p:sldId id="263" r:id="rId10"/>
  </p:sldIdLst>
  <p:sldSz cx="14630400" cy="8229600"/>
  <p:notesSz cx="8229600" cy="1463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0" d="100"/>
          <a:sy n="60" d="100"/>
        </p:scale>
        <p:origin x="1061"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79731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A0B415-D79B-CA61-CAA1-0CE04B60A6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AABBEE-85A1-7E81-4F1A-B27CEDBEC28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179ACF-42DF-5CC9-5868-FD23D59CB75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98DC56E-3F7A-2A84-1FFB-74003852EDB2}"/>
              </a:ext>
            </a:extLst>
          </p:cNvPr>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3768219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693664"/>
            <a:ext cx="7556421" cy="1417558"/>
          </a:xfrm>
          <a:prstGeom prst="rect">
            <a:avLst/>
          </a:prstGeom>
          <a:noFill/>
          <a:ln/>
        </p:spPr>
        <p:txBody>
          <a:bodyPr wrap="square" lIns="0" tIns="0" rIns="0" bIns="0" rtlCol="0" anchor="t"/>
          <a:lstStyle/>
          <a:p>
            <a:pPr marL="0" indent="0">
              <a:lnSpc>
                <a:spcPts val="5550"/>
              </a:lnSpc>
              <a:buNone/>
            </a:pPr>
            <a:r>
              <a:rPr lang="en-US" sz="5400" b="1" kern="0" spc="-134" dirty="0">
                <a:solidFill>
                  <a:srgbClr val="000000"/>
                </a:solidFill>
                <a:ea typeface="Inter Bold" pitchFamily="34" charset="-122"/>
                <a:cs typeface="Inter Bold" pitchFamily="34" charset="-120"/>
              </a:rPr>
              <a:t>AWS S3 Object Lambda – Explained for Beginners</a:t>
            </a:r>
            <a:endParaRPr lang="en-US" sz="5400" dirty="0"/>
          </a:p>
        </p:txBody>
      </p:sp>
      <p:sp>
        <p:nvSpPr>
          <p:cNvPr id="4" name="Text 1"/>
          <p:cNvSpPr/>
          <p:nvPr/>
        </p:nvSpPr>
        <p:spPr>
          <a:xfrm>
            <a:off x="793790" y="3451384"/>
            <a:ext cx="7556421" cy="1451610"/>
          </a:xfrm>
          <a:prstGeom prst="rect">
            <a:avLst/>
          </a:prstGeom>
          <a:noFill/>
          <a:ln/>
        </p:spPr>
        <p:txBody>
          <a:bodyPr wrap="square" lIns="0" tIns="0" rIns="0" bIns="0" rtlCol="0" anchor="t"/>
          <a:lstStyle/>
          <a:p>
            <a:pPr marL="0" indent="0">
              <a:lnSpc>
                <a:spcPts val="2850"/>
              </a:lnSpc>
              <a:buNone/>
            </a:pPr>
            <a:r>
              <a:rPr lang="en-US" sz="2400" kern="0" spc="-36" dirty="0">
                <a:solidFill>
                  <a:srgbClr val="FF0000"/>
                </a:solidFill>
                <a:ea typeface="Inter" pitchFamily="34" charset="-122"/>
                <a:cs typeface="Inter" pitchFamily="34" charset="-120"/>
              </a:rPr>
              <a:t>AWS S3 Object Lambda </a:t>
            </a:r>
            <a:r>
              <a:rPr lang="en-US" sz="2400" kern="0" spc="-36" dirty="0">
                <a:solidFill>
                  <a:srgbClr val="272525"/>
                </a:solidFill>
                <a:ea typeface="Inter" pitchFamily="34" charset="-122"/>
                <a:cs typeface="Inter" pitchFamily="34" charset="-120"/>
              </a:rPr>
              <a:t>allows you to </a:t>
            </a:r>
            <a:r>
              <a:rPr lang="en-US" sz="2400" kern="0" spc="-36" dirty="0">
                <a:solidFill>
                  <a:srgbClr val="FF0000"/>
                </a:solidFill>
                <a:ea typeface="Inter" pitchFamily="34" charset="-122"/>
                <a:cs typeface="Inter" pitchFamily="34" charset="-120"/>
              </a:rPr>
              <a:t>modify and process files in S3 when they are requested, without storing extra copies</a:t>
            </a:r>
            <a:r>
              <a:rPr lang="en-US" sz="2400" kern="0" spc="-36" dirty="0">
                <a:solidFill>
                  <a:srgbClr val="272525"/>
                </a:solidFill>
                <a:ea typeface="Inter" pitchFamily="34" charset="-122"/>
                <a:cs typeface="Inter" pitchFamily="34" charset="-120"/>
              </a:rPr>
              <a:t>. Instead of keeping multiple versions of a file, </a:t>
            </a:r>
            <a:r>
              <a:rPr lang="en-US" sz="2400" kern="0" spc="-36" dirty="0">
                <a:solidFill>
                  <a:srgbClr val="FF0000"/>
                </a:solidFill>
                <a:ea typeface="Inter" pitchFamily="34" charset="-122"/>
                <a:cs typeface="Inter" pitchFamily="34" charset="-120"/>
              </a:rPr>
              <a:t>S3 Object Lambda automatically changes the file before sending it to the user</a:t>
            </a:r>
            <a:r>
              <a:rPr lang="en-US" sz="2400" kern="0" spc="-36" dirty="0">
                <a:solidFill>
                  <a:srgbClr val="272525"/>
                </a:solidFill>
                <a:ea typeface="Inter" pitchFamily="34" charset="-122"/>
                <a:cs typeface="Inter" pitchFamily="34" charset="-120"/>
              </a:rPr>
              <a:t>.</a:t>
            </a:r>
            <a:endParaRPr lang="en-US" sz="2400" dirty="0"/>
          </a:p>
        </p:txBody>
      </p:sp>
      <p:sp>
        <p:nvSpPr>
          <p:cNvPr id="5" name="Text 2"/>
          <p:cNvSpPr/>
          <p:nvPr/>
        </p:nvSpPr>
        <p:spPr>
          <a:xfrm>
            <a:off x="793789" y="5166598"/>
            <a:ext cx="7778711" cy="725805"/>
          </a:xfrm>
          <a:prstGeom prst="rect">
            <a:avLst/>
          </a:prstGeom>
          <a:noFill/>
          <a:ln/>
        </p:spPr>
        <p:txBody>
          <a:bodyPr wrap="square" lIns="0" tIns="0" rIns="0" bIns="0" rtlCol="0" anchor="t"/>
          <a:lstStyle/>
          <a:p>
            <a:pPr marL="0" indent="0">
              <a:lnSpc>
                <a:spcPts val="2850"/>
              </a:lnSpc>
              <a:buNone/>
            </a:pPr>
            <a:r>
              <a:rPr lang="en-US" sz="2400" kern="0" spc="-36" dirty="0">
                <a:solidFill>
                  <a:srgbClr val="272525"/>
                </a:solidFill>
                <a:ea typeface="Inter" pitchFamily="34" charset="-122"/>
                <a:cs typeface="Inter" pitchFamily="34" charset="-120"/>
              </a:rPr>
              <a:t>For example, if you store </a:t>
            </a:r>
            <a:r>
              <a:rPr lang="en-US" sz="2400" kern="0" spc="-36" dirty="0">
                <a:solidFill>
                  <a:srgbClr val="FF0000"/>
                </a:solidFill>
                <a:ea typeface="Inter" pitchFamily="34" charset="-122"/>
                <a:cs typeface="Inter" pitchFamily="34" charset="-120"/>
              </a:rPr>
              <a:t>high-resolution images in S3, you can use S3 Object Lambda to resize them on the fly </a:t>
            </a:r>
            <a:r>
              <a:rPr lang="en-US" sz="2400" kern="0" spc="-36" dirty="0">
                <a:solidFill>
                  <a:srgbClr val="272525"/>
                </a:solidFill>
                <a:ea typeface="Inter" pitchFamily="34" charset="-122"/>
                <a:cs typeface="Inter" pitchFamily="34" charset="-120"/>
              </a:rPr>
              <a:t>when users request them.</a:t>
            </a:r>
            <a:endParaRPr lang="en-US" sz="2400" dirty="0"/>
          </a:p>
        </p:txBody>
      </p:sp>
      <p:sp>
        <p:nvSpPr>
          <p:cNvPr id="6" name="Shape 3"/>
          <p:cNvSpPr/>
          <p:nvPr/>
        </p:nvSpPr>
        <p:spPr>
          <a:xfrm>
            <a:off x="793790" y="6156008"/>
            <a:ext cx="362903" cy="362903"/>
          </a:xfrm>
          <a:prstGeom prst="roundRect">
            <a:avLst>
              <a:gd name="adj" fmla="val 25194296"/>
            </a:avLst>
          </a:prstGeom>
          <a:noFill/>
          <a:ln w="7620">
            <a:solidFill>
              <a:srgbClr val="FFFFFF"/>
            </a:solidFill>
            <a:prstDash val="solid"/>
          </a:ln>
        </p:spPr>
      </p:sp>
      <p:pic>
        <p:nvPicPr>
          <p:cNvPr id="7" name="Image 1" descr="preencoded.png"/>
          <p:cNvPicPr>
            <a:picLocks noChangeAspect="1"/>
          </p:cNvPicPr>
          <p:nvPr/>
        </p:nvPicPr>
        <p:blipFill>
          <a:blip r:embed="rId4"/>
          <a:stretch>
            <a:fillRect/>
          </a:stretch>
        </p:blipFill>
        <p:spPr>
          <a:xfrm>
            <a:off x="801410" y="6557328"/>
            <a:ext cx="347663" cy="347663"/>
          </a:xfrm>
          <a:prstGeom prst="rect">
            <a:avLst/>
          </a:prstGeom>
        </p:spPr>
      </p:pic>
      <p:sp>
        <p:nvSpPr>
          <p:cNvPr id="8" name="Text 4"/>
          <p:cNvSpPr/>
          <p:nvPr/>
        </p:nvSpPr>
        <p:spPr>
          <a:xfrm>
            <a:off x="1270040" y="6532801"/>
            <a:ext cx="1967270" cy="396835"/>
          </a:xfrm>
          <a:prstGeom prst="rect">
            <a:avLst/>
          </a:prstGeom>
          <a:noFill/>
          <a:ln/>
        </p:spPr>
        <p:txBody>
          <a:bodyPr wrap="none" lIns="0" tIns="0" rIns="0" bIns="0" rtlCol="0" anchor="t"/>
          <a:lstStyle/>
          <a:p>
            <a:pPr marL="0" indent="0" algn="l">
              <a:lnSpc>
                <a:spcPts val="3100"/>
              </a:lnSpc>
              <a:buNone/>
            </a:pPr>
            <a:r>
              <a:rPr lang="en-US" sz="3200" b="1" kern="0" spc="-36" dirty="0">
                <a:solidFill>
                  <a:srgbClr val="272525"/>
                </a:solidFill>
                <a:ea typeface="Inter Bold" pitchFamily="34" charset="-122"/>
                <a:cs typeface="Inter Bold" pitchFamily="34" charset="-120"/>
              </a:rPr>
              <a:t>by Ram N Java</a:t>
            </a:r>
            <a:endParaRPr lang="en-U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B0C9AB-D172-A50E-82FC-F68BA96A9136}"/>
            </a:ext>
          </a:extLst>
        </p:cNvPr>
        <p:cNvGrpSpPr/>
        <p:nvPr/>
      </p:nvGrpSpPr>
      <p:grpSpPr>
        <a:xfrm>
          <a:off x="0" y="0"/>
          <a:ext cx="0" cy="0"/>
          <a:chOff x="0" y="0"/>
          <a:chExt cx="0" cy="0"/>
        </a:xfrm>
      </p:grpSpPr>
      <p:pic>
        <p:nvPicPr>
          <p:cNvPr id="13" name="Picture 12">
            <a:extLst>
              <a:ext uri="{FF2B5EF4-FFF2-40B4-BE49-F238E27FC236}">
                <a16:creationId xmlns:a16="http://schemas.microsoft.com/office/drawing/2014/main" id="{0321921B-FED3-10E0-3F40-69829AF8282C}"/>
              </a:ext>
            </a:extLst>
          </p:cNvPr>
          <p:cNvPicPr>
            <a:picLocks noChangeAspect="1"/>
          </p:cNvPicPr>
          <p:nvPr/>
        </p:nvPicPr>
        <p:blipFill>
          <a:blip r:embed="rId3"/>
          <a:stretch>
            <a:fillRect/>
          </a:stretch>
        </p:blipFill>
        <p:spPr>
          <a:xfrm>
            <a:off x="0" y="2201841"/>
            <a:ext cx="14630400" cy="6027759"/>
          </a:xfrm>
          <a:prstGeom prst="rect">
            <a:avLst/>
          </a:prstGeom>
        </p:spPr>
      </p:pic>
      <p:sp>
        <p:nvSpPr>
          <p:cNvPr id="15" name="TextBox 14">
            <a:extLst>
              <a:ext uri="{FF2B5EF4-FFF2-40B4-BE49-F238E27FC236}">
                <a16:creationId xmlns:a16="http://schemas.microsoft.com/office/drawing/2014/main" id="{772BA0E3-44CF-0210-A4B7-E64116B7D7D9}"/>
              </a:ext>
            </a:extLst>
          </p:cNvPr>
          <p:cNvSpPr txBox="1"/>
          <p:nvPr/>
        </p:nvSpPr>
        <p:spPr>
          <a:xfrm flipV="1">
            <a:off x="12166600" y="7182366"/>
            <a:ext cx="2374900" cy="369332"/>
          </a:xfrm>
          <a:prstGeom prst="rect">
            <a:avLst/>
          </a:prstGeom>
          <a:solidFill>
            <a:schemeClr val="bg2">
              <a:lumMod val="10000"/>
            </a:schemeClr>
          </a:solidFill>
        </p:spPr>
        <p:txBody>
          <a:bodyPr wrap="square" rtlCol="0">
            <a:spAutoFit/>
          </a:bodyPr>
          <a:lstStyle/>
          <a:p>
            <a:endParaRPr lang="en-US" dirty="0"/>
          </a:p>
        </p:txBody>
      </p:sp>
    </p:spTree>
    <p:extLst>
      <p:ext uri="{BB962C8B-B14F-4D97-AF65-F5344CB8AC3E}">
        <p14:creationId xmlns:p14="http://schemas.microsoft.com/office/powerpoint/2010/main" val="3920049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407325"/>
          </a:xfrm>
          <a:prstGeom prst="rect">
            <a:avLst/>
          </a:prstGeom>
        </p:spPr>
      </p:pic>
      <p:sp>
        <p:nvSpPr>
          <p:cNvPr id="3" name="Text 0"/>
          <p:cNvSpPr/>
          <p:nvPr/>
        </p:nvSpPr>
        <p:spPr>
          <a:xfrm>
            <a:off x="674013" y="2936915"/>
            <a:ext cx="7955994" cy="601861"/>
          </a:xfrm>
          <a:prstGeom prst="rect">
            <a:avLst/>
          </a:prstGeom>
          <a:noFill/>
          <a:ln/>
        </p:spPr>
        <p:txBody>
          <a:bodyPr wrap="none" lIns="0" tIns="0" rIns="0" bIns="0" rtlCol="0" anchor="t"/>
          <a:lstStyle/>
          <a:p>
            <a:pPr marL="0" indent="0">
              <a:lnSpc>
                <a:spcPts val="4700"/>
              </a:lnSpc>
              <a:buNone/>
            </a:pPr>
            <a:r>
              <a:rPr lang="en-US" sz="5400" b="1" kern="0" spc="-114" dirty="0">
                <a:solidFill>
                  <a:srgbClr val="000000"/>
                </a:solidFill>
                <a:ea typeface="Inter Bold" pitchFamily="34" charset="-122"/>
                <a:cs typeface="Inter Bold" pitchFamily="34" charset="-120"/>
              </a:rPr>
              <a:t>How Does S3 Object Lambda Work?</a:t>
            </a:r>
            <a:endParaRPr lang="en-US" sz="5400" dirty="0"/>
          </a:p>
        </p:txBody>
      </p:sp>
      <p:sp>
        <p:nvSpPr>
          <p:cNvPr id="4" name="Shape 1"/>
          <p:cNvSpPr/>
          <p:nvPr/>
        </p:nvSpPr>
        <p:spPr>
          <a:xfrm>
            <a:off x="951428" y="3827621"/>
            <a:ext cx="22860" cy="3350300"/>
          </a:xfrm>
          <a:prstGeom prst="roundRect">
            <a:avLst>
              <a:gd name="adj" fmla="val 353839"/>
            </a:avLst>
          </a:prstGeom>
          <a:solidFill>
            <a:srgbClr val="C0C1D7"/>
          </a:solidFill>
          <a:ln/>
        </p:spPr>
      </p:sp>
      <p:sp>
        <p:nvSpPr>
          <p:cNvPr id="5" name="Shape 2"/>
          <p:cNvSpPr/>
          <p:nvPr/>
        </p:nvSpPr>
        <p:spPr>
          <a:xfrm>
            <a:off x="1156633" y="4249341"/>
            <a:ext cx="674013" cy="22860"/>
          </a:xfrm>
          <a:prstGeom prst="roundRect">
            <a:avLst>
              <a:gd name="adj" fmla="val 353839"/>
            </a:avLst>
          </a:prstGeom>
          <a:solidFill>
            <a:srgbClr val="388A4E"/>
          </a:solidFill>
          <a:ln/>
        </p:spPr>
      </p:sp>
      <p:sp>
        <p:nvSpPr>
          <p:cNvPr id="6" name="Shape 3"/>
          <p:cNvSpPr/>
          <p:nvPr/>
        </p:nvSpPr>
        <p:spPr>
          <a:xfrm>
            <a:off x="746224" y="4044196"/>
            <a:ext cx="433268" cy="433268"/>
          </a:xfrm>
          <a:prstGeom prst="roundRect">
            <a:avLst>
              <a:gd name="adj" fmla="val 18669"/>
            </a:avLst>
          </a:prstGeom>
          <a:solidFill>
            <a:srgbClr val="1F7135"/>
          </a:solidFill>
          <a:ln w="7620">
            <a:solidFill>
              <a:srgbClr val="388A4E"/>
            </a:solidFill>
            <a:prstDash val="solid"/>
          </a:ln>
        </p:spPr>
      </p:sp>
      <p:sp>
        <p:nvSpPr>
          <p:cNvPr id="7" name="Text 4"/>
          <p:cNvSpPr/>
          <p:nvPr/>
        </p:nvSpPr>
        <p:spPr>
          <a:xfrm>
            <a:off x="904815" y="4116348"/>
            <a:ext cx="115967" cy="288846"/>
          </a:xfrm>
          <a:prstGeom prst="rect">
            <a:avLst/>
          </a:prstGeom>
          <a:noFill/>
          <a:ln/>
        </p:spPr>
        <p:txBody>
          <a:bodyPr wrap="none" lIns="0" tIns="0" rIns="0" bIns="0" rtlCol="0" anchor="t"/>
          <a:lstStyle/>
          <a:p>
            <a:pPr marL="0" indent="0" algn="ctr">
              <a:lnSpc>
                <a:spcPts val="2250"/>
              </a:lnSpc>
              <a:buNone/>
            </a:pPr>
            <a:r>
              <a:rPr lang="en-US" sz="2400" b="1" kern="0" spc="-68" dirty="0">
                <a:solidFill>
                  <a:srgbClr val="FFFFFF"/>
                </a:solidFill>
                <a:ea typeface="Inter Bold" pitchFamily="34" charset="-122"/>
                <a:cs typeface="Inter Bold" pitchFamily="34" charset="-120"/>
              </a:rPr>
              <a:t>1</a:t>
            </a:r>
            <a:endParaRPr lang="en-US" sz="2400" dirty="0"/>
          </a:p>
        </p:txBody>
      </p:sp>
      <p:sp>
        <p:nvSpPr>
          <p:cNvPr id="8" name="Text 5"/>
          <p:cNvSpPr/>
          <p:nvPr/>
        </p:nvSpPr>
        <p:spPr>
          <a:xfrm>
            <a:off x="2022038" y="4020145"/>
            <a:ext cx="11934349" cy="308134"/>
          </a:xfrm>
          <a:prstGeom prst="rect">
            <a:avLst/>
          </a:prstGeom>
          <a:noFill/>
          <a:ln/>
        </p:spPr>
        <p:txBody>
          <a:bodyPr wrap="none" lIns="0" tIns="0" rIns="0" bIns="0" rtlCol="0" anchor="t"/>
          <a:lstStyle/>
          <a:p>
            <a:pPr marL="0" indent="0" algn="l">
              <a:lnSpc>
                <a:spcPts val="2400"/>
              </a:lnSpc>
              <a:buNone/>
            </a:pPr>
            <a:r>
              <a:rPr lang="en-US" sz="2400" kern="0" spc="-30" dirty="0">
                <a:solidFill>
                  <a:srgbClr val="272525"/>
                </a:solidFill>
                <a:ea typeface="Inter" pitchFamily="34" charset="-122"/>
                <a:cs typeface="Inter" pitchFamily="34" charset="-120"/>
              </a:rPr>
              <a:t>A user requests a file from S3</a:t>
            </a:r>
            <a:endParaRPr lang="en-US" sz="2400" dirty="0"/>
          </a:p>
        </p:txBody>
      </p:sp>
      <p:sp>
        <p:nvSpPr>
          <p:cNvPr id="9" name="Shape 6"/>
          <p:cNvSpPr/>
          <p:nvPr/>
        </p:nvSpPr>
        <p:spPr>
          <a:xfrm>
            <a:off x="1156633" y="5135047"/>
            <a:ext cx="674013" cy="22860"/>
          </a:xfrm>
          <a:prstGeom prst="roundRect">
            <a:avLst>
              <a:gd name="adj" fmla="val 353839"/>
            </a:avLst>
          </a:prstGeom>
          <a:solidFill>
            <a:srgbClr val="388A4E"/>
          </a:solidFill>
          <a:ln/>
        </p:spPr>
      </p:sp>
      <p:sp>
        <p:nvSpPr>
          <p:cNvPr id="10" name="Shape 7"/>
          <p:cNvSpPr/>
          <p:nvPr/>
        </p:nvSpPr>
        <p:spPr>
          <a:xfrm>
            <a:off x="746224" y="4929902"/>
            <a:ext cx="433268" cy="433268"/>
          </a:xfrm>
          <a:prstGeom prst="roundRect">
            <a:avLst>
              <a:gd name="adj" fmla="val 18669"/>
            </a:avLst>
          </a:prstGeom>
          <a:solidFill>
            <a:srgbClr val="1F7135"/>
          </a:solidFill>
          <a:ln w="7620">
            <a:solidFill>
              <a:srgbClr val="388A4E"/>
            </a:solidFill>
            <a:prstDash val="solid"/>
          </a:ln>
        </p:spPr>
      </p:sp>
      <p:sp>
        <p:nvSpPr>
          <p:cNvPr id="11" name="Text 8"/>
          <p:cNvSpPr/>
          <p:nvPr/>
        </p:nvSpPr>
        <p:spPr>
          <a:xfrm>
            <a:off x="876240" y="5002054"/>
            <a:ext cx="173236" cy="288846"/>
          </a:xfrm>
          <a:prstGeom prst="rect">
            <a:avLst/>
          </a:prstGeom>
          <a:noFill/>
          <a:ln/>
        </p:spPr>
        <p:txBody>
          <a:bodyPr wrap="none" lIns="0" tIns="0" rIns="0" bIns="0" rtlCol="0" anchor="t"/>
          <a:lstStyle/>
          <a:p>
            <a:pPr marL="0" indent="0" algn="ctr">
              <a:lnSpc>
                <a:spcPts val="2250"/>
              </a:lnSpc>
              <a:buNone/>
            </a:pPr>
            <a:r>
              <a:rPr lang="en-US" sz="2400" b="1" kern="0" spc="-68" dirty="0">
                <a:solidFill>
                  <a:srgbClr val="FFFFFF"/>
                </a:solidFill>
                <a:ea typeface="Inter Bold" pitchFamily="34" charset="-122"/>
                <a:cs typeface="Inter Bold" pitchFamily="34" charset="-120"/>
              </a:rPr>
              <a:t>2</a:t>
            </a:r>
            <a:endParaRPr lang="en-US" sz="2400" dirty="0"/>
          </a:p>
        </p:txBody>
      </p:sp>
      <p:sp>
        <p:nvSpPr>
          <p:cNvPr id="12" name="Text 9"/>
          <p:cNvSpPr/>
          <p:nvPr/>
        </p:nvSpPr>
        <p:spPr>
          <a:xfrm>
            <a:off x="2022038" y="4905851"/>
            <a:ext cx="11934349" cy="308134"/>
          </a:xfrm>
          <a:prstGeom prst="rect">
            <a:avLst/>
          </a:prstGeom>
          <a:noFill/>
          <a:ln/>
        </p:spPr>
        <p:txBody>
          <a:bodyPr wrap="none" lIns="0" tIns="0" rIns="0" bIns="0" rtlCol="0" anchor="t"/>
          <a:lstStyle/>
          <a:p>
            <a:pPr marL="0" indent="0" algn="l">
              <a:lnSpc>
                <a:spcPts val="2400"/>
              </a:lnSpc>
              <a:buNone/>
            </a:pPr>
            <a:r>
              <a:rPr lang="en-US" sz="2400" kern="0" spc="-30" dirty="0">
                <a:solidFill>
                  <a:srgbClr val="272525"/>
                </a:solidFill>
                <a:ea typeface="Inter" pitchFamily="34" charset="-122"/>
                <a:cs typeface="Inter" pitchFamily="34" charset="-120"/>
              </a:rPr>
              <a:t>S3 Object Lambda runs an AWS Lambda function to process the file</a:t>
            </a:r>
            <a:endParaRPr lang="en-US" sz="2400" dirty="0"/>
          </a:p>
        </p:txBody>
      </p:sp>
      <p:sp>
        <p:nvSpPr>
          <p:cNvPr id="13" name="Shape 10"/>
          <p:cNvSpPr/>
          <p:nvPr/>
        </p:nvSpPr>
        <p:spPr>
          <a:xfrm>
            <a:off x="1156633" y="6020753"/>
            <a:ext cx="674013" cy="22860"/>
          </a:xfrm>
          <a:prstGeom prst="roundRect">
            <a:avLst>
              <a:gd name="adj" fmla="val 353839"/>
            </a:avLst>
          </a:prstGeom>
          <a:solidFill>
            <a:srgbClr val="388A4E"/>
          </a:solidFill>
          <a:ln/>
        </p:spPr>
      </p:sp>
      <p:sp>
        <p:nvSpPr>
          <p:cNvPr id="14" name="Shape 11"/>
          <p:cNvSpPr/>
          <p:nvPr/>
        </p:nvSpPr>
        <p:spPr>
          <a:xfrm>
            <a:off x="746224" y="5815608"/>
            <a:ext cx="433268" cy="433268"/>
          </a:xfrm>
          <a:prstGeom prst="roundRect">
            <a:avLst>
              <a:gd name="adj" fmla="val 18669"/>
            </a:avLst>
          </a:prstGeom>
          <a:solidFill>
            <a:srgbClr val="1F7135"/>
          </a:solidFill>
          <a:ln w="7620">
            <a:solidFill>
              <a:srgbClr val="388A4E"/>
            </a:solidFill>
            <a:prstDash val="solid"/>
          </a:ln>
        </p:spPr>
      </p:sp>
      <p:sp>
        <p:nvSpPr>
          <p:cNvPr id="15" name="Text 12"/>
          <p:cNvSpPr/>
          <p:nvPr/>
        </p:nvSpPr>
        <p:spPr>
          <a:xfrm>
            <a:off x="873859" y="5887760"/>
            <a:ext cx="177879" cy="288846"/>
          </a:xfrm>
          <a:prstGeom prst="rect">
            <a:avLst/>
          </a:prstGeom>
          <a:noFill/>
          <a:ln/>
        </p:spPr>
        <p:txBody>
          <a:bodyPr wrap="none" lIns="0" tIns="0" rIns="0" bIns="0" rtlCol="0" anchor="t"/>
          <a:lstStyle/>
          <a:p>
            <a:pPr marL="0" indent="0" algn="ctr">
              <a:lnSpc>
                <a:spcPts val="2250"/>
              </a:lnSpc>
              <a:buNone/>
            </a:pPr>
            <a:r>
              <a:rPr lang="en-US" sz="2400" b="1" kern="0" spc="-68" dirty="0">
                <a:solidFill>
                  <a:srgbClr val="FFFFFF"/>
                </a:solidFill>
                <a:ea typeface="Inter Bold" pitchFamily="34" charset="-122"/>
                <a:cs typeface="Inter Bold" pitchFamily="34" charset="-120"/>
              </a:rPr>
              <a:t>3</a:t>
            </a:r>
            <a:endParaRPr lang="en-US" sz="2400" dirty="0"/>
          </a:p>
        </p:txBody>
      </p:sp>
      <p:sp>
        <p:nvSpPr>
          <p:cNvPr id="16" name="Text 13"/>
          <p:cNvSpPr/>
          <p:nvPr/>
        </p:nvSpPr>
        <p:spPr>
          <a:xfrm>
            <a:off x="2022038" y="5791557"/>
            <a:ext cx="11934349" cy="308134"/>
          </a:xfrm>
          <a:prstGeom prst="rect">
            <a:avLst/>
          </a:prstGeom>
          <a:noFill/>
          <a:ln/>
        </p:spPr>
        <p:txBody>
          <a:bodyPr wrap="none" lIns="0" tIns="0" rIns="0" bIns="0" rtlCol="0" anchor="t"/>
          <a:lstStyle/>
          <a:p>
            <a:pPr marL="0" indent="0" algn="l">
              <a:lnSpc>
                <a:spcPts val="2400"/>
              </a:lnSpc>
              <a:buNone/>
            </a:pPr>
            <a:r>
              <a:rPr lang="en-US" sz="2400" kern="0" spc="-30" dirty="0">
                <a:solidFill>
                  <a:srgbClr val="272525"/>
                </a:solidFill>
                <a:ea typeface="Inter" pitchFamily="34" charset="-122"/>
                <a:cs typeface="Inter" pitchFamily="34" charset="-120"/>
              </a:rPr>
              <a:t>Lambda modifies the file (for example</a:t>
            </a:r>
            <a:r>
              <a:rPr lang="en-US" sz="2400" kern="0" spc="-30" dirty="0">
                <a:solidFill>
                  <a:srgbClr val="FF0000"/>
                </a:solidFill>
                <a:ea typeface="Inter" pitchFamily="34" charset="-122"/>
                <a:cs typeface="Inter" pitchFamily="34" charset="-120"/>
              </a:rPr>
              <a:t>, resizing an image or filtering sensitive data</a:t>
            </a:r>
            <a:r>
              <a:rPr lang="en-US" sz="2400" kern="0" spc="-30" dirty="0">
                <a:solidFill>
                  <a:srgbClr val="272525"/>
                </a:solidFill>
                <a:ea typeface="Inter" pitchFamily="34" charset="-122"/>
                <a:cs typeface="Inter" pitchFamily="34" charset="-120"/>
              </a:rPr>
              <a:t>)</a:t>
            </a:r>
            <a:endParaRPr lang="en-US" sz="2400" dirty="0"/>
          </a:p>
        </p:txBody>
      </p:sp>
      <p:sp>
        <p:nvSpPr>
          <p:cNvPr id="17" name="Shape 14"/>
          <p:cNvSpPr/>
          <p:nvPr/>
        </p:nvSpPr>
        <p:spPr>
          <a:xfrm>
            <a:off x="1156633" y="6906458"/>
            <a:ext cx="674013" cy="22860"/>
          </a:xfrm>
          <a:prstGeom prst="roundRect">
            <a:avLst>
              <a:gd name="adj" fmla="val 353839"/>
            </a:avLst>
          </a:prstGeom>
          <a:solidFill>
            <a:srgbClr val="388A4E"/>
          </a:solidFill>
          <a:ln/>
        </p:spPr>
      </p:sp>
      <p:sp>
        <p:nvSpPr>
          <p:cNvPr id="18" name="Shape 15"/>
          <p:cNvSpPr/>
          <p:nvPr/>
        </p:nvSpPr>
        <p:spPr>
          <a:xfrm>
            <a:off x="746224" y="6701314"/>
            <a:ext cx="433268" cy="433268"/>
          </a:xfrm>
          <a:prstGeom prst="roundRect">
            <a:avLst>
              <a:gd name="adj" fmla="val 18669"/>
            </a:avLst>
          </a:prstGeom>
          <a:solidFill>
            <a:srgbClr val="1F7135"/>
          </a:solidFill>
          <a:ln w="7620">
            <a:solidFill>
              <a:srgbClr val="388A4E"/>
            </a:solidFill>
            <a:prstDash val="solid"/>
          </a:ln>
        </p:spPr>
      </p:sp>
      <p:sp>
        <p:nvSpPr>
          <p:cNvPr id="19" name="Text 16"/>
          <p:cNvSpPr/>
          <p:nvPr/>
        </p:nvSpPr>
        <p:spPr>
          <a:xfrm>
            <a:off x="869454" y="6773466"/>
            <a:ext cx="186690" cy="288846"/>
          </a:xfrm>
          <a:prstGeom prst="rect">
            <a:avLst/>
          </a:prstGeom>
          <a:noFill/>
          <a:ln/>
        </p:spPr>
        <p:txBody>
          <a:bodyPr wrap="none" lIns="0" tIns="0" rIns="0" bIns="0" rtlCol="0" anchor="t"/>
          <a:lstStyle/>
          <a:p>
            <a:pPr marL="0" indent="0" algn="ctr">
              <a:lnSpc>
                <a:spcPts val="2250"/>
              </a:lnSpc>
              <a:buNone/>
            </a:pPr>
            <a:r>
              <a:rPr lang="en-US" sz="2400" b="1" kern="0" spc="-68" dirty="0">
                <a:solidFill>
                  <a:srgbClr val="FFFFFF"/>
                </a:solidFill>
                <a:ea typeface="Inter Bold" pitchFamily="34" charset="-122"/>
                <a:cs typeface="Inter Bold" pitchFamily="34" charset="-120"/>
              </a:rPr>
              <a:t>4</a:t>
            </a:r>
            <a:endParaRPr lang="en-US" sz="2400" dirty="0"/>
          </a:p>
        </p:txBody>
      </p:sp>
      <p:sp>
        <p:nvSpPr>
          <p:cNvPr id="20" name="Text 17"/>
          <p:cNvSpPr/>
          <p:nvPr/>
        </p:nvSpPr>
        <p:spPr>
          <a:xfrm>
            <a:off x="2022038" y="6677263"/>
            <a:ext cx="11934349" cy="308134"/>
          </a:xfrm>
          <a:prstGeom prst="rect">
            <a:avLst/>
          </a:prstGeom>
          <a:noFill/>
          <a:ln/>
        </p:spPr>
        <p:txBody>
          <a:bodyPr wrap="none" lIns="0" tIns="0" rIns="0" bIns="0" rtlCol="0" anchor="t"/>
          <a:lstStyle/>
          <a:p>
            <a:pPr marL="0" indent="0" algn="l">
              <a:lnSpc>
                <a:spcPts val="2400"/>
              </a:lnSpc>
              <a:buNone/>
            </a:pPr>
            <a:r>
              <a:rPr lang="en-US" sz="2400" kern="0" spc="-30" dirty="0">
                <a:solidFill>
                  <a:srgbClr val="FF0000"/>
                </a:solidFill>
                <a:ea typeface="Inter" pitchFamily="34" charset="-122"/>
                <a:cs typeface="Inter" pitchFamily="34" charset="-120"/>
              </a:rPr>
              <a:t>The modified file is returned to the user instead of the original file</a:t>
            </a:r>
            <a:endParaRPr lang="en-US" sz="2400" dirty="0">
              <a:solidFill>
                <a:srgbClr val="FF0000"/>
              </a:solidFill>
            </a:endParaRPr>
          </a:p>
        </p:txBody>
      </p:sp>
      <p:sp>
        <p:nvSpPr>
          <p:cNvPr id="21" name="Text 18"/>
          <p:cNvSpPr/>
          <p:nvPr/>
        </p:nvSpPr>
        <p:spPr>
          <a:xfrm>
            <a:off x="674013" y="7394496"/>
            <a:ext cx="13282374" cy="308134"/>
          </a:xfrm>
          <a:prstGeom prst="rect">
            <a:avLst/>
          </a:prstGeom>
          <a:noFill/>
          <a:ln/>
        </p:spPr>
        <p:txBody>
          <a:bodyPr wrap="none" lIns="0" tIns="0" rIns="0" bIns="0" rtlCol="0" anchor="t"/>
          <a:lstStyle/>
          <a:p>
            <a:pPr marL="0" indent="0">
              <a:lnSpc>
                <a:spcPts val="2400"/>
              </a:lnSpc>
              <a:buNone/>
            </a:pPr>
            <a:r>
              <a:rPr lang="en-US" sz="2400" b="1" kern="0" spc="-30" dirty="0">
                <a:solidFill>
                  <a:srgbClr val="FF0000"/>
                </a:solidFill>
                <a:ea typeface="Inter" pitchFamily="34" charset="-122"/>
                <a:cs typeface="Inter" pitchFamily="34" charset="-120"/>
              </a:rPr>
              <a:t>The original file remains unchanged in S3.</a:t>
            </a:r>
            <a:endParaRPr lang="en-US" sz="2400" b="1" dirty="0">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288137"/>
            <a:ext cx="7547610" cy="708779"/>
          </a:xfrm>
          <a:prstGeom prst="rect">
            <a:avLst/>
          </a:prstGeom>
          <a:noFill/>
          <a:ln/>
        </p:spPr>
        <p:txBody>
          <a:bodyPr wrap="none" lIns="0" tIns="0" rIns="0" bIns="0" rtlCol="0" anchor="t"/>
          <a:lstStyle/>
          <a:p>
            <a:pPr marL="0" indent="0">
              <a:lnSpc>
                <a:spcPts val="5550"/>
              </a:lnSpc>
              <a:buNone/>
            </a:pPr>
            <a:r>
              <a:rPr lang="en-US" sz="4800" b="1" kern="0" spc="-134" dirty="0">
                <a:solidFill>
                  <a:srgbClr val="000000"/>
                </a:solidFill>
                <a:ea typeface="Inter Bold" pitchFamily="34" charset="-122"/>
                <a:cs typeface="Inter Bold" pitchFamily="34" charset="-120"/>
              </a:rPr>
              <a:t>Why Use S3 Object Lambda?</a:t>
            </a:r>
            <a:endParaRPr lang="en-US" sz="4800" dirty="0"/>
          </a:p>
        </p:txBody>
      </p:sp>
      <p:sp>
        <p:nvSpPr>
          <p:cNvPr id="4" name="Shape 1"/>
          <p:cNvSpPr/>
          <p:nvPr/>
        </p:nvSpPr>
        <p:spPr>
          <a:xfrm>
            <a:off x="6280190" y="2592229"/>
            <a:ext cx="396835" cy="396835"/>
          </a:xfrm>
          <a:prstGeom prst="roundRect">
            <a:avLst>
              <a:gd name="adj" fmla="val 24007"/>
            </a:avLst>
          </a:prstGeom>
          <a:solidFill>
            <a:srgbClr val="1F7135"/>
          </a:solidFill>
          <a:ln w="7620">
            <a:solidFill>
              <a:srgbClr val="388A4E"/>
            </a:solidFill>
            <a:prstDash val="solid"/>
          </a:ln>
        </p:spPr>
      </p:sp>
      <p:sp>
        <p:nvSpPr>
          <p:cNvPr id="5" name="Text 2"/>
          <p:cNvSpPr/>
          <p:nvPr/>
        </p:nvSpPr>
        <p:spPr>
          <a:xfrm>
            <a:off x="6903839" y="2592229"/>
            <a:ext cx="6932771" cy="725805"/>
          </a:xfrm>
          <a:prstGeom prst="rect">
            <a:avLst/>
          </a:prstGeom>
          <a:noFill/>
          <a:ln/>
        </p:spPr>
        <p:txBody>
          <a:bodyPr wrap="square" lIns="0" tIns="0" rIns="0" bIns="0" rtlCol="0" anchor="t"/>
          <a:lstStyle/>
          <a:p>
            <a:pPr marL="0" indent="0">
              <a:lnSpc>
                <a:spcPts val="2850"/>
              </a:lnSpc>
              <a:buNone/>
            </a:pPr>
            <a:r>
              <a:rPr lang="en-US" sz="2400" b="1" kern="0" spc="-36" dirty="0">
                <a:solidFill>
                  <a:srgbClr val="FF0000"/>
                </a:solidFill>
                <a:ea typeface="Inter" pitchFamily="34" charset="-122"/>
                <a:cs typeface="Inter" pitchFamily="34" charset="-120"/>
              </a:rPr>
              <a:t>Saves Storage Space </a:t>
            </a:r>
            <a:r>
              <a:rPr lang="en-US" sz="2400" kern="0" spc="-36" dirty="0">
                <a:solidFill>
                  <a:srgbClr val="272525"/>
                </a:solidFill>
                <a:ea typeface="Inter" pitchFamily="34" charset="-122"/>
                <a:cs typeface="Inter" pitchFamily="34" charset="-120"/>
              </a:rPr>
              <a:t>– No need to store different versions of the same file.</a:t>
            </a:r>
            <a:endParaRPr lang="en-US" sz="2400" dirty="0"/>
          </a:p>
        </p:txBody>
      </p:sp>
      <p:sp>
        <p:nvSpPr>
          <p:cNvPr id="6" name="Shape 3"/>
          <p:cNvSpPr/>
          <p:nvPr/>
        </p:nvSpPr>
        <p:spPr>
          <a:xfrm>
            <a:off x="6280190" y="3799999"/>
            <a:ext cx="396835" cy="396835"/>
          </a:xfrm>
          <a:prstGeom prst="roundRect">
            <a:avLst>
              <a:gd name="adj" fmla="val 24007"/>
            </a:avLst>
          </a:prstGeom>
          <a:solidFill>
            <a:srgbClr val="1F7135"/>
          </a:solidFill>
          <a:ln w="7620">
            <a:solidFill>
              <a:srgbClr val="388A4E"/>
            </a:solidFill>
            <a:prstDash val="solid"/>
          </a:ln>
        </p:spPr>
      </p:sp>
      <p:sp>
        <p:nvSpPr>
          <p:cNvPr id="7" name="Text 4"/>
          <p:cNvSpPr/>
          <p:nvPr/>
        </p:nvSpPr>
        <p:spPr>
          <a:xfrm>
            <a:off x="6903839" y="3799999"/>
            <a:ext cx="6932771" cy="725805"/>
          </a:xfrm>
          <a:prstGeom prst="rect">
            <a:avLst/>
          </a:prstGeom>
          <a:noFill/>
          <a:ln/>
        </p:spPr>
        <p:txBody>
          <a:bodyPr wrap="square" lIns="0" tIns="0" rIns="0" bIns="0" rtlCol="0" anchor="t"/>
          <a:lstStyle/>
          <a:p>
            <a:pPr marL="0" indent="0">
              <a:lnSpc>
                <a:spcPts val="2850"/>
              </a:lnSpc>
              <a:buNone/>
            </a:pPr>
            <a:r>
              <a:rPr lang="en-US" sz="2400" b="1" kern="0" spc="-36" dirty="0">
                <a:solidFill>
                  <a:srgbClr val="FF0000"/>
                </a:solidFill>
                <a:ea typeface="Inter" pitchFamily="34" charset="-122"/>
                <a:cs typeface="Inter" pitchFamily="34" charset="-120"/>
              </a:rPr>
              <a:t>Customizes Data Per User </a:t>
            </a:r>
            <a:r>
              <a:rPr lang="en-US" sz="2400" kern="0" spc="-36" dirty="0">
                <a:solidFill>
                  <a:srgbClr val="272525"/>
                </a:solidFill>
                <a:ea typeface="Inter" pitchFamily="34" charset="-122"/>
                <a:cs typeface="Inter" pitchFamily="34" charset="-120"/>
              </a:rPr>
              <a:t>– Different users can see different versions of the same file based on rules.</a:t>
            </a:r>
            <a:endParaRPr lang="en-US" sz="2400" dirty="0"/>
          </a:p>
        </p:txBody>
      </p:sp>
      <p:sp>
        <p:nvSpPr>
          <p:cNvPr id="8" name="Shape 5"/>
          <p:cNvSpPr/>
          <p:nvPr/>
        </p:nvSpPr>
        <p:spPr>
          <a:xfrm>
            <a:off x="6280190" y="5007769"/>
            <a:ext cx="396835" cy="396835"/>
          </a:xfrm>
          <a:prstGeom prst="roundRect">
            <a:avLst>
              <a:gd name="adj" fmla="val 24007"/>
            </a:avLst>
          </a:prstGeom>
          <a:solidFill>
            <a:srgbClr val="1F7135"/>
          </a:solidFill>
          <a:ln w="7620">
            <a:solidFill>
              <a:srgbClr val="388A4E"/>
            </a:solidFill>
            <a:prstDash val="solid"/>
          </a:ln>
        </p:spPr>
      </p:sp>
      <p:sp>
        <p:nvSpPr>
          <p:cNvPr id="9" name="Text 6"/>
          <p:cNvSpPr/>
          <p:nvPr/>
        </p:nvSpPr>
        <p:spPr>
          <a:xfrm>
            <a:off x="6903839" y="5007769"/>
            <a:ext cx="6932771" cy="725805"/>
          </a:xfrm>
          <a:prstGeom prst="rect">
            <a:avLst/>
          </a:prstGeom>
          <a:noFill/>
          <a:ln/>
        </p:spPr>
        <p:txBody>
          <a:bodyPr wrap="square" lIns="0" tIns="0" rIns="0" bIns="0" rtlCol="0" anchor="t"/>
          <a:lstStyle/>
          <a:p>
            <a:pPr marL="0" indent="0">
              <a:lnSpc>
                <a:spcPts val="2850"/>
              </a:lnSpc>
              <a:buNone/>
            </a:pPr>
            <a:r>
              <a:rPr lang="en-US" sz="2400" b="1" kern="0" spc="-36" dirty="0">
                <a:solidFill>
                  <a:srgbClr val="FF0000"/>
                </a:solidFill>
                <a:ea typeface="Inter" pitchFamily="34" charset="-122"/>
                <a:cs typeface="Inter" pitchFamily="34" charset="-120"/>
              </a:rPr>
              <a:t>Works with Existing Applications </a:t>
            </a:r>
            <a:r>
              <a:rPr lang="en-US" sz="2400" kern="0" spc="-36" dirty="0">
                <a:solidFill>
                  <a:srgbClr val="272525"/>
                </a:solidFill>
                <a:ea typeface="Inter" pitchFamily="34" charset="-122"/>
                <a:cs typeface="Inter" pitchFamily="34" charset="-120"/>
              </a:rPr>
              <a:t>– No need to change how your application accesses S3.</a:t>
            </a:r>
            <a:endParaRPr lang="en-US" sz="2400" dirty="0"/>
          </a:p>
        </p:txBody>
      </p:sp>
      <p:sp>
        <p:nvSpPr>
          <p:cNvPr id="10" name="Shape 7"/>
          <p:cNvSpPr/>
          <p:nvPr/>
        </p:nvSpPr>
        <p:spPr>
          <a:xfrm>
            <a:off x="6280190" y="6215539"/>
            <a:ext cx="396835" cy="396835"/>
          </a:xfrm>
          <a:prstGeom prst="roundRect">
            <a:avLst>
              <a:gd name="adj" fmla="val 24007"/>
            </a:avLst>
          </a:prstGeom>
          <a:solidFill>
            <a:srgbClr val="1F7135"/>
          </a:solidFill>
          <a:ln w="7620">
            <a:solidFill>
              <a:srgbClr val="388A4E"/>
            </a:solidFill>
            <a:prstDash val="solid"/>
          </a:ln>
        </p:spPr>
      </p:sp>
      <p:sp>
        <p:nvSpPr>
          <p:cNvPr id="11" name="Text 8"/>
          <p:cNvSpPr/>
          <p:nvPr/>
        </p:nvSpPr>
        <p:spPr>
          <a:xfrm>
            <a:off x="6903839" y="6215539"/>
            <a:ext cx="6932771" cy="725805"/>
          </a:xfrm>
          <a:prstGeom prst="rect">
            <a:avLst/>
          </a:prstGeom>
          <a:noFill/>
          <a:ln/>
        </p:spPr>
        <p:txBody>
          <a:bodyPr wrap="square" lIns="0" tIns="0" rIns="0" bIns="0" rtlCol="0" anchor="t"/>
          <a:lstStyle/>
          <a:p>
            <a:pPr marL="0" indent="0">
              <a:lnSpc>
                <a:spcPts val="2850"/>
              </a:lnSpc>
              <a:buNone/>
            </a:pPr>
            <a:r>
              <a:rPr lang="en-US" sz="2400" b="1" kern="0" spc="-36" dirty="0">
                <a:solidFill>
                  <a:srgbClr val="FF0000"/>
                </a:solidFill>
                <a:ea typeface="Inter" pitchFamily="34" charset="-122"/>
                <a:cs typeface="Inter" pitchFamily="34" charset="-120"/>
              </a:rPr>
              <a:t>Supports Various Use Cases </a:t>
            </a:r>
            <a:r>
              <a:rPr lang="en-US" sz="2400" kern="0" spc="-36" dirty="0">
                <a:solidFill>
                  <a:srgbClr val="272525"/>
                </a:solidFill>
                <a:ea typeface="Inter" pitchFamily="34" charset="-122"/>
                <a:cs typeface="Inter" pitchFamily="34" charset="-120"/>
              </a:rPr>
              <a:t>– You can filter, format, modify, or convert data before delivering it.</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1251109"/>
            <a:ext cx="8520113" cy="708779"/>
          </a:xfrm>
          <a:prstGeom prst="rect">
            <a:avLst/>
          </a:prstGeom>
          <a:noFill/>
          <a:ln/>
        </p:spPr>
        <p:txBody>
          <a:bodyPr wrap="none" lIns="0" tIns="0" rIns="0" bIns="0" rtlCol="0" anchor="t"/>
          <a:lstStyle/>
          <a:p>
            <a:pPr marL="0" indent="0">
              <a:lnSpc>
                <a:spcPts val="5550"/>
              </a:lnSpc>
              <a:buNone/>
            </a:pPr>
            <a:r>
              <a:rPr lang="en-US" sz="6000" b="1" kern="0" spc="-134" dirty="0">
                <a:solidFill>
                  <a:srgbClr val="000000"/>
                </a:solidFill>
                <a:ea typeface="Inter Bold" pitchFamily="34" charset="-122"/>
                <a:cs typeface="Inter Bold" pitchFamily="34" charset="-120"/>
              </a:rPr>
              <a:t>Use Cases for S3 Object Lambda</a:t>
            </a:r>
            <a:endParaRPr lang="en-US" sz="6000" dirty="0"/>
          </a:p>
        </p:txBody>
      </p:sp>
      <p:sp>
        <p:nvSpPr>
          <p:cNvPr id="3" name="Text 1"/>
          <p:cNvSpPr/>
          <p:nvPr/>
        </p:nvSpPr>
        <p:spPr>
          <a:xfrm>
            <a:off x="1808678" y="2680097"/>
            <a:ext cx="2883813" cy="354330"/>
          </a:xfrm>
          <a:prstGeom prst="rect">
            <a:avLst/>
          </a:prstGeom>
          <a:noFill/>
          <a:ln/>
        </p:spPr>
        <p:txBody>
          <a:bodyPr wrap="none" lIns="0" tIns="0" rIns="0" bIns="0" rtlCol="0" anchor="t"/>
          <a:lstStyle/>
          <a:p>
            <a:pPr marL="0" indent="0" algn="r">
              <a:lnSpc>
                <a:spcPts val="2750"/>
              </a:lnSpc>
              <a:buNone/>
            </a:pPr>
            <a:r>
              <a:rPr lang="en-US" sz="3200" b="1" kern="0" spc="-67" dirty="0">
                <a:solidFill>
                  <a:srgbClr val="272525"/>
                </a:solidFill>
                <a:ea typeface="Inter Bold" pitchFamily="34" charset="-122"/>
                <a:cs typeface="Inter Bold" pitchFamily="34" charset="-120"/>
              </a:rPr>
              <a:t>Watermarking Images</a:t>
            </a:r>
            <a:endParaRPr lang="en-US" sz="3200" dirty="0"/>
          </a:p>
        </p:txBody>
      </p:sp>
      <p:sp>
        <p:nvSpPr>
          <p:cNvPr id="4" name="Text 2"/>
          <p:cNvSpPr/>
          <p:nvPr/>
        </p:nvSpPr>
        <p:spPr>
          <a:xfrm>
            <a:off x="793790" y="3170515"/>
            <a:ext cx="3898702" cy="1088708"/>
          </a:xfrm>
          <a:prstGeom prst="rect">
            <a:avLst/>
          </a:prstGeom>
          <a:noFill/>
          <a:ln/>
        </p:spPr>
        <p:txBody>
          <a:bodyPr wrap="square" lIns="0" tIns="0" rIns="0" bIns="0" rtlCol="0" anchor="t"/>
          <a:lstStyle/>
          <a:p>
            <a:pPr marL="0" indent="0" algn="r">
              <a:lnSpc>
                <a:spcPts val="2850"/>
              </a:lnSpc>
              <a:buNone/>
            </a:pPr>
            <a:r>
              <a:rPr lang="en-US" sz="2400" kern="0" spc="-36" dirty="0">
                <a:solidFill>
                  <a:srgbClr val="FF0000"/>
                </a:solidFill>
                <a:ea typeface="Inter" pitchFamily="34" charset="-122"/>
                <a:cs typeface="Inter" pitchFamily="34" charset="-120"/>
              </a:rPr>
              <a:t>Add a watermark to images </a:t>
            </a:r>
            <a:r>
              <a:rPr lang="en-US" sz="2400" kern="0" spc="-36" dirty="0">
                <a:solidFill>
                  <a:srgbClr val="272525"/>
                </a:solidFill>
                <a:ea typeface="Inter" pitchFamily="34" charset="-122"/>
                <a:cs typeface="Inter" pitchFamily="34" charset="-120"/>
              </a:rPr>
              <a:t>without storing separate watermarked versions.</a:t>
            </a:r>
            <a:endParaRPr lang="en-US" sz="2400" dirty="0"/>
          </a:p>
        </p:txBody>
      </p:sp>
      <p:pic>
        <p:nvPicPr>
          <p:cNvPr id="5" name="Image 0" descr="preencoded.png"/>
          <p:cNvPicPr>
            <a:picLocks noChangeAspect="1"/>
          </p:cNvPicPr>
          <p:nvPr/>
        </p:nvPicPr>
        <p:blipFill>
          <a:blip r:embed="rId3"/>
          <a:stretch>
            <a:fillRect/>
          </a:stretch>
        </p:blipFill>
        <p:spPr>
          <a:xfrm>
            <a:off x="5032653" y="2413516"/>
            <a:ext cx="4564975" cy="4564975"/>
          </a:xfrm>
          <a:prstGeom prst="rect">
            <a:avLst/>
          </a:prstGeom>
        </p:spPr>
      </p:pic>
      <p:sp>
        <p:nvSpPr>
          <p:cNvPr id="6" name="Text 3"/>
          <p:cNvSpPr/>
          <p:nvPr/>
        </p:nvSpPr>
        <p:spPr>
          <a:xfrm>
            <a:off x="6339483" y="3161943"/>
            <a:ext cx="113705" cy="453509"/>
          </a:xfrm>
          <a:prstGeom prst="rect">
            <a:avLst/>
          </a:prstGeom>
          <a:noFill/>
          <a:ln/>
        </p:spPr>
        <p:txBody>
          <a:bodyPr wrap="none" lIns="0" tIns="0" rIns="0" bIns="0" rtlCol="0" anchor="t"/>
          <a:lstStyle/>
          <a:p>
            <a:pPr marL="0" indent="0">
              <a:lnSpc>
                <a:spcPts val="3550"/>
              </a:lnSpc>
              <a:buNone/>
            </a:pPr>
            <a:r>
              <a:rPr lang="en-US" sz="3200" b="1" kern="0" spc="-67" dirty="0">
                <a:solidFill>
                  <a:srgbClr val="FFFFFF"/>
                </a:solidFill>
                <a:ea typeface="Inter Bold" pitchFamily="34" charset="-122"/>
                <a:cs typeface="Inter Bold" pitchFamily="34" charset="-120"/>
              </a:rPr>
              <a:t>1</a:t>
            </a:r>
            <a:endParaRPr lang="en-US" sz="3200" dirty="0"/>
          </a:p>
        </p:txBody>
      </p:sp>
      <p:sp>
        <p:nvSpPr>
          <p:cNvPr id="7" name="Text 4"/>
          <p:cNvSpPr/>
          <p:nvPr/>
        </p:nvSpPr>
        <p:spPr>
          <a:xfrm>
            <a:off x="9937790" y="2680097"/>
            <a:ext cx="2835235" cy="354330"/>
          </a:xfrm>
          <a:prstGeom prst="rect">
            <a:avLst/>
          </a:prstGeom>
          <a:noFill/>
          <a:ln/>
        </p:spPr>
        <p:txBody>
          <a:bodyPr wrap="none" lIns="0" tIns="0" rIns="0" bIns="0" rtlCol="0" anchor="t"/>
          <a:lstStyle/>
          <a:p>
            <a:pPr marL="0" indent="0" algn="l">
              <a:lnSpc>
                <a:spcPts val="2750"/>
              </a:lnSpc>
              <a:buNone/>
            </a:pPr>
            <a:r>
              <a:rPr lang="en-US" sz="3200" b="1" kern="0" spc="-67" dirty="0">
                <a:solidFill>
                  <a:srgbClr val="272525"/>
                </a:solidFill>
                <a:ea typeface="Inter Bold" pitchFamily="34" charset="-122"/>
                <a:cs typeface="Inter Bold" pitchFamily="34" charset="-120"/>
              </a:rPr>
              <a:t>Resizing Images</a:t>
            </a:r>
            <a:endParaRPr lang="en-US" sz="3200" dirty="0"/>
          </a:p>
        </p:txBody>
      </p:sp>
      <p:sp>
        <p:nvSpPr>
          <p:cNvPr id="8" name="Text 5"/>
          <p:cNvSpPr/>
          <p:nvPr/>
        </p:nvSpPr>
        <p:spPr>
          <a:xfrm>
            <a:off x="9937790" y="3170515"/>
            <a:ext cx="3898821" cy="1088708"/>
          </a:xfrm>
          <a:prstGeom prst="rect">
            <a:avLst/>
          </a:prstGeom>
          <a:noFill/>
          <a:ln/>
        </p:spPr>
        <p:txBody>
          <a:bodyPr wrap="square" lIns="0" tIns="0" rIns="0" bIns="0" rtlCol="0" anchor="t"/>
          <a:lstStyle/>
          <a:p>
            <a:pPr marL="0" indent="0" algn="l">
              <a:lnSpc>
                <a:spcPts val="2850"/>
              </a:lnSpc>
              <a:buNone/>
            </a:pPr>
            <a:r>
              <a:rPr lang="en-US" sz="2400" kern="0" spc="-36" dirty="0">
                <a:solidFill>
                  <a:srgbClr val="272525"/>
                </a:solidFill>
                <a:ea typeface="Inter" pitchFamily="34" charset="-122"/>
                <a:cs typeface="Inter" pitchFamily="34" charset="-120"/>
              </a:rPr>
              <a:t>Provide </a:t>
            </a:r>
            <a:r>
              <a:rPr lang="en-US" sz="2400" kern="0" spc="-36" dirty="0">
                <a:solidFill>
                  <a:srgbClr val="FF0000"/>
                </a:solidFill>
                <a:ea typeface="Inter" pitchFamily="34" charset="-122"/>
                <a:cs typeface="Inter" pitchFamily="34" charset="-120"/>
              </a:rPr>
              <a:t>different image sizes for different devices </a:t>
            </a:r>
            <a:r>
              <a:rPr lang="en-US" sz="2400" kern="0" spc="-36" dirty="0">
                <a:solidFill>
                  <a:srgbClr val="272525"/>
                </a:solidFill>
                <a:ea typeface="Inter" pitchFamily="34" charset="-122"/>
                <a:cs typeface="Inter" pitchFamily="34" charset="-120"/>
              </a:rPr>
              <a:t>without keeping extra copies.</a:t>
            </a:r>
            <a:endParaRPr lang="en-US" sz="2400" dirty="0"/>
          </a:p>
        </p:txBody>
      </p:sp>
      <p:pic>
        <p:nvPicPr>
          <p:cNvPr id="9" name="Image 1" descr="preencoded.png"/>
          <p:cNvPicPr>
            <a:picLocks noChangeAspect="1"/>
          </p:cNvPicPr>
          <p:nvPr/>
        </p:nvPicPr>
        <p:blipFill>
          <a:blip r:embed="rId4"/>
          <a:stretch>
            <a:fillRect/>
          </a:stretch>
        </p:blipFill>
        <p:spPr>
          <a:xfrm>
            <a:off x="5032653" y="2413516"/>
            <a:ext cx="4564975" cy="4564975"/>
          </a:xfrm>
          <a:prstGeom prst="rect">
            <a:avLst/>
          </a:prstGeom>
        </p:spPr>
      </p:pic>
      <p:sp>
        <p:nvSpPr>
          <p:cNvPr id="10" name="Text 6"/>
          <p:cNvSpPr/>
          <p:nvPr/>
        </p:nvSpPr>
        <p:spPr>
          <a:xfrm>
            <a:off x="8537258" y="3550444"/>
            <a:ext cx="169902" cy="453509"/>
          </a:xfrm>
          <a:prstGeom prst="rect">
            <a:avLst/>
          </a:prstGeom>
          <a:noFill/>
          <a:ln/>
        </p:spPr>
        <p:txBody>
          <a:bodyPr wrap="none" lIns="0" tIns="0" rIns="0" bIns="0" rtlCol="0" anchor="t"/>
          <a:lstStyle/>
          <a:p>
            <a:pPr marL="0" indent="0">
              <a:lnSpc>
                <a:spcPts val="3550"/>
              </a:lnSpc>
              <a:buNone/>
            </a:pPr>
            <a:r>
              <a:rPr lang="en-US" sz="3200" b="1" kern="0" spc="-67" dirty="0">
                <a:solidFill>
                  <a:srgbClr val="FFFFFF"/>
                </a:solidFill>
                <a:ea typeface="Inter Bold" pitchFamily="34" charset="-122"/>
                <a:cs typeface="Inter Bold" pitchFamily="34" charset="-120"/>
              </a:rPr>
              <a:t>2</a:t>
            </a:r>
            <a:endParaRPr lang="en-US" sz="3200" dirty="0"/>
          </a:p>
        </p:txBody>
      </p:sp>
      <p:sp>
        <p:nvSpPr>
          <p:cNvPr id="11" name="Text 7"/>
          <p:cNvSpPr/>
          <p:nvPr/>
        </p:nvSpPr>
        <p:spPr>
          <a:xfrm>
            <a:off x="9937790" y="5314117"/>
            <a:ext cx="2835235" cy="354330"/>
          </a:xfrm>
          <a:prstGeom prst="rect">
            <a:avLst/>
          </a:prstGeom>
          <a:noFill/>
          <a:ln/>
        </p:spPr>
        <p:txBody>
          <a:bodyPr wrap="none" lIns="0" tIns="0" rIns="0" bIns="0" rtlCol="0" anchor="t"/>
          <a:lstStyle/>
          <a:p>
            <a:pPr marL="0" indent="0" algn="l">
              <a:lnSpc>
                <a:spcPts val="2750"/>
              </a:lnSpc>
              <a:buNone/>
            </a:pPr>
            <a:r>
              <a:rPr lang="en-US" sz="3200" b="1" kern="0" spc="-67" dirty="0">
                <a:solidFill>
                  <a:srgbClr val="272525"/>
                </a:solidFill>
                <a:ea typeface="Inter Bold" pitchFamily="34" charset="-122"/>
                <a:cs typeface="Inter Bold" pitchFamily="34" charset="-120"/>
              </a:rPr>
              <a:t>Filtering Data</a:t>
            </a:r>
            <a:endParaRPr lang="en-US" sz="3200" dirty="0"/>
          </a:p>
        </p:txBody>
      </p:sp>
      <p:sp>
        <p:nvSpPr>
          <p:cNvPr id="12" name="Text 8"/>
          <p:cNvSpPr/>
          <p:nvPr/>
        </p:nvSpPr>
        <p:spPr>
          <a:xfrm>
            <a:off x="9937790" y="5804535"/>
            <a:ext cx="4171910" cy="918806"/>
          </a:xfrm>
          <a:prstGeom prst="rect">
            <a:avLst/>
          </a:prstGeom>
          <a:noFill/>
          <a:ln/>
        </p:spPr>
        <p:txBody>
          <a:bodyPr wrap="square" lIns="0" tIns="0" rIns="0" bIns="0" rtlCol="0" anchor="t"/>
          <a:lstStyle/>
          <a:p>
            <a:pPr marL="0" indent="0" algn="l">
              <a:lnSpc>
                <a:spcPts val="2850"/>
              </a:lnSpc>
              <a:buNone/>
            </a:pPr>
            <a:r>
              <a:rPr lang="en-US" sz="2400" kern="0" spc="-36" dirty="0">
                <a:solidFill>
                  <a:srgbClr val="FF0000"/>
                </a:solidFill>
                <a:ea typeface="Inter" pitchFamily="34" charset="-122"/>
                <a:cs typeface="Inter" pitchFamily="34" charset="-120"/>
              </a:rPr>
              <a:t>Hide sensitive information</a:t>
            </a:r>
            <a:r>
              <a:rPr lang="en-US" sz="2400" kern="0" spc="-36" dirty="0">
                <a:solidFill>
                  <a:srgbClr val="272525"/>
                </a:solidFill>
                <a:ea typeface="Inter" pitchFamily="34" charset="-122"/>
                <a:cs typeface="Inter" pitchFamily="34" charset="-120"/>
              </a:rPr>
              <a:t>, such as masking personal data in documents.</a:t>
            </a:r>
            <a:endParaRPr lang="en-US" sz="2400" dirty="0"/>
          </a:p>
        </p:txBody>
      </p:sp>
      <p:pic>
        <p:nvPicPr>
          <p:cNvPr id="13" name="Image 2" descr="preencoded.png"/>
          <p:cNvPicPr>
            <a:picLocks noChangeAspect="1"/>
          </p:cNvPicPr>
          <p:nvPr/>
        </p:nvPicPr>
        <p:blipFill>
          <a:blip r:embed="rId5"/>
          <a:stretch>
            <a:fillRect/>
          </a:stretch>
        </p:blipFill>
        <p:spPr>
          <a:xfrm>
            <a:off x="5032653" y="2413516"/>
            <a:ext cx="4564975" cy="4564975"/>
          </a:xfrm>
          <a:prstGeom prst="rect">
            <a:avLst/>
          </a:prstGeom>
        </p:spPr>
      </p:pic>
      <p:sp>
        <p:nvSpPr>
          <p:cNvPr id="14" name="Text 9"/>
          <p:cNvSpPr/>
          <p:nvPr/>
        </p:nvSpPr>
        <p:spPr>
          <a:xfrm>
            <a:off x="8146494" y="5776317"/>
            <a:ext cx="174427" cy="453509"/>
          </a:xfrm>
          <a:prstGeom prst="rect">
            <a:avLst/>
          </a:prstGeom>
          <a:noFill/>
          <a:ln/>
        </p:spPr>
        <p:txBody>
          <a:bodyPr wrap="none" lIns="0" tIns="0" rIns="0" bIns="0" rtlCol="0" anchor="t"/>
          <a:lstStyle/>
          <a:p>
            <a:pPr marL="0" indent="0">
              <a:lnSpc>
                <a:spcPts val="3550"/>
              </a:lnSpc>
              <a:buNone/>
            </a:pPr>
            <a:r>
              <a:rPr lang="en-US" sz="3200" b="1" kern="0" spc="-67" dirty="0">
                <a:solidFill>
                  <a:srgbClr val="FFFFFF"/>
                </a:solidFill>
                <a:ea typeface="Inter Bold" pitchFamily="34" charset="-122"/>
                <a:cs typeface="Inter Bold" pitchFamily="34" charset="-120"/>
              </a:rPr>
              <a:t>3</a:t>
            </a:r>
            <a:endParaRPr lang="en-US" sz="3200" dirty="0"/>
          </a:p>
        </p:txBody>
      </p:sp>
      <p:sp>
        <p:nvSpPr>
          <p:cNvPr id="15" name="Text 10"/>
          <p:cNvSpPr/>
          <p:nvPr/>
        </p:nvSpPr>
        <p:spPr>
          <a:xfrm>
            <a:off x="1857256" y="5132665"/>
            <a:ext cx="2835235" cy="354330"/>
          </a:xfrm>
          <a:prstGeom prst="rect">
            <a:avLst/>
          </a:prstGeom>
          <a:noFill/>
          <a:ln/>
        </p:spPr>
        <p:txBody>
          <a:bodyPr wrap="none" lIns="0" tIns="0" rIns="0" bIns="0" rtlCol="0" anchor="t"/>
          <a:lstStyle/>
          <a:p>
            <a:pPr marL="0" indent="0" algn="r">
              <a:lnSpc>
                <a:spcPts val="2750"/>
              </a:lnSpc>
              <a:buNone/>
            </a:pPr>
            <a:r>
              <a:rPr lang="en-US" sz="3200" b="1" kern="0" spc="-67" dirty="0">
                <a:solidFill>
                  <a:srgbClr val="272525"/>
                </a:solidFill>
                <a:ea typeface="Inter Bold" pitchFamily="34" charset="-122"/>
                <a:cs typeface="Inter Bold" pitchFamily="34" charset="-120"/>
              </a:rPr>
              <a:t>Format Conversion</a:t>
            </a:r>
            <a:endParaRPr lang="en-US" sz="3200" dirty="0"/>
          </a:p>
        </p:txBody>
      </p:sp>
      <p:sp>
        <p:nvSpPr>
          <p:cNvPr id="16" name="Text 11"/>
          <p:cNvSpPr/>
          <p:nvPr/>
        </p:nvSpPr>
        <p:spPr>
          <a:xfrm>
            <a:off x="793790" y="5623084"/>
            <a:ext cx="3898702" cy="1088708"/>
          </a:xfrm>
          <a:prstGeom prst="rect">
            <a:avLst/>
          </a:prstGeom>
          <a:noFill/>
          <a:ln/>
        </p:spPr>
        <p:txBody>
          <a:bodyPr wrap="square" lIns="0" tIns="0" rIns="0" bIns="0" rtlCol="0" anchor="t"/>
          <a:lstStyle/>
          <a:p>
            <a:pPr marL="0" indent="0" algn="r">
              <a:lnSpc>
                <a:spcPts val="2850"/>
              </a:lnSpc>
              <a:buNone/>
            </a:pPr>
            <a:r>
              <a:rPr lang="en-US" sz="2400" kern="0" spc="-36" dirty="0">
                <a:solidFill>
                  <a:srgbClr val="FF0000"/>
                </a:solidFill>
                <a:ea typeface="Inter" pitchFamily="34" charset="-122"/>
                <a:cs typeface="Inter" pitchFamily="34" charset="-120"/>
              </a:rPr>
              <a:t>Convert files on demand</a:t>
            </a:r>
            <a:r>
              <a:rPr lang="en-US" sz="2400" kern="0" spc="-36" dirty="0">
                <a:solidFill>
                  <a:srgbClr val="272525"/>
                </a:solidFill>
                <a:ea typeface="Inter" pitchFamily="34" charset="-122"/>
                <a:cs typeface="Inter" pitchFamily="34" charset="-120"/>
              </a:rPr>
              <a:t>, such as converting a JSON file into a CSV file before download.</a:t>
            </a:r>
            <a:endParaRPr lang="en-US" sz="2400" dirty="0"/>
          </a:p>
        </p:txBody>
      </p:sp>
      <p:pic>
        <p:nvPicPr>
          <p:cNvPr id="17" name="Image 3" descr="preencoded.png"/>
          <p:cNvPicPr>
            <a:picLocks noChangeAspect="1"/>
          </p:cNvPicPr>
          <p:nvPr/>
        </p:nvPicPr>
        <p:blipFill>
          <a:blip r:embed="rId6"/>
          <a:stretch>
            <a:fillRect/>
          </a:stretch>
        </p:blipFill>
        <p:spPr>
          <a:xfrm>
            <a:off x="5032653" y="2413516"/>
            <a:ext cx="4564975" cy="4564975"/>
          </a:xfrm>
          <a:prstGeom prst="rect">
            <a:avLst/>
          </a:prstGeom>
        </p:spPr>
      </p:pic>
      <p:sp>
        <p:nvSpPr>
          <p:cNvPr id="18" name="Text 12"/>
          <p:cNvSpPr/>
          <p:nvPr/>
        </p:nvSpPr>
        <p:spPr>
          <a:xfrm>
            <a:off x="5916216" y="5387816"/>
            <a:ext cx="183237" cy="453509"/>
          </a:xfrm>
          <a:prstGeom prst="rect">
            <a:avLst/>
          </a:prstGeom>
          <a:noFill/>
          <a:ln/>
        </p:spPr>
        <p:txBody>
          <a:bodyPr wrap="none" lIns="0" tIns="0" rIns="0" bIns="0" rtlCol="0" anchor="t"/>
          <a:lstStyle/>
          <a:p>
            <a:pPr marL="0" indent="0">
              <a:lnSpc>
                <a:spcPts val="3550"/>
              </a:lnSpc>
              <a:buNone/>
            </a:pPr>
            <a:r>
              <a:rPr lang="en-US" sz="3200" b="1" kern="0" spc="-67" dirty="0">
                <a:solidFill>
                  <a:srgbClr val="FFFFFF"/>
                </a:solidFill>
                <a:ea typeface="Inter Bold" pitchFamily="34" charset="-122"/>
                <a:cs typeface="Inter Bold" pitchFamily="34" charset="-120"/>
              </a:rPr>
              <a:t>4</a:t>
            </a:r>
            <a:endParaRPr lang="en-US" sz="3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1403033"/>
            <a:ext cx="7816810" cy="853321"/>
          </a:xfrm>
          <a:prstGeom prst="rect">
            <a:avLst/>
          </a:prstGeom>
          <a:noFill/>
          <a:ln/>
        </p:spPr>
        <p:txBody>
          <a:bodyPr wrap="square" lIns="0" tIns="0" rIns="0" bIns="0" rtlCol="0" anchor="t"/>
          <a:lstStyle/>
          <a:p>
            <a:pPr marL="0" indent="0">
              <a:lnSpc>
                <a:spcPts val="5550"/>
              </a:lnSpc>
              <a:buNone/>
            </a:pPr>
            <a:r>
              <a:rPr lang="en-US" sz="4400" b="1" kern="0" spc="-134" dirty="0">
                <a:solidFill>
                  <a:srgbClr val="000000"/>
                </a:solidFill>
                <a:ea typeface="Inter Bold" pitchFamily="34" charset="-122"/>
                <a:cs typeface="Inter Bold" pitchFamily="34" charset="-120"/>
              </a:rPr>
              <a:t>How to Set Up S3 Object Lambda?</a:t>
            </a:r>
            <a:endParaRPr lang="en-US" sz="4400" dirty="0"/>
          </a:p>
        </p:txBody>
      </p:sp>
      <p:sp>
        <p:nvSpPr>
          <p:cNvPr id="4" name="Shape 1"/>
          <p:cNvSpPr/>
          <p:nvPr/>
        </p:nvSpPr>
        <p:spPr>
          <a:xfrm>
            <a:off x="793790" y="2601952"/>
            <a:ext cx="170021" cy="853321"/>
          </a:xfrm>
          <a:prstGeom prst="roundRect">
            <a:avLst>
              <a:gd name="adj" fmla="val 56033"/>
            </a:avLst>
          </a:prstGeom>
          <a:solidFill>
            <a:srgbClr val="1F7135"/>
          </a:solidFill>
          <a:ln w="7620">
            <a:solidFill>
              <a:srgbClr val="388A4E"/>
            </a:solidFill>
            <a:prstDash val="solid"/>
          </a:ln>
        </p:spPr>
      </p:sp>
      <p:sp>
        <p:nvSpPr>
          <p:cNvPr id="5" name="Text 2"/>
          <p:cNvSpPr/>
          <p:nvPr/>
        </p:nvSpPr>
        <p:spPr>
          <a:xfrm>
            <a:off x="1303973" y="2601952"/>
            <a:ext cx="2835235" cy="354330"/>
          </a:xfrm>
          <a:prstGeom prst="rect">
            <a:avLst/>
          </a:prstGeom>
          <a:noFill/>
          <a:ln/>
        </p:spPr>
        <p:txBody>
          <a:bodyPr wrap="none" lIns="0" tIns="0" rIns="0" bIns="0" rtlCol="0" anchor="t"/>
          <a:lstStyle/>
          <a:p>
            <a:pPr marL="0" indent="0" algn="l">
              <a:lnSpc>
                <a:spcPts val="2750"/>
              </a:lnSpc>
              <a:buNone/>
            </a:pPr>
            <a:r>
              <a:rPr lang="en-US" sz="3200" b="1" kern="0" spc="-67" dirty="0">
                <a:solidFill>
                  <a:srgbClr val="272525"/>
                </a:solidFill>
                <a:ea typeface="Inter Bold" pitchFamily="34" charset="-122"/>
                <a:cs typeface="Inter Bold" pitchFamily="34" charset="-120"/>
              </a:rPr>
              <a:t>Step 1</a:t>
            </a:r>
            <a:endParaRPr lang="en-US" sz="3200" dirty="0"/>
          </a:p>
        </p:txBody>
      </p:sp>
      <p:sp>
        <p:nvSpPr>
          <p:cNvPr id="6" name="Text 3"/>
          <p:cNvSpPr/>
          <p:nvPr/>
        </p:nvSpPr>
        <p:spPr>
          <a:xfrm>
            <a:off x="1303973" y="3092371"/>
            <a:ext cx="7046238" cy="362903"/>
          </a:xfrm>
          <a:prstGeom prst="rect">
            <a:avLst/>
          </a:prstGeom>
          <a:noFill/>
          <a:ln/>
        </p:spPr>
        <p:txBody>
          <a:bodyPr wrap="none" lIns="0" tIns="0" rIns="0" bIns="0" rtlCol="0" anchor="t"/>
          <a:lstStyle/>
          <a:p>
            <a:pPr marL="0" indent="0" algn="l">
              <a:lnSpc>
                <a:spcPts val="2850"/>
              </a:lnSpc>
              <a:buNone/>
            </a:pPr>
            <a:r>
              <a:rPr lang="en-US" sz="2400" kern="0" spc="-36" dirty="0">
                <a:solidFill>
                  <a:srgbClr val="272525"/>
                </a:solidFill>
                <a:ea typeface="Inter" pitchFamily="34" charset="-122"/>
                <a:cs typeface="Inter" pitchFamily="34" charset="-120"/>
              </a:rPr>
              <a:t>Create an </a:t>
            </a:r>
            <a:r>
              <a:rPr lang="en-US" sz="2400" kern="0" spc="-36" dirty="0">
                <a:solidFill>
                  <a:srgbClr val="FF0000"/>
                </a:solidFill>
                <a:ea typeface="Inter" pitchFamily="34" charset="-122"/>
                <a:cs typeface="Inter" pitchFamily="34" charset="-120"/>
              </a:rPr>
              <a:t>AWS Lambda Function</a:t>
            </a:r>
            <a:endParaRPr lang="en-US" sz="2400" dirty="0">
              <a:solidFill>
                <a:srgbClr val="FF0000"/>
              </a:solidFill>
            </a:endParaRPr>
          </a:p>
        </p:txBody>
      </p:sp>
      <p:sp>
        <p:nvSpPr>
          <p:cNvPr id="7" name="Shape 4"/>
          <p:cNvSpPr/>
          <p:nvPr/>
        </p:nvSpPr>
        <p:spPr>
          <a:xfrm>
            <a:off x="1133951" y="3682087"/>
            <a:ext cx="170021" cy="2358866"/>
          </a:xfrm>
          <a:prstGeom prst="roundRect">
            <a:avLst>
              <a:gd name="adj" fmla="val 56033"/>
            </a:avLst>
          </a:prstGeom>
          <a:solidFill>
            <a:srgbClr val="1F7135"/>
          </a:solidFill>
          <a:ln w="7620">
            <a:solidFill>
              <a:srgbClr val="388A4E"/>
            </a:solidFill>
            <a:prstDash val="solid"/>
          </a:ln>
        </p:spPr>
      </p:sp>
      <p:sp>
        <p:nvSpPr>
          <p:cNvPr id="8" name="Text 5"/>
          <p:cNvSpPr/>
          <p:nvPr/>
        </p:nvSpPr>
        <p:spPr>
          <a:xfrm>
            <a:off x="1644134" y="3682087"/>
            <a:ext cx="6706076" cy="362903"/>
          </a:xfrm>
          <a:prstGeom prst="rect">
            <a:avLst/>
          </a:prstGeom>
          <a:noFill/>
          <a:ln/>
        </p:spPr>
        <p:txBody>
          <a:bodyPr wrap="none" lIns="0" tIns="0" rIns="0" bIns="0" rtlCol="0" anchor="t"/>
          <a:lstStyle/>
          <a:p>
            <a:pPr marL="0" indent="0" algn="l">
              <a:lnSpc>
                <a:spcPts val="2850"/>
              </a:lnSpc>
              <a:buNone/>
            </a:pPr>
            <a:r>
              <a:rPr lang="en-US" sz="2400" kern="0" spc="-36" dirty="0">
                <a:solidFill>
                  <a:srgbClr val="272525"/>
                </a:solidFill>
                <a:ea typeface="Inter" pitchFamily="34" charset="-122"/>
                <a:cs typeface="Inter" pitchFamily="34" charset="-120"/>
              </a:rPr>
              <a:t>1. Go to </a:t>
            </a:r>
            <a:r>
              <a:rPr lang="en-US" sz="2400" kern="0" spc="-36" dirty="0">
                <a:solidFill>
                  <a:srgbClr val="FF0000"/>
                </a:solidFill>
                <a:ea typeface="Inter" pitchFamily="34" charset="-122"/>
                <a:cs typeface="Inter" pitchFamily="34" charset="-120"/>
              </a:rPr>
              <a:t>AWS Lambda Console</a:t>
            </a:r>
            <a:endParaRPr lang="en-US" sz="2400" dirty="0">
              <a:solidFill>
                <a:srgbClr val="FF0000"/>
              </a:solidFill>
            </a:endParaRPr>
          </a:p>
        </p:txBody>
      </p:sp>
      <p:sp>
        <p:nvSpPr>
          <p:cNvPr id="9" name="Text 6"/>
          <p:cNvSpPr/>
          <p:nvPr/>
        </p:nvSpPr>
        <p:spPr>
          <a:xfrm>
            <a:off x="1644134" y="4181078"/>
            <a:ext cx="6706076" cy="362903"/>
          </a:xfrm>
          <a:prstGeom prst="rect">
            <a:avLst/>
          </a:prstGeom>
          <a:noFill/>
          <a:ln/>
        </p:spPr>
        <p:txBody>
          <a:bodyPr wrap="none" lIns="0" tIns="0" rIns="0" bIns="0" rtlCol="0" anchor="t"/>
          <a:lstStyle/>
          <a:p>
            <a:pPr marL="0" indent="0" algn="l">
              <a:lnSpc>
                <a:spcPts val="2850"/>
              </a:lnSpc>
              <a:buNone/>
            </a:pPr>
            <a:r>
              <a:rPr lang="en-US" sz="2400" kern="0" spc="-36" dirty="0">
                <a:solidFill>
                  <a:srgbClr val="272525"/>
                </a:solidFill>
                <a:ea typeface="Inter" pitchFamily="34" charset="-122"/>
                <a:cs typeface="Inter" pitchFamily="34" charset="-120"/>
              </a:rPr>
              <a:t>2. Click </a:t>
            </a:r>
            <a:r>
              <a:rPr lang="en-US" sz="2400" kern="0" spc="-36" dirty="0">
                <a:solidFill>
                  <a:srgbClr val="FF0000"/>
                </a:solidFill>
                <a:ea typeface="Inter" pitchFamily="34" charset="-122"/>
                <a:cs typeface="Inter" pitchFamily="34" charset="-120"/>
              </a:rPr>
              <a:t>Create Function </a:t>
            </a:r>
            <a:r>
              <a:rPr lang="en-US" sz="2400" kern="0" spc="-36" dirty="0">
                <a:solidFill>
                  <a:srgbClr val="272525"/>
                </a:solidFill>
                <a:ea typeface="Inter" pitchFamily="34" charset="-122"/>
                <a:cs typeface="Inter" pitchFamily="34" charset="-120"/>
              </a:rPr>
              <a:t>and choose Author from scratch</a:t>
            </a:r>
            <a:endParaRPr lang="en-US" sz="2400" dirty="0"/>
          </a:p>
        </p:txBody>
      </p:sp>
      <p:sp>
        <p:nvSpPr>
          <p:cNvPr id="10" name="Text 7"/>
          <p:cNvSpPr/>
          <p:nvPr/>
        </p:nvSpPr>
        <p:spPr>
          <a:xfrm>
            <a:off x="1644134" y="4680069"/>
            <a:ext cx="6706076" cy="362903"/>
          </a:xfrm>
          <a:prstGeom prst="rect">
            <a:avLst/>
          </a:prstGeom>
          <a:noFill/>
          <a:ln/>
        </p:spPr>
        <p:txBody>
          <a:bodyPr wrap="none" lIns="0" tIns="0" rIns="0" bIns="0" rtlCol="0" anchor="t"/>
          <a:lstStyle/>
          <a:p>
            <a:pPr marL="0" indent="0" algn="l">
              <a:lnSpc>
                <a:spcPts val="2850"/>
              </a:lnSpc>
              <a:buNone/>
            </a:pPr>
            <a:r>
              <a:rPr lang="en-US" sz="2400" kern="0" spc="-36" dirty="0">
                <a:solidFill>
                  <a:srgbClr val="272525"/>
                </a:solidFill>
                <a:ea typeface="Inter" pitchFamily="34" charset="-122"/>
                <a:cs typeface="Inter" pitchFamily="34" charset="-120"/>
              </a:rPr>
              <a:t>3. Select a </a:t>
            </a:r>
            <a:r>
              <a:rPr lang="en-US" sz="2400" kern="0" spc="-36" dirty="0">
                <a:solidFill>
                  <a:srgbClr val="FF0000"/>
                </a:solidFill>
                <a:ea typeface="Inter" pitchFamily="34" charset="-122"/>
                <a:cs typeface="Inter" pitchFamily="34" charset="-120"/>
              </a:rPr>
              <a:t>Runtime (such as Python, Node.js, or Java)</a:t>
            </a:r>
            <a:endParaRPr lang="en-US" sz="2400" dirty="0">
              <a:solidFill>
                <a:srgbClr val="FF0000"/>
              </a:solidFill>
            </a:endParaRPr>
          </a:p>
        </p:txBody>
      </p:sp>
      <p:sp>
        <p:nvSpPr>
          <p:cNvPr id="11" name="Text 8"/>
          <p:cNvSpPr/>
          <p:nvPr/>
        </p:nvSpPr>
        <p:spPr>
          <a:xfrm>
            <a:off x="1644134" y="5179060"/>
            <a:ext cx="6706076" cy="362903"/>
          </a:xfrm>
          <a:prstGeom prst="rect">
            <a:avLst/>
          </a:prstGeom>
          <a:noFill/>
          <a:ln/>
        </p:spPr>
        <p:txBody>
          <a:bodyPr wrap="none" lIns="0" tIns="0" rIns="0" bIns="0" rtlCol="0" anchor="t"/>
          <a:lstStyle/>
          <a:p>
            <a:pPr marL="0" indent="0" algn="l">
              <a:lnSpc>
                <a:spcPts val="2850"/>
              </a:lnSpc>
              <a:buNone/>
            </a:pPr>
            <a:r>
              <a:rPr lang="en-US" sz="2400" kern="0" spc="-36" dirty="0">
                <a:solidFill>
                  <a:srgbClr val="272525"/>
                </a:solidFill>
                <a:ea typeface="Inter" pitchFamily="34" charset="-122"/>
                <a:cs typeface="Inter" pitchFamily="34" charset="-120"/>
              </a:rPr>
              <a:t>4. </a:t>
            </a:r>
            <a:r>
              <a:rPr lang="en-US" sz="2400" kern="0" spc="-36" dirty="0">
                <a:solidFill>
                  <a:srgbClr val="FF0000"/>
                </a:solidFill>
                <a:ea typeface="Inter" pitchFamily="34" charset="-122"/>
                <a:cs typeface="Inter" pitchFamily="34" charset="-120"/>
              </a:rPr>
              <a:t>Write code </a:t>
            </a:r>
            <a:r>
              <a:rPr lang="en-US" sz="2400" kern="0" spc="-36" dirty="0">
                <a:solidFill>
                  <a:srgbClr val="272525"/>
                </a:solidFill>
                <a:ea typeface="Inter" pitchFamily="34" charset="-122"/>
                <a:cs typeface="Inter" pitchFamily="34" charset="-120"/>
              </a:rPr>
              <a:t>that processes the requested file</a:t>
            </a:r>
            <a:endParaRPr lang="en-US" sz="2400" dirty="0"/>
          </a:p>
        </p:txBody>
      </p:sp>
      <p:sp>
        <p:nvSpPr>
          <p:cNvPr id="12" name="Text 9"/>
          <p:cNvSpPr/>
          <p:nvPr/>
        </p:nvSpPr>
        <p:spPr>
          <a:xfrm>
            <a:off x="1644134" y="5678051"/>
            <a:ext cx="6706076" cy="362903"/>
          </a:xfrm>
          <a:prstGeom prst="rect">
            <a:avLst/>
          </a:prstGeom>
          <a:noFill/>
          <a:ln/>
        </p:spPr>
        <p:txBody>
          <a:bodyPr wrap="none" lIns="0" tIns="0" rIns="0" bIns="0" rtlCol="0" anchor="t"/>
          <a:lstStyle/>
          <a:p>
            <a:pPr marL="0" indent="0" algn="l">
              <a:lnSpc>
                <a:spcPts val="2850"/>
              </a:lnSpc>
              <a:buNone/>
            </a:pPr>
            <a:r>
              <a:rPr lang="en-US" sz="2400" kern="0" spc="-36" dirty="0">
                <a:solidFill>
                  <a:srgbClr val="272525"/>
                </a:solidFill>
                <a:ea typeface="Inter" pitchFamily="34" charset="-122"/>
                <a:cs typeface="Inter" pitchFamily="34" charset="-120"/>
              </a:rPr>
              <a:t>5. </a:t>
            </a:r>
            <a:r>
              <a:rPr lang="en-US" sz="2400" kern="0" spc="-36" dirty="0">
                <a:solidFill>
                  <a:srgbClr val="FF0000"/>
                </a:solidFill>
                <a:ea typeface="Inter" pitchFamily="34" charset="-122"/>
                <a:cs typeface="Inter" pitchFamily="34" charset="-120"/>
              </a:rPr>
              <a:t>Deploy</a:t>
            </a:r>
            <a:r>
              <a:rPr lang="en-US" sz="2400" kern="0" spc="-36" dirty="0">
                <a:solidFill>
                  <a:srgbClr val="272525"/>
                </a:solidFill>
                <a:ea typeface="Inter" pitchFamily="34" charset="-122"/>
                <a:cs typeface="Inter" pitchFamily="34" charset="-120"/>
              </a:rPr>
              <a:t> the Lambda function</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1750219"/>
            <a:ext cx="12870418" cy="708779"/>
          </a:xfrm>
          <a:prstGeom prst="rect">
            <a:avLst/>
          </a:prstGeom>
          <a:noFill/>
          <a:ln/>
        </p:spPr>
        <p:txBody>
          <a:bodyPr wrap="none" lIns="0" tIns="0" rIns="0" bIns="0" rtlCol="0" anchor="t"/>
          <a:lstStyle/>
          <a:p>
            <a:pPr marL="0" indent="0">
              <a:lnSpc>
                <a:spcPts val="5550"/>
              </a:lnSpc>
              <a:buNone/>
            </a:pPr>
            <a:r>
              <a:rPr lang="en-US" sz="4400" b="1" kern="0" spc="-134" dirty="0">
                <a:solidFill>
                  <a:srgbClr val="000000"/>
                </a:solidFill>
                <a:ea typeface="Inter Bold" pitchFamily="34" charset="-122"/>
                <a:cs typeface="Inter Bold" pitchFamily="34" charset="-120"/>
              </a:rPr>
              <a:t>Step 2: Create an S3 Object Lambda Access Point</a:t>
            </a:r>
            <a:endParaRPr lang="en-US" sz="4400" dirty="0"/>
          </a:p>
        </p:txBody>
      </p:sp>
      <p:sp>
        <p:nvSpPr>
          <p:cNvPr id="3" name="Shape 1"/>
          <p:cNvSpPr/>
          <p:nvPr/>
        </p:nvSpPr>
        <p:spPr>
          <a:xfrm>
            <a:off x="793790" y="2912626"/>
            <a:ext cx="170021" cy="362903"/>
          </a:xfrm>
          <a:prstGeom prst="roundRect">
            <a:avLst>
              <a:gd name="adj" fmla="val 56033"/>
            </a:avLst>
          </a:prstGeom>
          <a:solidFill>
            <a:srgbClr val="1F7135"/>
          </a:solidFill>
          <a:ln w="7620">
            <a:solidFill>
              <a:srgbClr val="388A4E"/>
            </a:solidFill>
            <a:prstDash val="solid"/>
          </a:ln>
        </p:spPr>
      </p:sp>
      <p:sp>
        <p:nvSpPr>
          <p:cNvPr id="4" name="Text 2"/>
          <p:cNvSpPr/>
          <p:nvPr/>
        </p:nvSpPr>
        <p:spPr>
          <a:xfrm>
            <a:off x="1303973" y="2912626"/>
            <a:ext cx="12532638" cy="362903"/>
          </a:xfrm>
          <a:prstGeom prst="rect">
            <a:avLst/>
          </a:prstGeom>
          <a:noFill/>
          <a:ln/>
        </p:spPr>
        <p:txBody>
          <a:bodyPr wrap="none" lIns="0" tIns="0" rIns="0" bIns="0" rtlCol="0" anchor="t"/>
          <a:lstStyle/>
          <a:p>
            <a:pPr marL="0" indent="0" algn="l">
              <a:lnSpc>
                <a:spcPts val="2850"/>
              </a:lnSpc>
              <a:buNone/>
            </a:pPr>
            <a:r>
              <a:rPr lang="en-US" sz="2400" kern="0" spc="-36" dirty="0">
                <a:solidFill>
                  <a:srgbClr val="272525"/>
                </a:solidFill>
                <a:ea typeface="Inter" pitchFamily="34" charset="-122"/>
                <a:cs typeface="Inter" pitchFamily="34" charset="-120"/>
              </a:rPr>
              <a:t>1. Go to </a:t>
            </a:r>
            <a:r>
              <a:rPr lang="en-US" sz="2400" kern="0" spc="-36" dirty="0">
                <a:solidFill>
                  <a:srgbClr val="FF0000"/>
                </a:solidFill>
                <a:ea typeface="Inter" pitchFamily="34" charset="-122"/>
                <a:cs typeface="Inter" pitchFamily="34" charset="-120"/>
              </a:rPr>
              <a:t>AWS S3 Console</a:t>
            </a:r>
            <a:endParaRPr lang="en-US" sz="2400" dirty="0">
              <a:solidFill>
                <a:srgbClr val="FF0000"/>
              </a:solidFill>
            </a:endParaRPr>
          </a:p>
        </p:txBody>
      </p:sp>
      <p:sp>
        <p:nvSpPr>
          <p:cNvPr id="5" name="Shape 3"/>
          <p:cNvSpPr/>
          <p:nvPr/>
        </p:nvSpPr>
        <p:spPr>
          <a:xfrm>
            <a:off x="1133951" y="3502343"/>
            <a:ext cx="170021" cy="362903"/>
          </a:xfrm>
          <a:prstGeom prst="roundRect">
            <a:avLst>
              <a:gd name="adj" fmla="val 56033"/>
            </a:avLst>
          </a:prstGeom>
          <a:solidFill>
            <a:srgbClr val="1F7135"/>
          </a:solidFill>
          <a:ln w="7620">
            <a:solidFill>
              <a:srgbClr val="388A4E"/>
            </a:solidFill>
            <a:prstDash val="solid"/>
          </a:ln>
        </p:spPr>
      </p:sp>
      <p:sp>
        <p:nvSpPr>
          <p:cNvPr id="6" name="Text 4"/>
          <p:cNvSpPr/>
          <p:nvPr/>
        </p:nvSpPr>
        <p:spPr>
          <a:xfrm>
            <a:off x="1644134" y="3502343"/>
            <a:ext cx="12192476" cy="362903"/>
          </a:xfrm>
          <a:prstGeom prst="rect">
            <a:avLst/>
          </a:prstGeom>
          <a:noFill/>
          <a:ln/>
        </p:spPr>
        <p:txBody>
          <a:bodyPr wrap="none" lIns="0" tIns="0" rIns="0" bIns="0" rtlCol="0" anchor="t"/>
          <a:lstStyle/>
          <a:p>
            <a:pPr marL="0" indent="0" algn="l">
              <a:lnSpc>
                <a:spcPts val="2850"/>
              </a:lnSpc>
              <a:buNone/>
            </a:pPr>
            <a:r>
              <a:rPr lang="en-US" sz="2400" kern="0" spc="-36" dirty="0">
                <a:solidFill>
                  <a:srgbClr val="272525"/>
                </a:solidFill>
                <a:ea typeface="Inter" pitchFamily="34" charset="-122"/>
                <a:cs typeface="Inter" pitchFamily="34" charset="-120"/>
              </a:rPr>
              <a:t>2. Click </a:t>
            </a:r>
            <a:r>
              <a:rPr lang="en-US" sz="2400" kern="0" spc="-36" dirty="0">
                <a:solidFill>
                  <a:srgbClr val="FF0000"/>
                </a:solidFill>
                <a:ea typeface="Inter" pitchFamily="34" charset="-122"/>
                <a:cs typeface="Inter" pitchFamily="34" charset="-120"/>
              </a:rPr>
              <a:t>Access Points and choose Create Object Lambda Access Point</a:t>
            </a:r>
            <a:endParaRPr lang="en-US" sz="2400" dirty="0">
              <a:solidFill>
                <a:srgbClr val="FF0000"/>
              </a:solidFill>
            </a:endParaRPr>
          </a:p>
        </p:txBody>
      </p:sp>
      <p:sp>
        <p:nvSpPr>
          <p:cNvPr id="7" name="Shape 5"/>
          <p:cNvSpPr/>
          <p:nvPr/>
        </p:nvSpPr>
        <p:spPr>
          <a:xfrm>
            <a:off x="1474232" y="4092059"/>
            <a:ext cx="170021" cy="362903"/>
          </a:xfrm>
          <a:prstGeom prst="roundRect">
            <a:avLst>
              <a:gd name="adj" fmla="val 56033"/>
            </a:avLst>
          </a:prstGeom>
          <a:solidFill>
            <a:srgbClr val="1F7135"/>
          </a:solidFill>
          <a:ln w="7620">
            <a:solidFill>
              <a:srgbClr val="388A4E"/>
            </a:solidFill>
            <a:prstDash val="solid"/>
          </a:ln>
        </p:spPr>
      </p:sp>
      <p:sp>
        <p:nvSpPr>
          <p:cNvPr id="8" name="Text 6"/>
          <p:cNvSpPr/>
          <p:nvPr/>
        </p:nvSpPr>
        <p:spPr>
          <a:xfrm>
            <a:off x="1984415" y="4092059"/>
            <a:ext cx="11852196" cy="362903"/>
          </a:xfrm>
          <a:prstGeom prst="rect">
            <a:avLst/>
          </a:prstGeom>
          <a:noFill/>
          <a:ln/>
        </p:spPr>
        <p:txBody>
          <a:bodyPr wrap="none" lIns="0" tIns="0" rIns="0" bIns="0" rtlCol="0" anchor="t"/>
          <a:lstStyle/>
          <a:p>
            <a:pPr marL="0" indent="0" algn="l">
              <a:lnSpc>
                <a:spcPts val="2850"/>
              </a:lnSpc>
              <a:buNone/>
            </a:pPr>
            <a:r>
              <a:rPr lang="en-US" sz="2400" kern="0" spc="-36" dirty="0">
                <a:solidFill>
                  <a:srgbClr val="272525"/>
                </a:solidFill>
                <a:ea typeface="Inter" pitchFamily="34" charset="-122"/>
                <a:cs typeface="Inter" pitchFamily="34" charset="-120"/>
              </a:rPr>
              <a:t>3. Select your </a:t>
            </a:r>
            <a:r>
              <a:rPr lang="en-US" sz="2400" kern="0" spc="-36" dirty="0">
                <a:solidFill>
                  <a:srgbClr val="FF0000"/>
                </a:solidFill>
                <a:ea typeface="Inter" pitchFamily="34" charset="-122"/>
                <a:cs typeface="Inter" pitchFamily="34" charset="-120"/>
              </a:rPr>
              <a:t>S3 bucket</a:t>
            </a:r>
            <a:endParaRPr lang="en-US" sz="2400" dirty="0">
              <a:solidFill>
                <a:srgbClr val="FF0000"/>
              </a:solidFill>
            </a:endParaRPr>
          </a:p>
        </p:txBody>
      </p:sp>
      <p:sp>
        <p:nvSpPr>
          <p:cNvPr id="9" name="Shape 7"/>
          <p:cNvSpPr/>
          <p:nvPr/>
        </p:nvSpPr>
        <p:spPr>
          <a:xfrm>
            <a:off x="1814513" y="4681776"/>
            <a:ext cx="170021" cy="362903"/>
          </a:xfrm>
          <a:prstGeom prst="roundRect">
            <a:avLst>
              <a:gd name="adj" fmla="val 56033"/>
            </a:avLst>
          </a:prstGeom>
          <a:solidFill>
            <a:srgbClr val="1F7135"/>
          </a:solidFill>
          <a:ln w="7620">
            <a:solidFill>
              <a:srgbClr val="388A4E"/>
            </a:solidFill>
            <a:prstDash val="solid"/>
          </a:ln>
        </p:spPr>
      </p:sp>
      <p:sp>
        <p:nvSpPr>
          <p:cNvPr id="10" name="Text 8"/>
          <p:cNvSpPr/>
          <p:nvPr/>
        </p:nvSpPr>
        <p:spPr>
          <a:xfrm>
            <a:off x="2324695" y="4681776"/>
            <a:ext cx="11511915" cy="362903"/>
          </a:xfrm>
          <a:prstGeom prst="rect">
            <a:avLst/>
          </a:prstGeom>
          <a:noFill/>
          <a:ln/>
        </p:spPr>
        <p:txBody>
          <a:bodyPr wrap="none" lIns="0" tIns="0" rIns="0" bIns="0" rtlCol="0" anchor="t"/>
          <a:lstStyle/>
          <a:p>
            <a:pPr marL="0" indent="0" algn="l">
              <a:lnSpc>
                <a:spcPts val="2850"/>
              </a:lnSpc>
              <a:buNone/>
            </a:pPr>
            <a:r>
              <a:rPr lang="en-US" sz="2400" kern="0" spc="-36" dirty="0">
                <a:solidFill>
                  <a:srgbClr val="272525"/>
                </a:solidFill>
                <a:ea typeface="Inter" pitchFamily="34" charset="-122"/>
                <a:cs typeface="Inter" pitchFamily="34" charset="-120"/>
              </a:rPr>
              <a:t>4. Attach the </a:t>
            </a:r>
            <a:r>
              <a:rPr lang="en-US" sz="2400" kern="0" spc="-36" dirty="0">
                <a:solidFill>
                  <a:srgbClr val="FF0000"/>
                </a:solidFill>
                <a:ea typeface="Inter" pitchFamily="34" charset="-122"/>
                <a:cs typeface="Inter" pitchFamily="34" charset="-120"/>
              </a:rPr>
              <a:t>Lambda function </a:t>
            </a:r>
            <a:r>
              <a:rPr lang="en-US" sz="2400" kern="0" spc="-36" dirty="0">
                <a:solidFill>
                  <a:srgbClr val="272525"/>
                </a:solidFill>
                <a:ea typeface="Inter" pitchFamily="34" charset="-122"/>
                <a:cs typeface="Inter" pitchFamily="34" charset="-120"/>
              </a:rPr>
              <a:t>that will process the files</a:t>
            </a:r>
            <a:endParaRPr lang="en-US" sz="2400" dirty="0"/>
          </a:p>
        </p:txBody>
      </p:sp>
      <p:sp>
        <p:nvSpPr>
          <p:cNvPr id="11" name="Shape 9"/>
          <p:cNvSpPr/>
          <p:nvPr/>
        </p:nvSpPr>
        <p:spPr>
          <a:xfrm>
            <a:off x="1474232" y="5271492"/>
            <a:ext cx="170021" cy="362903"/>
          </a:xfrm>
          <a:prstGeom prst="roundRect">
            <a:avLst>
              <a:gd name="adj" fmla="val 56033"/>
            </a:avLst>
          </a:prstGeom>
          <a:solidFill>
            <a:srgbClr val="1F7135"/>
          </a:solidFill>
          <a:ln w="7620">
            <a:solidFill>
              <a:srgbClr val="388A4E"/>
            </a:solidFill>
            <a:prstDash val="solid"/>
          </a:ln>
        </p:spPr>
      </p:sp>
      <p:sp>
        <p:nvSpPr>
          <p:cNvPr id="12" name="Text 10"/>
          <p:cNvSpPr/>
          <p:nvPr/>
        </p:nvSpPr>
        <p:spPr>
          <a:xfrm>
            <a:off x="1984415" y="5271492"/>
            <a:ext cx="11852196" cy="362903"/>
          </a:xfrm>
          <a:prstGeom prst="rect">
            <a:avLst/>
          </a:prstGeom>
          <a:noFill/>
          <a:ln/>
        </p:spPr>
        <p:txBody>
          <a:bodyPr wrap="none" lIns="0" tIns="0" rIns="0" bIns="0" rtlCol="0" anchor="t"/>
          <a:lstStyle/>
          <a:p>
            <a:pPr marL="0" indent="0" algn="l">
              <a:lnSpc>
                <a:spcPts val="2850"/>
              </a:lnSpc>
              <a:buNone/>
            </a:pPr>
            <a:r>
              <a:rPr lang="en-US" sz="2400" kern="0" spc="-36" dirty="0">
                <a:solidFill>
                  <a:srgbClr val="272525"/>
                </a:solidFill>
                <a:ea typeface="Inter" pitchFamily="34" charset="-122"/>
                <a:cs typeface="Inter" pitchFamily="34" charset="-120"/>
              </a:rPr>
              <a:t>5. Click </a:t>
            </a:r>
            <a:r>
              <a:rPr lang="en-US" sz="2400" kern="0" spc="-36" dirty="0">
                <a:solidFill>
                  <a:srgbClr val="FF0000"/>
                </a:solidFill>
                <a:ea typeface="Inter" pitchFamily="34" charset="-122"/>
                <a:cs typeface="Inter" pitchFamily="34" charset="-120"/>
              </a:rPr>
              <a:t>Create Access Point</a:t>
            </a:r>
            <a:endParaRPr lang="en-US" sz="2400" dirty="0">
              <a:solidFill>
                <a:srgbClr val="FF0000"/>
              </a:solidFill>
            </a:endParaRPr>
          </a:p>
        </p:txBody>
      </p:sp>
      <p:sp>
        <p:nvSpPr>
          <p:cNvPr id="13" name="Text 11"/>
          <p:cNvSpPr/>
          <p:nvPr/>
        </p:nvSpPr>
        <p:spPr>
          <a:xfrm>
            <a:off x="793791" y="6116360"/>
            <a:ext cx="10445710" cy="708779"/>
          </a:xfrm>
          <a:prstGeom prst="rect">
            <a:avLst/>
          </a:prstGeom>
          <a:noFill/>
          <a:ln/>
        </p:spPr>
        <p:txBody>
          <a:bodyPr wrap="none" lIns="0" tIns="0" rIns="0" bIns="0" rtlCol="0" anchor="t"/>
          <a:lstStyle/>
          <a:p>
            <a:pPr marL="0" indent="0">
              <a:lnSpc>
                <a:spcPts val="2850"/>
              </a:lnSpc>
              <a:buNone/>
            </a:pPr>
            <a:r>
              <a:rPr lang="en-US" sz="2400" kern="0" spc="-36" dirty="0">
                <a:solidFill>
                  <a:srgbClr val="272525"/>
                </a:solidFill>
                <a:ea typeface="Inter" pitchFamily="34" charset="-122"/>
                <a:cs typeface="Inter" pitchFamily="34" charset="-120"/>
              </a:rPr>
              <a:t>Now, </a:t>
            </a:r>
            <a:r>
              <a:rPr lang="en-US" sz="2400" kern="0" spc="-36" dirty="0">
                <a:solidFill>
                  <a:srgbClr val="FF0000"/>
                </a:solidFill>
                <a:ea typeface="Inter" pitchFamily="34" charset="-122"/>
                <a:cs typeface="Inter" pitchFamily="34" charset="-120"/>
              </a:rPr>
              <a:t>whenever a file is requested through this access point, the Lambda function will </a:t>
            </a:r>
          </a:p>
          <a:p>
            <a:pPr marL="0" indent="0">
              <a:lnSpc>
                <a:spcPts val="2850"/>
              </a:lnSpc>
              <a:buNone/>
            </a:pPr>
            <a:r>
              <a:rPr lang="en-US" sz="2400" kern="0" spc="-36" dirty="0">
                <a:solidFill>
                  <a:srgbClr val="FF0000"/>
                </a:solidFill>
                <a:ea typeface="Inter" pitchFamily="34" charset="-122"/>
                <a:cs typeface="Inter" pitchFamily="34" charset="-120"/>
              </a:rPr>
              <a:t>modify it before delivering it to the user.</a:t>
            </a:r>
            <a:endParaRPr lang="en-US" sz="2400" dirty="0">
              <a:solidFill>
                <a:srgbClr val="FF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835235"/>
          </a:xfrm>
          <a:prstGeom prst="rect">
            <a:avLst/>
          </a:prstGeom>
        </p:spPr>
      </p:pic>
      <p:sp>
        <p:nvSpPr>
          <p:cNvPr id="3" name="Text 0"/>
          <p:cNvSpPr/>
          <p:nvPr/>
        </p:nvSpPr>
        <p:spPr>
          <a:xfrm>
            <a:off x="793790" y="3699867"/>
            <a:ext cx="5943600" cy="708779"/>
          </a:xfrm>
          <a:prstGeom prst="rect">
            <a:avLst/>
          </a:prstGeom>
          <a:noFill/>
          <a:ln/>
        </p:spPr>
        <p:txBody>
          <a:bodyPr wrap="none" lIns="0" tIns="0" rIns="0" bIns="0" rtlCol="0" anchor="t"/>
          <a:lstStyle/>
          <a:p>
            <a:pPr marL="0" indent="0">
              <a:lnSpc>
                <a:spcPts val="5550"/>
              </a:lnSpc>
              <a:buNone/>
            </a:pPr>
            <a:r>
              <a:rPr lang="en-US" sz="6000" b="1" kern="0" spc="-134" dirty="0">
                <a:solidFill>
                  <a:srgbClr val="000000"/>
                </a:solidFill>
                <a:ea typeface="Inter Bold" pitchFamily="34" charset="-122"/>
                <a:cs typeface="Inter Bold" pitchFamily="34" charset="-120"/>
              </a:rPr>
              <a:t>Things to Keep in Mind</a:t>
            </a:r>
            <a:endParaRPr lang="en-US" sz="6000" dirty="0"/>
          </a:p>
        </p:txBody>
      </p:sp>
      <p:sp>
        <p:nvSpPr>
          <p:cNvPr id="4" name="Shape 1"/>
          <p:cNvSpPr/>
          <p:nvPr/>
        </p:nvSpPr>
        <p:spPr>
          <a:xfrm>
            <a:off x="793790" y="4748808"/>
            <a:ext cx="6408063" cy="1194673"/>
          </a:xfrm>
          <a:prstGeom prst="roundRect">
            <a:avLst>
              <a:gd name="adj" fmla="val 7974"/>
            </a:avLst>
          </a:prstGeom>
          <a:solidFill>
            <a:srgbClr val="1F7135"/>
          </a:solidFill>
          <a:ln w="7620">
            <a:solidFill>
              <a:srgbClr val="388A4E"/>
            </a:solidFill>
            <a:prstDash val="solid"/>
          </a:ln>
        </p:spPr>
      </p:sp>
      <p:sp>
        <p:nvSpPr>
          <p:cNvPr id="5" name="Text 2"/>
          <p:cNvSpPr/>
          <p:nvPr/>
        </p:nvSpPr>
        <p:spPr>
          <a:xfrm>
            <a:off x="1028224" y="4983242"/>
            <a:ext cx="5939195" cy="725805"/>
          </a:xfrm>
          <a:prstGeom prst="rect">
            <a:avLst/>
          </a:prstGeom>
          <a:noFill/>
          <a:ln/>
        </p:spPr>
        <p:txBody>
          <a:bodyPr wrap="square" lIns="0" tIns="0" rIns="0" bIns="0" rtlCol="0" anchor="t"/>
          <a:lstStyle/>
          <a:p>
            <a:pPr marL="0" indent="0">
              <a:lnSpc>
                <a:spcPts val="2850"/>
              </a:lnSpc>
              <a:buNone/>
            </a:pPr>
            <a:r>
              <a:rPr lang="en-US" sz="2400" b="1" kern="0" spc="-36" dirty="0">
                <a:solidFill>
                  <a:srgbClr val="FFFFFF"/>
                </a:solidFill>
                <a:ea typeface="Inter" pitchFamily="34" charset="-122"/>
                <a:cs typeface="Inter" pitchFamily="34" charset="-120"/>
              </a:rPr>
              <a:t>No Extra Storage Costs </a:t>
            </a:r>
            <a:r>
              <a:rPr lang="en-US" sz="2400" kern="0" spc="-36" dirty="0">
                <a:solidFill>
                  <a:srgbClr val="FFFFFF"/>
                </a:solidFill>
                <a:ea typeface="Inter" pitchFamily="34" charset="-122"/>
                <a:cs typeface="Inter" pitchFamily="34" charset="-120"/>
              </a:rPr>
              <a:t>– You do not need to store modified versions of files.</a:t>
            </a:r>
            <a:endParaRPr lang="en-US" sz="2400" dirty="0"/>
          </a:p>
        </p:txBody>
      </p:sp>
      <p:sp>
        <p:nvSpPr>
          <p:cNvPr id="6" name="Shape 3"/>
          <p:cNvSpPr/>
          <p:nvPr/>
        </p:nvSpPr>
        <p:spPr>
          <a:xfrm>
            <a:off x="7428667" y="4748808"/>
            <a:ext cx="6408063" cy="1194673"/>
          </a:xfrm>
          <a:prstGeom prst="roundRect">
            <a:avLst>
              <a:gd name="adj" fmla="val 7974"/>
            </a:avLst>
          </a:prstGeom>
          <a:solidFill>
            <a:srgbClr val="1F7135"/>
          </a:solidFill>
          <a:ln w="7620">
            <a:solidFill>
              <a:srgbClr val="388A4E"/>
            </a:solidFill>
            <a:prstDash val="solid"/>
          </a:ln>
        </p:spPr>
      </p:sp>
      <p:sp>
        <p:nvSpPr>
          <p:cNvPr id="7" name="Text 4"/>
          <p:cNvSpPr/>
          <p:nvPr/>
        </p:nvSpPr>
        <p:spPr>
          <a:xfrm>
            <a:off x="7663101" y="4983242"/>
            <a:ext cx="6173629" cy="725805"/>
          </a:xfrm>
          <a:prstGeom prst="rect">
            <a:avLst/>
          </a:prstGeom>
          <a:noFill/>
          <a:ln/>
        </p:spPr>
        <p:txBody>
          <a:bodyPr wrap="square" lIns="0" tIns="0" rIns="0" bIns="0" rtlCol="0" anchor="t"/>
          <a:lstStyle/>
          <a:p>
            <a:pPr marL="0" indent="0">
              <a:lnSpc>
                <a:spcPts val="2850"/>
              </a:lnSpc>
              <a:buNone/>
            </a:pPr>
            <a:r>
              <a:rPr lang="en-US" sz="2400" b="1" kern="0" spc="-36" dirty="0">
                <a:solidFill>
                  <a:srgbClr val="FFFFFF"/>
                </a:solidFill>
                <a:ea typeface="Inter" pitchFamily="34" charset="-122"/>
                <a:cs typeface="Inter" pitchFamily="34" charset="-120"/>
              </a:rPr>
              <a:t>Lambda Processing Costs Apply </a:t>
            </a:r>
            <a:r>
              <a:rPr lang="en-US" sz="2400" kern="0" spc="-36" dirty="0">
                <a:solidFill>
                  <a:srgbClr val="FFFFFF"/>
                </a:solidFill>
                <a:ea typeface="Inter" pitchFamily="34" charset="-122"/>
                <a:cs typeface="Inter" pitchFamily="34" charset="-120"/>
              </a:rPr>
              <a:t>– You are charged for the execution time of the Lambda function.</a:t>
            </a:r>
            <a:endParaRPr lang="en-US" sz="2400" dirty="0"/>
          </a:p>
        </p:txBody>
      </p:sp>
      <p:sp>
        <p:nvSpPr>
          <p:cNvPr id="8" name="Shape 5"/>
          <p:cNvSpPr/>
          <p:nvPr/>
        </p:nvSpPr>
        <p:spPr>
          <a:xfrm>
            <a:off x="793790" y="6170295"/>
            <a:ext cx="6408063" cy="1411605"/>
          </a:xfrm>
          <a:prstGeom prst="roundRect">
            <a:avLst>
              <a:gd name="adj" fmla="val 7974"/>
            </a:avLst>
          </a:prstGeom>
          <a:solidFill>
            <a:srgbClr val="1F7135"/>
          </a:solidFill>
          <a:ln w="7620">
            <a:solidFill>
              <a:srgbClr val="388A4E"/>
            </a:solidFill>
            <a:prstDash val="solid"/>
          </a:ln>
        </p:spPr>
      </p:sp>
      <p:sp>
        <p:nvSpPr>
          <p:cNvPr id="9" name="Text 6"/>
          <p:cNvSpPr/>
          <p:nvPr/>
        </p:nvSpPr>
        <p:spPr>
          <a:xfrm>
            <a:off x="1028224" y="6404729"/>
            <a:ext cx="5939195" cy="725805"/>
          </a:xfrm>
          <a:prstGeom prst="rect">
            <a:avLst/>
          </a:prstGeom>
          <a:noFill/>
          <a:ln/>
        </p:spPr>
        <p:txBody>
          <a:bodyPr wrap="square" lIns="0" tIns="0" rIns="0" bIns="0" rtlCol="0" anchor="t"/>
          <a:lstStyle/>
          <a:p>
            <a:pPr marL="0" indent="0">
              <a:lnSpc>
                <a:spcPts val="2850"/>
              </a:lnSpc>
              <a:buNone/>
            </a:pPr>
            <a:r>
              <a:rPr lang="en-US" sz="2400" b="1" kern="0" spc="-36" dirty="0">
                <a:solidFill>
                  <a:srgbClr val="FFFFFF"/>
                </a:solidFill>
                <a:ea typeface="Inter" pitchFamily="34" charset="-122"/>
                <a:cs typeface="Inter" pitchFamily="34" charset="-120"/>
              </a:rPr>
              <a:t>Limited to GET Requests</a:t>
            </a:r>
            <a:r>
              <a:rPr lang="en-US" sz="2400" kern="0" spc="-36" dirty="0">
                <a:solidFill>
                  <a:srgbClr val="FFFFFF"/>
                </a:solidFill>
                <a:ea typeface="Inter" pitchFamily="34" charset="-122"/>
                <a:cs typeface="Inter" pitchFamily="34" charset="-120"/>
              </a:rPr>
              <a:t> – S3 Object Lambda only works when retrieving files, not modifying them directly.</a:t>
            </a:r>
            <a:endParaRPr lang="en-US" sz="2400" dirty="0"/>
          </a:p>
        </p:txBody>
      </p:sp>
      <p:sp>
        <p:nvSpPr>
          <p:cNvPr id="10" name="Shape 7"/>
          <p:cNvSpPr/>
          <p:nvPr/>
        </p:nvSpPr>
        <p:spPr>
          <a:xfrm>
            <a:off x="7428667" y="6170295"/>
            <a:ext cx="6408063" cy="1411605"/>
          </a:xfrm>
          <a:prstGeom prst="roundRect">
            <a:avLst>
              <a:gd name="adj" fmla="val 7974"/>
            </a:avLst>
          </a:prstGeom>
          <a:solidFill>
            <a:srgbClr val="1F7135"/>
          </a:solidFill>
          <a:ln w="7620">
            <a:solidFill>
              <a:srgbClr val="388A4E"/>
            </a:solidFill>
            <a:prstDash val="solid"/>
          </a:ln>
        </p:spPr>
      </p:sp>
      <p:sp>
        <p:nvSpPr>
          <p:cNvPr id="11" name="Text 8"/>
          <p:cNvSpPr/>
          <p:nvPr/>
        </p:nvSpPr>
        <p:spPr>
          <a:xfrm>
            <a:off x="7663101" y="6404729"/>
            <a:ext cx="5939195" cy="725805"/>
          </a:xfrm>
          <a:prstGeom prst="rect">
            <a:avLst/>
          </a:prstGeom>
          <a:noFill/>
          <a:ln/>
        </p:spPr>
        <p:txBody>
          <a:bodyPr wrap="square" lIns="0" tIns="0" rIns="0" bIns="0" rtlCol="0" anchor="t"/>
          <a:lstStyle/>
          <a:p>
            <a:pPr marL="0" indent="0">
              <a:lnSpc>
                <a:spcPts val="2850"/>
              </a:lnSpc>
              <a:buNone/>
            </a:pPr>
            <a:r>
              <a:rPr lang="en-US" sz="2400" b="1" kern="0" spc="-36" dirty="0">
                <a:solidFill>
                  <a:srgbClr val="FFFFFF"/>
                </a:solidFill>
                <a:ea typeface="Inter" pitchFamily="34" charset="-122"/>
                <a:cs typeface="Inter" pitchFamily="34" charset="-120"/>
              </a:rPr>
              <a:t>Requires IAM Permissions</a:t>
            </a:r>
            <a:r>
              <a:rPr lang="en-US" sz="2400" kern="0" spc="-36" dirty="0">
                <a:solidFill>
                  <a:srgbClr val="FFFFFF"/>
                </a:solidFill>
                <a:ea typeface="Inter" pitchFamily="34" charset="-122"/>
                <a:cs typeface="Inter" pitchFamily="34" charset="-120"/>
              </a:rPr>
              <a:t> – Lambda needs permission to read files from S3.</a:t>
            </a:r>
            <a:endParaRPr lang="en-US"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668893" y="677347"/>
            <a:ext cx="4778573" cy="597337"/>
          </a:xfrm>
          <a:prstGeom prst="rect">
            <a:avLst/>
          </a:prstGeom>
          <a:noFill/>
          <a:ln/>
        </p:spPr>
        <p:txBody>
          <a:bodyPr wrap="none" lIns="0" tIns="0" rIns="0" bIns="0" rtlCol="0" anchor="t"/>
          <a:lstStyle/>
          <a:p>
            <a:pPr marL="0" indent="0">
              <a:lnSpc>
                <a:spcPts val="4700"/>
              </a:lnSpc>
              <a:buNone/>
            </a:pPr>
            <a:r>
              <a:rPr lang="en-US" sz="5400" b="1" kern="0" spc="-113" dirty="0">
                <a:solidFill>
                  <a:srgbClr val="000000"/>
                </a:solidFill>
                <a:ea typeface="Inter Bold" pitchFamily="34" charset="-122"/>
                <a:cs typeface="Inter Bold" pitchFamily="34" charset="-120"/>
              </a:rPr>
              <a:t>Final Thoughts</a:t>
            </a:r>
            <a:endParaRPr lang="en-US" sz="5400" dirty="0"/>
          </a:p>
        </p:txBody>
      </p:sp>
      <p:pic>
        <p:nvPicPr>
          <p:cNvPr id="3" name="Image 0" descr="preencoded.png"/>
          <p:cNvPicPr>
            <a:picLocks noChangeAspect="1"/>
          </p:cNvPicPr>
          <p:nvPr/>
        </p:nvPicPr>
        <p:blipFill>
          <a:blip r:embed="rId3"/>
          <a:stretch>
            <a:fillRect/>
          </a:stretch>
        </p:blipFill>
        <p:spPr>
          <a:xfrm>
            <a:off x="3169563" y="1656874"/>
            <a:ext cx="1644848" cy="1101209"/>
          </a:xfrm>
          <a:prstGeom prst="rect">
            <a:avLst/>
          </a:prstGeom>
        </p:spPr>
      </p:pic>
      <p:sp>
        <p:nvSpPr>
          <p:cNvPr id="4" name="Text 1"/>
          <p:cNvSpPr/>
          <p:nvPr/>
        </p:nvSpPr>
        <p:spPr>
          <a:xfrm>
            <a:off x="3944064" y="2152769"/>
            <a:ext cx="95845" cy="382310"/>
          </a:xfrm>
          <a:prstGeom prst="rect">
            <a:avLst/>
          </a:prstGeom>
          <a:noFill/>
          <a:ln/>
        </p:spPr>
        <p:txBody>
          <a:bodyPr wrap="none" lIns="0" tIns="0" rIns="0" bIns="0" rtlCol="0" anchor="t"/>
          <a:lstStyle/>
          <a:p>
            <a:pPr marL="0" indent="0" algn="ctr">
              <a:lnSpc>
                <a:spcPts val="3000"/>
              </a:lnSpc>
              <a:buNone/>
            </a:pPr>
            <a:r>
              <a:rPr lang="en-US" sz="3200" b="1" kern="0" spc="-56" dirty="0">
                <a:solidFill>
                  <a:srgbClr val="FFFFFF"/>
                </a:solidFill>
                <a:ea typeface="Inter Bold" pitchFamily="34" charset="-122"/>
                <a:cs typeface="Inter Bold" pitchFamily="34" charset="-120"/>
              </a:rPr>
              <a:t>1</a:t>
            </a:r>
            <a:endParaRPr lang="en-US" sz="3200" dirty="0"/>
          </a:p>
        </p:txBody>
      </p:sp>
      <p:sp>
        <p:nvSpPr>
          <p:cNvPr id="5" name="Text 2"/>
          <p:cNvSpPr/>
          <p:nvPr/>
        </p:nvSpPr>
        <p:spPr>
          <a:xfrm>
            <a:off x="5005507" y="1847969"/>
            <a:ext cx="2389227" cy="298609"/>
          </a:xfrm>
          <a:prstGeom prst="rect">
            <a:avLst/>
          </a:prstGeom>
          <a:noFill/>
          <a:ln/>
        </p:spPr>
        <p:txBody>
          <a:bodyPr wrap="none" lIns="0" tIns="0" rIns="0" bIns="0" rtlCol="0" anchor="t"/>
          <a:lstStyle/>
          <a:p>
            <a:pPr marL="0" indent="0" algn="l">
              <a:lnSpc>
                <a:spcPts val="2350"/>
              </a:lnSpc>
              <a:buNone/>
            </a:pPr>
            <a:r>
              <a:rPr lang="en-US" sz="3200" b="1" kern="0" spc="-56" dirty="0">
                <a:solidFill>
                  <a:srgbClr val="272525"/>
                </a:solidFill>
                <a:ea typeface="Inter Bold" pitchFamily="34" charset="-122"/>
                <a:cs typeface="Inter Bold" pitchFamily="34" charset="-120"/>
              </a:rPr>
              <a:t>Flexibility</a:t>
            </a:r>
            <a:endParaRPr lang="en-US" sz="3200" dirty="0"/>
          </a:p>
        </p:txBody>
      </p:sp>
      <p:sp>
        <p:nvSpPr>
          <p:cNvPr id="6" name="Text 3"/>
          <p:cNvSpPr/>
          <p:nvPr/>
        </p:nvSpPr>
        <p:spPr>
          <a:xfrm>
            <a:off x="5005507" y="2261235"/>
            <a:ext cx="3127415" cy="305753"/>
          </a:xfrm>
          <a:prstGeom prst="rect">
            <a:avLst/>
          </a:prstGeom>
          <a:noFill/>
          <a:ln/>
        </p:spPr>
        <p:txBody>
          <a:bodyPr wrap="none" lIns="0" tIns="0" rIns="0" bIns="0" rtlCol="0" anchor="t"/>
          <a:lstStyle/>
          <a:p>
            <a:pPr marL="0" indent="0" algn="l">
              <a:lnSpc>
                <a:spcPts val="2400"/>
              </a:lnSpc>
              <a:buNone/>
            </a:pPr>
            <a:r>
              <a:rPr lang="en-US" sz="2400" kern="0" spc="-30" dirty="0">
                <a:solidFill>
                  <a:srgbClr val="272525"/>
                </a:solidFill>
                <a:ea typeface="Inter" pitchFamily="34" charset="-122"/>
                <a:cs typeface="Inter" pitchFamily="34" charset="-120"/>
              </a:rPr>
              <a:t>Process and modify files in real time</a:t>
            </a:r>
            <a:endParaRPr lang="en-US" sz="2400" dirty="0"/>
          </a:p>
        </p:txBody>
      </p:sp>
      <p:sp>
        <p:nvSpPr>
          <p:cNvPr id="7" name="Shape 4"/>
          <p:cNvSpPr/>
          <p:nvPr/>
        </p:nvSpPr>
        <p:spPr>
          <a:xfrm>
            <a:off x="4862155" y="2772370"/>
            <a:ext cx="9051608" cy="11430"/>
          </a:xfrm>
          <a:prstGeom prst="roundRect">
            <a:avLst>
              <a:gd name="adj" fmla="val 702362"/>
            </a:avLst>
          </a:prstGeom>
          <a:solidFill>
            <a:srgbClr val="1F7135"/>
          </a:solidFill>
          <a:ln/>
        </p:spPr>
      </p:sp>
      <p:pic>
        <p:nvPicPr>
          <p:cNvPr id="8" name="Image 1" descr="preencoded.png"/>
          <p:cNvPicPr>
            <a:picLocks noChangeAspect="1"/>
          </p:cNvPicPr>
          <p:nvPr/>
        </p:nvPicPr>
        <p:blipFill>
          <a:blip r:embed="rId4"/>
          <a:stretch>
            <a:fillRect/>
          </a:stretch>
        </p:blipFill>
        <p:spPr>
          <a:xfrm>
            <a:off x="2347079" y="2805827"/>
            <a:ext cx="3289816" cy="1101209"/>
          </a:xfrm>
          <a:prstGeom prst="rect">
            <a:avLst/>
          </a:prstGeom>
        </p:spPr>
      </p:pic>
      <p:sp>
        <p:nvSpPr>
          <p:cNvPr id="9" name="Text 5"/>
          <p:cNvSpPr/>
          <p:nvPr/>
        </p:nvSpPr>
        <p:spPr>
          <a:xfrm>
            <a:off x="3920371" y="3165277"/>
            <a:ext cx="143232" cy="382310"/>
          </a:xfrm>
          <a:prstGeom prst="rect">
            <a:avLst/>
          </a:prstGeom>
          <a:noFill/>
          <a:ln/>
        </p:spPr>
        <p:txBody>
          <a:bodyPr wrap="none" lIns="0" tIns="0" rIns="0" bIns="0" rtlCol="0" anchor="t"/>
          <a:lstStyle/>
          <a:p>
            <a:pPr marL="0" indent="0" algn="ctr">
              <a:lnSpc>
                <a:spcPts val="3000"/>
              </a:lnSpc>
              <a:buNone/>
            </a:pPr>
            <a:r>
              <a:rPr lang="en-US" sz="3200" b="1" kern="0" spc="-56" dirty="0">
                <a:solidFill>
                  <a:srgbClr val="FFFFFF"/>
                </a:solidFill>
                <a:ea typeface="Inter Bold" pitchFamily="34" charset="-122"/>
                <a:cs typeface="Inter Bold" pitchFamily="34" charset="-120"/>
              </a:rPr>
              <a:t>2</a:t>
            </a:r>
            <a:endParaRPr lang="en-US" sz="3200" dirty="0"/>
          </a:p>
        </p:txBody>
      </p:sp>
      <p:sp>
        <p:nvSpPr>
          <p:cNvPr id="10" name="Text 6"/>
          <p:cNvSpPr/>
          <p:nvPr/>
        </p:nvSpPr>
        <p:spPr>
          <a:xfrm>
            <a:off x="5827990" y="2996922"/>
            <a:ext cx="2218849" cy="298609"/>
          </a:xfrm>
          <a:prstGeom prst="rect">
            <a:avLst/>
          </a:prstGeom>
          <a:noFill/>
          <a:ln/>
        </p:spPr>
        <p:txBody>
          <a:bodyPr wrap="none" lIns="0" tIns="0" rIns="0" bIns="0" rtlCol="0" anchor="t"/>
          <a:lstStyle/>
          <a:p>
            <a:pPr marL="0" indent="0" algn="l">
              <a:lnSpc>
                <a:spcPts val="2350"/>
              </a:lnSpc>
              <a:buNone/>
            </a:pPr>
            <a:r>
              <a:rPr lang="en-US" sz="3200" b="1" kern="0" spc="-56" dirty="0">
                <a:solidFill>
                  <a:srgbClr val="272525"/>
                </a:solidFill>
                <a:ea typeface="Inter Bold" pitchFamily="34" charset="-122"/>
                <a:cs typeface="Inter Bold" pitchFamily="34" charset="-120"/>
              </a:rPr>
              <a:t>Efficiency</a:t>
            </a:r>
            <a:endParaRPr lang="en-US" sz="3200" dirty="0"/>
          </a:p>
        </p:txBody>
      </p:sp>
      <p:sp>
        <p:nvSpPr>
          <p:cNvPr id="11" name="Text 7"/>
          <p:cNvSpPr/>
          <p:nvPr/>
        </p:nvSpPr>
        <p:spPr>
          <a:xfrm>
            <a:off x="5827990" y="3410188"/>
            <a:ext cx="2218849" cy="305753"/>
          </a:xfrm>
          <a:prstGeom prst="rect">
            <a:avLst/>
          </a:prstGeom>
          <a:noFill/>
          <a:ln/>
        </p:spPr>
        <p:txBody>
          <a:bodyPr wrap="none" lIns="0" tIns="0" rIns="0" bIns="0" rtlCol="0" anchor="t"/>
          <a:lstStyle/>
          <a:p>
            <a:pPr marL="0" indent="0" algn="l">
              <a:lnSpc>
                <a:spcPts val="2400"/>
              </a:lnSpc>
              <a:buNone/>
            </a:pPr>
            <a:r>
              <a:rPr lang="en-US" sz="2400" kern="0" spc="-30" dirty="0">
                <a:solidFill>
                  <a:srgbClr val="272525"/>
                </a:solidFill>
                <a:ea typeface="Inter" pitchFamily="34" charset="-122"/>
                <a:cs typeface="Inter" pitchFamily="34" charset="-120"/>
              </a:rPr>
              <a:t>No extra storage required</a:t>
            </a:r>
            <a:endParaRPr lang="en-US" sz="2400" dirty="0"/>
          </a:p>
        </p:txBody>
      </p:sp>
      <p:sp>
        <p:nvSpPr>
          <p:cNvPr id="12" name="Shape 8"/>
          <p:cNvSpPr/>
          <p:nvPr/>
        </p:nvSpPr>
        <p:spPr>
          <a:xfrm>
            <a:off x="5684639" y="3921323"/>
            <a:ext cx="8229124" cy="11430"/>
          </a:xfrm>
          <a:prstGeom prst="roundRect">
            <a:avLst>
              <a:gd name="adj" fmla="val 702362"/>
            </a:avLst>
          </a:prstGeom>
          <a:solidFill>
            <a:srgbClr val="1F7135"/>
          </a:solidFill>
          <a:ln/>
        </p:spPr>
      </p:sp>
      <p:pic>
        <p:nvPicPr>
          <p:cNvPr id="13" name="Image 2" descr="preencoded.png"/>
          <p:cNvPicPr>
            <a:picLocks noChangeAspect="1"/>
          </p:cNvPicPr>
          <p:nvPr/>
        </p:nvPicPr>
        <p:blipFill>
          <a:blip r:embed="rId5"/>
          <a:stretch>
            <a:fillRect/>
          </a:stretch>
        </p:blipFill>
        <p:spPr>
          <a:xfrm>
            <a:off x="1524595" y="3954780"/>
            <a:ext cx="4934783" cy="1101209"/>
          </a:xfrm>
          <a:prstGeom prst="rect">
            <a:avLst/>
          </a:prstGeom>
        </p:spPr>
      </p:pic>
      <p:sp>
        <p:nvSpPr>
          <p:cNvPr id="14" name="Text 9"/>
          <p:cNvSpPr/>
          <p:nvPr/>
        </p:nvSpPr>
        <p:spPr>
          <a:xfrm>
            <a:off x="3918347" y="4314230"/>
            <a:ext cx="147042" cy="382310"/>
          </a:xfrm>
          <a:prstGeom prst="rect">
            <a:avLst/>
          </a:prstGeom>
          <a:noFill/>
          <a:ln/>
        </p:spPr>
        <p:txBody>
          <a:bodyPr wrap="none" lIns="0" tIns="0" rIns="0" bIns="0" rtlCol="0" anchor="t"/>
          <a:lstStyle/>
          <a:p>
            <a:pPr marL="0" indent="0" algn="ctr">
              <a:lnSpc>
                <a:spcPts val="3000"/>
              </a:lnSpc>
              <a:buNone/>
            </a:pPr>
            <a:r>
              <a:rPr lang="en-US" sz="3200" b="1" kern="0" spc="-56" dirty="0">
                <a:solidFill>
                  <a:srgbClr val="FFFFFF"/>
                </a:solidFill>
                <a:ea typeface="Inter Bold" pitchFamily="34" charset="-122"/>
                <a:cs typeface="Inter Bold" pitchFamily="34" charset="-120"/>
              </a:rPr>
              <a:t>3</a:t>
            </a:r>
            <a:endParaRPr lang="en-US" sz="3200" dirty="0"/>
          </a:p>
        </p:txBody>
      </p:sp>
      <p:sp>
        <p:nvSpPr>
          <p:cNvPr id="15" name="Text 10"/>
          <p:cNvSpPr/>
          <p:nvPr/>
        </p:nvSpPr>
        <p:spPr>
          <a:xfrm>
            <a:off x="6650474" y="4145875"/>
            <a:ext cx="2389227" cy="298609"/>
          </a:xfrm>
          <a:prstGeom prst="rect">
            <a:avLst/>
          </a:prstGeom>
          <a:noFill/>
          <a:ln/>
        </p:spPr>
        <p:txBody>
          <a:bodyPr wrap="none" lIns="0" tIns="0" rIns="0" bIns="0" rtlCol="0" anchor="t"/>
          <a:lstStyle/>
          <a:p>
            <a:pPr marL="0" indent="0" algn="l">
              <a:lnSpc>
                <a:spcPts val="2350"/>
              </a:lnSpc>
              <a:buNone/>
            </a:pPr>
            <a:r>
              <a:rPr lang="en-US" sz="3200" b="1" kern="0" spc="-56" dirty="0">
                <a:solidFill>
                  <a:srgbClr val="272525"/>
                </a:solidFill>
                <a:ea typeface="Inter Bold" pitchFamily="34" charset="-122"/>
                <a:cs typeface="Inter Bold" pitchFamily="34" charset="-120"/>
              </a:rPr>
              <a:t>Cost</a:t>
            </a:r>
            <a:endParaRPr lang="en-US" sz="3200" dirty="0"/>
          </a:p>
        </p:txBody>
      </p:sp>
      <p:sp>
        <p:nvSpPr>
          <p:cNvPr id="16" name="Text 11"/>
          <p:cNvSpPr/>
          <p:nvPr/>
        </p:nvSpPr>
        <p:spPr>
          <a:xfrm>
            <a:off x="6650474" y="4559141"/>
            <a:ext cx="2672953" cy="305753"/>
          </a:xfrm>
          <a:prstGeom prst="rect">
            <a:avLst/>
          </a:prstGeom>
          <a:noFill/>
          <a:ln/>
        </p:spPr>
        <p:txBody>
          <a:bodyPr wrap="none" lIns="0" tIns="0" rIns="0" bIns="0" rtlCol="0" anchor="t"/>
          <a:lstStyle/>
          <a:p>
            <a:pPr marL="0" indent="0" algn="l">
              <a:lnSpc>
                <a:spcPts val="2400"/>
              </a:lnSpc>
              <a:buNone/>
            </a:pPr>
            <a:r>
              <a:rPr lang="en-US" sz="2400" kern="0" spc="-30" dirty="0">
                <a:solidFill>
                  <a:srgbClr val="272525"/>
                </a:solidFill>
                <a:ea typeface="Inter" pitchFamily="34" charset="-122"/>
                <a:cs typeface="Inter" pitchFamily="34" charset="-120"/>
              </a:rPr>
              <a:t>Pay for Lambda execution only</a:t>
            </a:r>
            <a:endParaRPr lang="en-US" sz="2400" dirty="0"/>
          </a:p>
        </p:txBody>
      </p:sp>
      <p:sp>
        <p:nvSpPr>
          <p:cNvPr id="17" name="Shape 12"/>
          <p:cNvSpPr/>
          <p:nvPr/>
        </p:nvSpPr>
        <p:spPr>
          <a:xfrm>
            <a:off x="6507123" y="5070277"/>
            <a:ext cx="7406640" cy="11430"/>
          </a:xfrm>
          <a:prstGeom prst="roundRect">
            <a:avLst>
              <a:gd name="adj" fmla="val 702362"/>
            </a:avLst>
          </a:prstGeom>
          <a:solidFill>
            <a:srgbClr val="1F7135"/>
          </a:solidFill>
          <a:ln/>
        </p:spPr>
      </p:sp>
      <p:pic>
        <p:nvPicPr>
          <p:cNvPr id="18" name="Image 3" descr="preencoded.png"/>
          <p:cNvPicPr>
            <a:picLocks noChangeAspect="1"/>
          </p:cNvPicPr>
          <p:nvPr/>
        </p:nvPicPr>
        <p:blipFill>
          <a:blip r:embed="rId6"/>
          <a:stretch>
            <a:fillRect/>
          </a:stretch>
        </p:blipFill>
        <p:spPr>
          <a:xfrm>
            <a:off x="702112" y="5103733"/>
            <a:ext cx="6579751" cy="1101209"/>
          </a:xfrm>
          <a:prstGeom prst="rect">
            <a:avLst/>
          </a:prstGeom>
        </p:spPr>
      </p:pic>
      <p:sp>
        <p:nvSpPr>
          <p:cNvPr id="19" name="Text 13"/>
          <p:cNvSpPr/>
          <p:nvPr/>
        </p:nvSpPr>
        <p:spPr>
          <a:xfrm>
            <a:off x="3914656" y="5463183"/>
            <a:ext cx="154424" cy="382310"/>
          </a:xfrm>
          <a:prstGeom prst="rect">
            <a:avLst/>
          </a:prstGeom>
          <a:noFill/>
          <a:ln/>
        </p:spPr>
        <p:txBody>
          <a:bodyPr wrap="none" lIns="0" tIns="0" rIns="0" bIns="0" rtlCol="0" anchor="t"/>
          <a:lstStyle/>
          <a:p>
            <a:pPr marL="0" indent="0" algn="ctr">
              <a:lnSpc>
                <a:spcPts val="3000"/>
              </a:lnSpc>
              <a:buNone/>
            </a:pPr>
            <a:r>
              <a:rPr lang="en-US" sz="3200" b="1" kern="0" spc="-56" dirty="0">
                <a:solidFill>
                  <a:srgbClr val="FFFFFF"/>
                </a:solidFill>
                <a:ea typeface="Inter Bold" pitchFamily="34" charset="-122"/>
                <a:cs typeface="Inter Bold" pitchFamily="34" charset="-120"/>
              </a:rPr>
              <a:t>4</a:t>
            </a:r>
            <a:endParaRPr lang="en-US" sz="3200" dirty="0"/>
          </a:p>
        </p:txBody>
      </p:sp>
      <p:sp>
        <p:nvSpPr>
          <p:cNvPr id="20" name="Text 14"/>
          <p:cNvSpPr/>
          <p:nvPr/>
        </p:nvSpPr>
        <p:spPr>
          <a:xfrm>
            <a:off x="7472958" y="5294828"/>
            <a:ext cx="2389227" cy="298609"/>
          </a:xfrm>
          <a:prstGeom prst="rect">
            <a:avLst/>
          </a:prstGeom>
          <a:noFill/>
          <a:ln/>
        </p:spPr>
        <p:txBody>
          <a:bodyPr wrap="none" lIns="0" tIns="0" rIns="0" bIns="0" rtlCol="0" anchor="t"/>
          <a:lstStyle/>
          <a:p>
            <a:pPr marL="0" indent="0" algn="l">
              <a:lnSpc>
                <a:spcPts val="2350"/>
              </a:lnSpc>
              <a:buNone/>
            </a:pPr>
            <a:r>
              <a:rPr lang="en-US" sz="3200" b="1" kern="0" spc="-56" dirty="0">
                <a:solidFill>
                  <a:srgbClr val="272525"/>
                </a:solidFill>
                <a:ea typeface="Inter Bold" pitchFamily="34" charset="-122"/>
                <a:cs typeface="Inter Bold" pitchFamily="34" charset="-120"/>
              </a:rPr>
              <a:t>Usability</a:t>
            </a:r>
            <a:endParaRPr lang="en-US" sz="3200" dirty="0"/>
          </a:p>
        </p:txBody>
      </p:sp>
      <p:sp>
        <p:nvSpPr>
          <p:cNvPr id="21" name="Text 15"/>
          <p:cNvSpPr/>
          <p:nvPr/>
        </p:nvSpPr>
        <p:spPr>
          <a:xfrm>
            <a:off x="7472958" y="5708094"/>
            <a:ext cx="2777847" cy="305753"/>
          </a:xfrm>
          <a:prstGeom prst="rect">
            <a:avLst/>
          </a:prstGeom>
          <a:noFill/>
          <a:ln/>
        </p:spPr>
        <p:txBody>
          <a:bodyPr wrap="none" lIns="0" tIns="0" rIns="0" bIns="0" rtlCol="0" anchor="t"/>
          <a:lstStyle/>
          <a:p>
            <a:pPr marL="0" indent="0" algn="l">
              <a:lnSpc>
                <a:spcPts val="2400"/>
              </a:lnSpc>
              <a:buNone/>
            </a:pPr>
            <a:r>
              <a:rPr lang="en-US" sz="2400" kern="0" spc="-30" dirty="0">
                <a:solidFill>
                  <a:srgbClr val="272525"/>
                </a:solidFill>
                <a:ea typeface="Inter" pitchFamily="34" charset="-122"/>
                <a:cs typeface="Inter" pitchFamily="34" charset="-120"/>
              </a:rPr>
              <a:t>Works with existing applications</a:t>
            </a:r>
            <a:endParaRPr lang="en-US" sz="2400" dirty="0"/>
          </a:p>
        </p:txBody>
      </p:sp>
      <p:sp>
        <p:nvSpPr>
          <p:cNvPr id="22" name="Text 16"/>
          <p:cNvSpPr/>
          <p:nvPr/>
        </p:nvSpPr>
        <p:spPr>
          <a:xfrm>
            <a:off x="668893" y="6419969"/>
            <a:ext cx="13292614" cy="611505"/>
          </a:xfrm>
          <a:prstGeom prst="rect">
            <a:avLst/>
          </a:prstGeom>
          <a:noFill/>
          <a:ln/>
        </p:spPr>
        <p:txBody>
          <a:bodyPr wrap="square" lIns="0" tIns="0" rIns="0" bIns="0" rtlCol="0" anchor="t"/>
          <a:lstStyle/>
          <a:p>
            <a:pPr marL="0" indent="0">
              <a:lnSpc>
                <a:spcPts val="2400"/>
              </a:lnSpc>
              <a:buNone/>
            </a:pPr>
            <a:r>
              <a:rPr lang="en-US" sz="2400" kern="0" spc="-30" dirty="0">
                <a:solidFill>
                  <a:srgbClr val="272525"/>
                </a:solidFill>
                <a:ea typeface="Inter" pitchFamily="34" charset="-122"/>
                <a:cs typeface="Inter" pitchFamily="34" charset="-120"/>
              </a:rPr>
              <a:t>AWS S3 Object Lambda is a powerful tool that allows you to process and modify files in real time without storing extra versions. Whether you need to resize images, filter sensitive information, or convert file formats, S3 Object Lambda can do it on demand, saving storage space and improving flexibility.</a:t>
            </a:r>
            <a:endParaRPr lang="en-US" sz="2400" dirty="0"/>
          </a:p>
        </p:txBody>
      </p:sp>
      <p:sp>
        <p:nvSpPr>
          <p:cNvPr id="23" name="Text 17"/>
          <p:cNvSpPr/>
          <p:nvPr/>
        </p:nvSpPr>
        <p:spPr>
          <a:xfrm>
            <a:off x="668893" y="7552253"/>
            <a:ext cx="13292614" cy="305753"/>
          </a:xfrm>
          <a:prstGeom prst="rect">
            <a:avLst/>
          </a:prstGeom>
          <a:noFill/>
          <a:ln/>
        </p:spPr>
        <p:txBody>
          <a:bodyPr wrap="none" lIns="0" tIns="0" rIns="0" bIns="0" rtlCol="0" anchor="t"/>
          <a:lstStyle/>
          <a:p>
            <a:pPr marL="0" indent="0">
              <a:lnSpc>
                <a:spcPts val="2400"/>
              </a:lnSpc>
              <a:buNone/>
            </a:pPr>
            <a:r>
              <a:rPr lang="en-US" sz="2400" kern="0" spc="-30" dirty="0">
                <a:solidFill>
                  <a:srgbClr val="272525"/>
                </a:solidFill>
                <a:ea typeface="Inter" pitchFamily="34" charset="-122"/>
                <a:cs typeface="Inter" pitchFamily="34" charset="-120"/>
              </a:rPr>
              <a:t>Would you like help setting up an S3 Object Lambda function for your specific needs?</a:t>
            </a:r>
            <a:endParaRPr 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197</TotalTime>
  <Words>621</Words>
  <Application>Microsoft Office PowerPoint</Application>
  <PresentationFormat>Custom</PresentationFormat>
  <Paragraphs>77</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Inter</vt:lpstr>
      <vt:lpstr>Inter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Ramesh N</cp:lastModifiedBy>
  <cp:revision>23</cp:revision>
  <dcterms:created xsi:type="dcterms:W3CDTF">2025-02-11T13:42:34Z</dcterms:created>
  <dcterms:modified xsi:type="dcterms:W3CDTF">2025-02-24T08:32:18Z</dcterms:modified>
</cp:coreProperties>
</file>