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4630400" cy="8229600"/>
  <p:notesSz cx="8229600" cy="14630400"/>
  <p:embeddedFontLst>
    <p:embeddedFont>
      <p:font typeface="DM Sans" pitchFamily="2" charset="0"/>
      <p:regular r:id="rId11"/>
      <p:bold r:id="rId12"/>
    </p:embeddedFont>
    <p:embeddedFont>
      <p:font typeface="DM Sans Bold" charset="0"/>
      <p:bold r:id="rId13"/>
    </p:embeddedFont>
    <p:embeddedFont>
      <p:font typeface="PT Serif" panose="020A0603040505020204" pitchFamily="18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412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97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30053"/>
            <a:ext cx="7771986" cy="816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AWS SNS + SMS Subscription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793790" y="3311573"/>
            <a:ext cx="777198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AWS SNS (Simple Notification Service)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is a cloud service that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sends messages (notifications) to users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through different channels like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SMS (text messages), emails, and push notifications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467233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083368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058842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05094"/>
            <a:ext cx="663059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What is AWS SNS + SMS?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6280190" y="30446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747" y="3076575"/>
            <a:ext cx="357188" cy="4464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044666"/>
            <a:ext cx="2927747" cy="14882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AWS SNS</a:t>
            </a:r>
            <a:r>
              <a:rPr lang="en-US" sz="24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allows you to </a:t>
            </a:r>
            <a:r>
              <a:rPr lang="en-US" sz="24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send SMS messages</a:t>
            </a:r>
            <a:r>
              <a:rPr lang="en-US" sz="24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to mobile phones worldwide.</a:t>
            </a:r>
            <a:endParaRPr lang="en-US" sz="2400" dirty="0"/>
          </a:p>
        </p:txBody>
      </p:sp>
      <p:sp>
        <p:nvSpPr>
          <p:cNvPr id="7" name="Shape 3"/>
          <p:cNvSpPr/>
          <p:nvPr/>
        </p:nvSpPr>
        <p:spPr>
          <a:xfrm>
            <a:off x="10171867" y="304466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8424" y="3076575"/>
            <a:ext cx="357188" cy="4464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908983" y="3044666"/>
            <a:ext cx="2927747" cy="22324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You can send messages </a:t>
            </a:r>
            <a:r>
              <a:rPr lang="en-US" sz="24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to one phone number</a:t>
            </a:r>
            <a:r>
              <a:rPr lang="en-US" sz="24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or </a:t>
            </a:r>
            <a:r>
              <a:rPr lang="en-US" sz="24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multiple users</a:t>
            </a:r>
            <a:r>
              <a:rPr lang="en-US" sz="24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using </a:t>
            </a:r>
            <a:r>
              <a:rPr lang="en-US" sz="2400" dirty="0">
                <a:ea typeface="PT Serif" pitchFamily="34" charset="-122"/>
                <a:cs typeface="PT Serif" pitchFamily="34" charset="-120"/>
              </a:rPr>
              <a:t>a</a:t>
            </a:r>
            <a:r>
              <a:rPr lang="en-US" sz="24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 </a:t>
            </a:r>
            <a:r>
              <a:rPr lang="en-US" sz="24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Topic Subscription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5"/>
          <p:cNvSpPr/>
          <p:nvPr/>
        </p:nvSpPr>
        <p:spPr>
          <a:xfrm>
            <a:off x="6280190" y="57590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747" y="5790962"/>
            <a:ext cx="357188" cy="4464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017306" y="5759053"/>
            <a:ext cx="6819305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Example: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A company can use </a:t>
            </a:r>
            <a:r>
              <a:rPr lang="en-US" sz="24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SNS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to send </a:t>
            </a:r>
            <a:r>
              <a:rPr lang="en-US" sz="24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alerts, OTPs, or promotional messages 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to customers.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6D18E58-56C1-8763-0325-F1F48A68C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"/>
            <a:ext cx="14630400" cy="822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4454F9-C088-D477-29D3-D1D5313F25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3846" y="7002225"/>
            <a:ext cx="1667108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91195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Does </a:t>
            </a:r>
          </a:p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SMS Subscription Work?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819876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3046690"/>
            <a:ext cx="380690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Step 1:</a:t>
            </a: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Create an </a:t>
            </a:r>
            <a:r>
              <a:rPr lang="en-US" sz="32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SNS Topic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7754422" y="355484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(A topic is like a channel for sending messages)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180761"/>
            <a:ext cx="1134070" cy="16967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407575"/>
            <a:ext cx="6082189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Step 2:</a:t>
            </a: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</a:t>
            </a:r>
            <a:r>
              <a:rPr lang="en-US" sz="32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Subscribe phone numbers</a:t>
            </a:r>
            <a:r>
              <a:rPr lang="en-US" sz="32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 </a:t>
            </a: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to the topic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7754422" y="528780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(Users agree to receive SMS)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87752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6104334"/>
            <a:ext cx="524148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Step 3:</a:t>
            </a: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</a:t>
            </a:r>
            <a:r>
              <a:rPr lang="en-US" sz="32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Publish a message</a:t>
            </a:r>
            <a:r>
              <a:rPr lang="en-US" sz="3200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 </a:t>
            </a: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to the topic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7754422" y="661249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(SNS sends it to all subscribers)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2361" y="622578"/>
            <a:ext cx="9028986" cy="742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Ways to Send SMS Using AWS SNS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2361" y="1931432"/>
            <a:ext cx="4583430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1. Direct SMS (No Topic Needed)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92361" y="2529245"/>
            <a:ext cx="6246733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Send a message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directly to a phone number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92361" y="2970728"/>
            <a:ext cx="6246733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Best for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one-time notifications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like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OTPs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alerts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361" y="3587710"/>
            <a:ext cx="6246733" cy="340721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98926" y="1931432"/>
            <a:ext cx="4618792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2. Topic-Based SMS Subscription</a:t>
            </a:r>
            <a:endParaRPr lang="en-US" sz="3200" dirty="0"/>
          </a:p>
        </p:txBody>
      </p:sp>
      <p:sp>
        <p:nvSpPr>
          <p:cNvPr id="8" name="Text 5"/>
          <p:cNvSpPr/>
          <p:nvPr/>
        </p:nvSpPr>
        <p:spPr>
          <a:xfrm>
            <a:off x="7598926" y="2529245"/>
            <a:ext cx="6246733" cy="362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3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Create an SNS topic and </a:t>
            </a:r>
            <a:r>
              <a:rPr lang="en-US" sz="23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add multiple phone numbers</a:t>
            </a:r>
            <a:r>
              <a:rPr lang="en-US" sz="23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7598926" y="2970728"/>
            <a:ext cx="6246733" cy="724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Best for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bulk messaging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like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promotions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or </a:t>
            </a:r>
            <a:r>
              <a:rPr lang="en-US" sz="2400" b="1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service updates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926" y="3950018"/>
            <a:ext cx="6246733" cy="34072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5813" y="619363"/>
            <a:ext cx="5894189" cy="736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Key Features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85813" y="1692831"/>
            <a:ext cx="7572375" cy="1310997"/>
          </a:xfrm>
          <a:prstGeom prst="roundRect">
            <a:avLst>
              <a:gd name="adj" fmla="val 2569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010245" y="191726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Global SMS Support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1010245" y="2420183"/>
            <a:ext cx="7123509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Send messages worldwide.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85813" y="3228261"/>
            <a:ext cx="7572375" cy="1310997"/>
          </a:xfrm>
          <a:prstGeom prst="roundRect">
            <a:avLst>
              <a:gd name="adj" fmla="val 2569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10245" y="345269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Scalable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010245" y="3955613"/>
            <a:ext cx="7123509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Can handle thousands of messages at once.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785813" y="4763691"/>
            <a:ext cx="7572375" cy="1310997"/>
          </a:xfrm>
          <a:prstGeom prst="roundRect">
            <a:avLst>
              <a:gd name="adj" fmla="val 2569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10245" y="498812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Cost-Effective</a:t>
            </a:r>
            <a:endParaRPr lang="en-US" sz="3200" dirty="0"/>
          </a:p>
        </p:txBody>
      </p:sp>
      <p:sp>
        <p:nvSpPr>
          <p:cNvPr id="12" name="Text 9"/>
          <p:cNvSpPr/>
          <p:nvPr/>
        </p:nvSpPr>
        <p:spPr>
          <a:xfrm>
            <a:off x="1010245" y="5491043"/>
            <a:ext cx="7123509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Pay only for what you use.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85813" y="6299121"/>
            <a:ext cx="7572375" cy="1310997"/>
          </a:xfrm>
          <a:prstGeom prst="roundRect">
            <a:avLst>
              <a:gd name="adj" fmla="val 2569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1010245" y="652355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Easy Integration</a:t>
            </a:r>
            <a:endParaRPr lang="en-US" sz="3200" dirty="0"/>
          </a:p>
        </p:txBody>
      </p:sp>
      <p:sp>
        <p:nvSpPr>
          <p:cNvPr id="15" name="Text 12"/>
          <p:cNvSpPr/>
          <p:nvPr/>
        </p:nvSpPr>
        <p:spPr>
          <a:xfrm>
            <a:off x="1010245" y="7026473"/>
            <a:ext cx="7123509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Works with applications, websites, and AWS services.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573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8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Example Use Cases</a:t>
            </a:r>
            <a:endParaRPr lang="en-US" sz="4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129808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87579" y="5090160"/>
            <a:ext cx="2211705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OTP Verification</a:t>
            </a:r>
            <a:endParaRPr lang="en-US" sz="3200" dirty="0"/>
          </a:p>
        </p:txBody>
      </p:sp>
      <p:sp>
        <p:nvSpPr>
          <p:cNvPr id="6" name="Text 2"/>
          <p:cNvSpPr/>
          <p:nvPr/>
        </p:nvSpPr>
        <p:spPr>
          <a:xfrm>
            <a:off x="1587579" y="5970389"/>
            <a:ext cx="255186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Send security codes to users.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446" y="5129808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933236" y="5090160"/>
            <a:ext cx="221182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Order Updates</a:t>
            </a:r>
            <a:endParaRPr lang="en-US" sz="3200" dirty="0"/>
          </a:p>
        </p:txBody>
      </p:sp>
      <p:sp>
        <p:nvSpPr>
          <p:cNvPr id="9" name="Text 4"/>
          <p:cNvSpPr/>
          <p:nvPr/>
        </p:nvSpPr>
        <p:spPr>
          <a:xfrm>
            <a:off x="4933236" y="5598319"/>
            <a:ext cx="221182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Notify customers about orders or deliveries.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5221" y="5129808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279011" y="5090160"/>
            <a:ext cx="2211824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Emergency Alerts</a:t>
            </a:r>
            <a:endParaRPr lang="en-US" sz="3200" dirty="0"/>
          </a:p>
        </p:txBody>
      </p:sp>
      <p:sp>
        <p:nvSpPr>
          <p:cNvPr id="12" name="Text 6"/>
          <p:cNvSpPr/>
          <p:nvPr/>
        </p:nvSpPr>
        <p:spPr>
          <a:xfrm>
            <a:off x="8279011" y="5970389"/>
            <a:ext cx="22118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Send urgent messages to people.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0997" y="5129808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624786" y="5090160"/>
            <a:ext cx="2211824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Marketing Messages</a:t>
            </a:r>
            <a:endParaRPr lang="en-US" sz="3200" dirty="0"/>
          </a:p>
        </p:txBody>
      </p:sp>
      <p:sp>
        <p:nvSpPr>
          <p:cNvPr id="15" name="Text 8"/>
          <p:cNvSpPr/>
          <p:nvPr/>
        </p:nvSpPr>
        <p:spPr>
          <a:xfrm>
            <a:off x="11624786" y="5970389"/>
            <a:ext cx="221182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Send promotions and discounts to customers.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16656"/>
            <a:ext cx="8511575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How to Set Up AWS SNS for SMS?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93790" y="2932646"/>
            <a:ext cx="170021" cy="372070"/>
          </a:xfrm>
          <a:prstGeom prst="roundRect">
            <a:avLst>
              <a:gd name="adj" fmla="val 20012"/>
            </a:avLst>
          </a:prstGeom>
          <a:solidFill>
            <a:srgbClr val="FFA44F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2932646"/>
            <a:ext cx="434054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Step 1: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Sign in to </a:t>
            </a:r>
            <a:r>
              <a:rPr lang="en-US" sz="24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AWS Console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.</a:t>
            </a:r>
            <a:endParaRPr lang="en-US" sz="2400" dirty="0"/>
          </a:p>
        </p:txBody>
      </p:sp>
      <p:sp>
        <p:nvSpPr>
          <p:cNvPr id="6" name="Shape 3"/>
          <p:cNvSpPr/>
          <p:nvPr/>
        </p:nvSpPr>
        <p:spPr>
          <a:xfrm>
            <a:off x="1133951" y="3531530"/>
            <a:ext cx="170021" cy="372070"/>
          </a:xfrm>
          <a:prstGeom prst="roundRect">
            <a:avLst>
              <a:gd name="adj" fmla="val 20012"/>
            </a:avLst>
          </a:prstGeom>
          <a:solidFill>
            <a:srgbClr val="FFA44F"/>
          </a:solidFill>
          <a:ln/>
        </p:spPr>
      </p:sp>
      <p:sp>
        <p:nvSpPr>
          <p:cNvPr id="7" name="Text 4"/>
          <p:cNvSpPr/>
          <p:nvPr/>
        </p:nvSpPr>
        <p:spPr>
          <a:xfrm>
            <a:off x="1644134" y="3531530"/>
            <a:ext cx="6392704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Step 2: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Go to </a:t>
            </a:r>
            <a:r>
              <a:rPr lang="en-US" sz="24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SNS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and create a </a:t>
            </a:r>
            <a:r>
              <a:rPr lang="en-US" sz="24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Topic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(optional).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1474232" y="4130414"/>
            <a:ext cx="170021" cy="372070"/>
          </a:xfrm>
          <a:prstGeom prst="roundRect">
            <a:avLst>
              <a:gd name="adj" fmla="val 20012"/>
            </a:avLst>
          </a:prstGeom>
          <a:solidFill>
            <a:srgbClr val="FFA44F"/>
          </a:solidFill>
          <a:ln/>
        </p:spPr>
      </p:sp>
      <p:sp>
        <p:nvSpPr>
          <p:cNvPr id="9" name="Text 6"/>
          <p:cNvSpPr/>
          <p:nvPr/>
        </p:nvSpPr>
        <p:spPr>
          <a:xfrm>
            <a:off x="1984415" y="4130414"/>
            <a:ext cx="601944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Step 3: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Add </a:t>
            </a:r>
            <a:r>
              <a:rPr lang="en-US" sz="2400" b="1" dirty="0">
                <a:solidFill>
                  <a:srgbClr val="FF0000"/>
                </a:solidFill>
                <a:ea typeface="PT Serif" pitchFamily="34" charset="-122"/>
                <a:cs typeface="PT Serif" pitchFamily="34" charset="-120"/>
              </a:rPr>
              <a:t>phone numbers as subscribers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1814513" y="4729299"/>
            <a:ext cx="170021" cy="744141"/>
          </a:xfrm>
          <a:prstGeom prst="roundRect">
            <a:avLst>
              <a:gd name="adj" fmla="val 20012"/>
            </a:avLst>
          </a:prstGeom>
          <a:solidFill>
            <a:srgbClr val="FFA44F"/>
          </a:solidFill>
          <a:ln/>
        </p:spPr>
      </p:sp>
      <p:sp>
        <p:nvSpPr>
          <p:cNvPr id="11" name="Text 8"/>
          <p:cNvSpPr/>
          <p:nvPr/>
        </p:nvSpPr>
        <p:spPr>
          <a:xfrm>
            <a:off x="2324695" y="4729299"/>
            <a:ext cx="6025515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Step 4:</a:t>
            </a:r>
            <a:r>
              <a:rPr lang="en-US" sz="24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 Publish a message and test SMS delivery.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348</Words>
  <Application>Microsoft Office PowerPoint</Application>
  <PresentationFormat>Custom</PresentationFormat>
  <Paragraphs>53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DM Sans</vt:lpstr>
      <vt:lpstr>PT Serif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27</cp:revision>
  <dcterms:created xsi:type="dcterms:W3CDTF">2025-03-23T01:51:49Z</dcterms:created>
  <dcterms:modified xsi:type="dcterms:W3CDTF">2025-03-23T03:59:40Z</dcterms:modified>
</cp:coreProperties>
</file>