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8" r:id="rId4"/>
    <p:sldId id="259" r:id="rId5"/>
    <p:sldId id="260" r:id="rId6"/>
    <p:sldId id="257" r:id="rId7"/>
    <p:sldId id="263" r:id="rId8"/>
    <p:sldId id="261" r:id="rId9"/>
    <p:sldId id="264" r:id="rId10"/>
  </p:sldIdLst>
  <p:sldSz cx="14630400" cy="8229600"/>
  <p:notesSz cx="8229600" cy="14630400"/>
  <p:embeddedFontLst>
    <p:embeddedFont>
      <p:font typeface="Nunito Semi Bold" panose="020B0604020202020204" charset="0"/>
      <p:regular r:id="rId12"/>
    </p:embeddedFont>
    <p:embeddedFont>
      <p:font typeface="PT Sans" panose="020B0503020203020204" pitchFamily="34" charset="0"/>
      <p:regular r:id="rId13"/>
      <p:bold r:id="rId14"/>
    </p:embeddedFont>
    <p:embeddedFont>
      <p:font typeface="PT Sans Bold" panose="020B0703020203020204" pitchFamily="3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54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7C1BC-786F-51CB-595D-A2A55755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0083C7-C53D-2270-BC02-181C0A48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6DEAF-E5EE-44B9-772E-A1C5D5D3B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78C02-5861-2431-B72B-640E6AD13C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1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036169"/>
            <a:ext cx="7810976" cy="724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What is AWS SNS Delivery Retry?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45344" y="2994801"/>
            <a:ext cx="7955756" cy="2670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AWS SNS Delivery Retry </a:t>
            </a:r>
            <a:r>
              <a:rPr lang="en-US" sz="28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is a feature that ensures </a:t>
            </a:r>
            <a:r>
              <a:rPr lang="en-US" sz="28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your messages are delivered even if the first attempt fails</a:t>
            </a:r>
            <a:r>
              <a:rPr lang="en-US" sz="28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 </a:t>
            </a:r>
            <a:br>
              <a:rPr lang="en-US" sz="28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8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a message cannot be delivered to a subscriber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(e.g., due to a network issue or a server being down), SNS will automatically </a:t>
            </a:r>
            <a:r>
              <a:rPr lang="en-US" sz="28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retry sending the message </a:t>
            </a:r>
            <a:br>
              <a:rPr lang="en-US" sz="28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8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multiple times until it succeeds or reaches the maximum retry limit.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837724" y="5797233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6046153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6020673"/>
            <a:ext cx="245701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3200" b="1" dirty="0">
                <a:solidFill>
                  <a:srgbClr val="00002E"/>
                </a:solidFill>
                <a:ea typeface="PT Sans Bold" pitchFamily="34" charset="-122"/>
                <a:cs typeface="PT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CD902-91A0-C495-E2B5-69D1D1E49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96B4AF-2372-E417-694A-F60F44D2F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F560C-EAF4-521F-1508-44B83BFB353C}"/>
              </a:ext>
            </a:extLst>
          </p:cNvPr>
          <p:cNvSpPr txBox="1"/>
          <p:nvPr/>
        </p:nvSpPr>
        <p:spPr>
          <a:xfrm>
            <a:off x="12357100" y="6985000"/>
            <a:ext cx="2171700" cy="787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73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789" y="3618071"/>
            <a:ext cx="7844195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5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How Does Delivery Retry Work?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88789" y="5633085"/>
            <a:ext cx="3009662" cy="225385"/>
          </a:xfrm>
          <a:prstGeom prst="roundRect">
            <a:avLst>
              <a:gd name="adj" fmla="val 150008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88789" y="6196489"/>
            <a:ext cx="2651641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First Attempt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88789" y="6662976"/>
            <a:ext cx="3009662" cy="721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tries to deliver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message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to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subscriber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136469" y="5295067"/>
            <a:ext cx="3009662" cy="225385"/>
          </a:xfrm>
          <a:prstGeom prst="roundRect">
            <a:avLst>
              <a:gd name="adj" fmla="val 150008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36469" y="5858470"/>
            <a:ext cx="2651641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If Delivery Fails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136469" y="6324957"/>
            <a:ext cx="3009662" cy="721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waits for a short time and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tries again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484150" y="4956929"/>
            <a:ext cx="3009662" cy="225385"/>
          </a:xfrm>
          <a:prstGeom prst="roundRect">
            <a:avLst>
              <a:gd name="adj" fmla="val 150008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84150" y="5520333"/>
            <a:ext cx="2651641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Retry Attempts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84150" y="5986820"/>
            <a:ext cx="3009662" cy="1785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SNS will keep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retrying for a specific number of times (retry limit)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or until the message is successfully delivered.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10831830" y="4618911"/>
            <a:ext cx="3009781" cy="225385"/>
          </a:xfrm>
          <a:prstGeom prst="roundRect">
            <a:avLst>
              <a:gd name="adj" fmla="val 150008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31830" y="5182314"/>
            <a:ext cx="2651641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Retry Intervals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0831830" y="5648801"/>
            <a:ext cx="3009781" cy="14420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time between retries increases gradually (e.g., 1 second, 3 seconds, 10 seconds, etc.)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620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311" y="3720941"/>
            <a:ext cx="6001464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5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Key Terms to Understand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73311" y="4702135"/>
            <a:ext cx="6431518" cy="3209965"/>
          </a:xfrm>
          <a:prstGeom prst="roundRect">
            <a:avLst>
              <a:gd name="adj" fmla="val 12904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17032" y="4945856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Retry Policy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17032" y="5403175"/>
            <a:ext cx="5944076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set of rules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that defines how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should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retry message delivery.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017032" y="6242685"/>
            <a:ext cx="5944076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Maximum Retries: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total number of times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SNS will retry.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017032" y="7020203"/>
            <a:ext cx="5944076" cy="353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50"/>
              </a:lnSpc>
              <a:buSzPct val="100000"/>
              <a:buChar char="•"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Retry Intervals: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The time gap between </a:t>
            </a:r>
          </a:p>
          <a:p>
            <a:pPr>
              <a:lnSpc>
                <a:spcPts val="2750"/>
              </a:lnSpc>
              <a:buSzPct val="100000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    each retry attempt.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7425690" y="4702135"/>
            <a:ext cx="6431518" cy="3032165"/>
          </a:xfrm>
          <a:prstGeom prst="roundRect">
            <a:avLst>
              <a:gd name="adj" fmla="val 12904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69411" y="4945856"/>
            <a:ext cx="3057168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Dead-Letter Queue (DLQ)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7669411" y="5403175"/>
            <a:ext cx="5944076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message cannot be delivered even after all retries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it can be sent to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a Dead-Letter Queue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further analysis.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400" y="570667"/>
            <a:ext cx="5833467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Example of Delivery Retry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26400" y="1596152"/>
            <a:ext cx="13177599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Imagine you are sending 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weather alert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to a subscriber's email: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303770" y="2161580"/>
            <a:ext cx="22860" cy="5499735"/>
          </a:xfrm>
          <a:prstGeom prst="roundRect">
            <a:avLst>
              <a:gd name="adj" fmla="val 1361876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378178" y="2617113"/>
            <a:ext cx="726400" cy="22860"/>
          </a:xfrm>
          <a:prstGeom prst="roundRect">
            <a:avLst>
              <a:gd name="adj" fmla="val 1361876"/>
            </a:avLst>
          </a:prstGeom>
          <a:solidFill>
            <a:srgbClr val="2D4DF2"/>
          </a:solidFill>
          <a:ln/>
        </p:spPr>
      </p:sp>
      <p:sp>
        <p:nvSpPr>
          <p:cNvPr id="6" name="Shape 4"/>
          <p:cNvSpPr/>
          <p:nvPr/>
        </p:nvSpPr>
        <p:spPr>
          <a:xfrm>
            <a:off x="7081718" y="2395061"/>
            <a:ext cx="466963" cy="466963"/>
          </a:xfrm>
          <a:prstGeom prst="roundRect">
            <a:avLst>
              <a:gd name="adj" fmla="val 66670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227213" y="2481977"/>
            <a:ext cx="175855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3732014" y="2369106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Initial Attempt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26400" y="2798683"/>
            <a:ext cx="5447348" cy="663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tries to send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email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but the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email server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is temporarily down.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7525822" y="3654743"/>
            <a:ext cx="726400" cy="22860"/>
          </a:xfrm>
          <a:prstGeom prst="roundRect">
            <a:avLst>
              <a:gd name="adj" fmla="val 1361876"/>
            </a:avLst>
          </a:prstGeom>
          <a:solidFill>
            <a:srgbClr val="018CE1"/>
          </a:solidFill>
          <a:ln/>
        </p:spPr>
      </p:sp>
      <p:sp>
        <p:nvSpPr>
          <p:cNvPr id="11" name="Shape 9"/>
          <p:cNvSpPr/>
          <p:nvPr/>
        </p:nvSpPr>
        <p:spPr>
          <a:xfrm>
            <a:off x="7081718" y="3432691"/>
            <a:ext cx="466963" cy="466963"/>
          </a:xfrm>
          <a:prstGeom prst="roundRect">
            <a:avLst>
              <a:gd name="adj" fmla="val 66670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227213" y="3519607"/>
            <a:ext cx="175855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8456652" y="340673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First Retry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8456652" y="3836313"/>
            <a:ext cx="544734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waits for a few seconds and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tries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again.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6378178" y="4588669"/>
            <a:ext cx="726400" cy="22860"/>
          </a:xfrm>
          <a:prstGeom prst="roundRect">
            <a:avLst>
              <a:gd name="adj" fmla="val 1361876"/>
            </a:avLst>
          </a:prstGeom>
          <a:solidFill>
            <a:srgbClr val="DA33BF"/>
          </a:solidFill>
          <a:ln/>
        </p:spPr>
      </p:sp>
      <p:sp>
        <p:nvSpPr>
          <p:cNvPr id="16" name="Shape 14"/>
          <p:cNvSpPr/>
          <p:nvPr/>
        </p:nvSpPr>
        <p:spPr>
          <a:xfrm>
            <a:off x="7081718" y="4366617"/>
            <a:ext cx="466963" cy="466963"/>
          </a:xfrm>
          <a:prstGeom prst="roundRect">
            <a:avLst>
              <a:gd name="adj" fmla="val 66670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227213" y="4453533"/>
            <a:ext cx="175855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3732014" y="434066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Multiple Retries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726400" y="4770239"/>
            <a:ext cx="5447348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the server is still down, SNS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retries a </a:t>
            </a:r>
            <a:b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few more times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7525822" y="5522595"/>
            <a:ext cx="726400" cy="22860"/>
          </a:xfrm>
          <a:prstGeom prst="roundRect">
            <a:avLst>
              <a:gd name="adj" fmla="val 1361876"/>
            </a:avLst>
          </a:prstGeom>
          <a:solidFill>
            <a:srgbClr val="2D4DF2"/>
          </a:solidFill>
          <a:ln/>
        </p:spPr>
      </p:sp>
      <p:sp>
        <p:nvSpPr>
          <p:cNvPr id="21" name="Shape 19"/>
          <p:cNvSpPr/>
          <p:nvPr/>
        </p:nvSpPr>
        <p:spPr>
          <a:xfrm>
            <a:off x="7081718" y="5300543"/>
            <a:ext cx="466963" cy="466963"/>
          </a:xfrm>
          <a:prstGeom prst="roundRect">
            <a:avLst>
              <a:gd name="adj" fmla="val 66670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27213" y="5387459"/>
            <a:ext cx="175855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3200" dirty="0"/>
          </a:p>
        </p:txBody>
      </p:sp>
      <p:sp>
        <p:nvSpPr>
          <p:cNvPr id="23" name="Text 21"/>
          <p:cNvSpPr/>
          <p:nvPr/>
        </p:nvSpPr>
        <p:spPr>
          <a:xfrm>
            <a:off x="8456652" y="5274588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Successful Delivery</a:t>
            </a:r>
            <a:endParaRPr lang="en-US" sz="2800" dirty="0"/>
          </a:p>
        </p:txBody>
      </p:sp>
      <p:sp>
        <p:nvSpPr>
          <p:cNvPr id="24" name="Text 22"/>
          <p:cNvSpPr/>
          <p:nvPr/>
        </p:nvSpPr>
        <p:spPr>
          <a:xfrm>
            <a:off x="8456652" y="5704165"/>
            <a:ext cx="5447348" cy="663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email server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comes back online, the message is delivered successfully.</a:t>
            </a:r>
            <a:endParaRPr lang="en-US" sz="2400" dirty="0"/>
          </a:p>
        </p:txBody>
      </p:sp>
      <p:sp>
        <p:nvSpPr>
          <p:cNvPr id="25" name="Shape 23"/>
          <p:cNvSpPr/>
          <p:nvPr/>
        </p:nvSpPr>
        <p:spPr>
          <a:xfrm>
            <a:off x="6378178" y="6456521"/>
            <a:ext cx="726400" cy="22860"/>
          </a:xfrm>
          <a:prstGeom prst="roundRect">
            <a:avLst>
              <a:gd name="adj" fmla="val 1361876"/>
            </a:avLst>
          </a:prstGeom>
          <a:solidFill>
            <a:srgbClr val="018CE1"/>
          </a:solidFill>
          <a:ln/>
        </p:spPr>
      </p:sp>
      <p:sp>
        <p:nvSpPr>
          <p:cNvPr id="26" name="Shape 24"/>
          <p:cNvSpPr/>
          <p:nvPr/>
        </p:nvSpPr>
        <p:spPr>
          <a:xfrm>
            <a:off x="7081718" y="6234470"/>
            <a:ext cx="466963" cy="466963"/>
          </a:xfrm>
          <a:prstGeom prst="roundRect">
            <a:avLst>
              <a:gd name="adj" fmla="val 66670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227213" y="6321385"/>
            <a:ext cx="175855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3200" dirty="0"/>
          </a:p>
        </p:txBody>
      </p:sp>
      <p:sp>
        <p:nvSpPr>
          <p:cNvPr id="28" name="Text 26"/>
          <p:cNvSpPr/>
          <p:nvPr/>
        </p:nvSpPr>
        <p:spPr>
          <a:xfrm>
            <a:off x="3732014" y="6208514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Dead-Letter Queue</a:t>
            </a:r>
            <a:endParaRPr lang="en-US" sz="2800" dirty="0"/>
          </a:p>
        </p:txBody>
      </p:sp>
      <p:sp>
        <p:nvSpPr>
          <p:cNvPr id="29" name="Text 27"/>
          <p:cNvSpPr/>
          <p:nvPr/>
        </p:nvSpPr>
        <p:spPr>
          <a:xfrm>
            <a:off x="726400" y="6638092"/>
            <a:ext cx="5447348" cy="663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all retries fail, the message is sent to 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Dead-Letter Queue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review.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8934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Why is Delivery Retry Important?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837724" y="342554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05602" y="3525798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615559" y="3425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Reliability</a:t>
            </a:r>
            <a:endParaRPr lang="en-US" sz="2800" b="1" dirty="0"/>
          </a:p>
        </p:txBody>
      </p:sp>
      <p:sp>
        <p:nvSpPr>
          <p:cNvPr id="7" name="Text 4"/>
          <p:cNvSpPr/>
          <p:nvPr/>
        </p:nvSpPr>
        <p:spPr>
          <a:xfrm>
            <a:off x="1615559" y="3921085"/>
            <a:ext cx="28367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It ensures that your messages are delivered even if there are temporary issues.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4691658" y="342554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9536" y="3525798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5469493" y="34255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No Lost Messages</a:t>
            </a:r>
            <a:endParaRPr lang="en-US" sz="2800" b="1" dirty="0"/>
          </a:p>
        </p:txBody>
      </p:sp>
      <p:sp>
        <p:nvSpPr>
          <p:cNvPr id="11" name="Text 8"/>
          <p:cNvSpPr/>
          <p:nvPr/>
        </p:nvSpPr>
        <p:spPr>
          <a:xfrm>
            <a:off x="5469493" y="3921085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Prevents messages from being lost due to failures.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837724" y="596169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05602" y="6061948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1615559" y="5961698"/>
            <a:ext cx="29447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Better User Experience</a:t>
            </a:r>
            <a:endParaRPr lang="en-US" sz="2800" b="1" dirty="0"/>
          </a:p>
        </p:txBody>
      </p:sp>
      <p:sp>
        <p:nvSpPr>
          <p:cNvPr id="15" name="Text 12"/>
          <p:cNvSpPr/>
          <p:nvPr/>
        </p:nvSpPr>
        <p:spPr>
          <a:xfrm>
            <a:off x="1615559" y="64572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Subscribers receive important notifications without delays.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294686"/>
            <a:ext cx="724459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When to Use Delivery Retry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357676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99899" y="26198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Critical Notifications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1099899" y="3115389"/>
            <a:ext cx="332958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important alerts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that must reach the subscriber (e.g., security alerts, payment reminders).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91658" y="2357676"/>
            <a:ext cx="3614618" cy="2551986"/>
          </a:xfrm>
          <a:prstGeom prst="roundRect">
            <a:avLst>
              <a:gd name="adj" fmla="val 14070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3833" y="26198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Unreliable Networks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4953833" y="3115389"/>
            <a:ext cx="31284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When subscribers are on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networks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that may experience temporary issues.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837724" y="5148977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99899" y="5411152"/>
            <a:ext cx="315694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High-Volume Messaging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1099899" y="5906691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applications sending 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large number of messages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where occasional failures are expected.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593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29939" y="767715"/>
            <a:ext cx="7675721" cy="1233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How to Set Up Delivery Retry in AWS SNS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5229939" y="2316242"/>
            <a:ext cx="157282" cy="769977"/>
          </a:xfrm>
          <a:prstGeom prst="roundRect">
            <a:avLst>
              <a:gd name="adj" fmla="val 200062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701784" y="2316242"/>
            <a:ext cx="2467928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Create a Topic</a:t>
            </a:r>
            <a:endParaRPr lang="en-US" sz="2800" b="1" dirty="0"/>
          </a:p>
        </p:txBody>
      </p:sp>
      <p:sp>
        <p:nvSpPr>
          <p:cNvPr id="6" name="Text 3"/>
          <p:cNvSpPr/>
          <p:nvPr/>
        </p:nvSpPr>
        <p:spPr>
          <a:xfrm>
            <a:off x="5701784" y="2750582"/>
            <a:ext cx="720387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Set up an SNS topic (e.g., "WeatherAlerts").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544503" y="3295888"/>
            <a:ext cx="157282" cy="769977"/>
          </a:xfrm>
          <a:prstGeom prst="roundRect">
            <a:avLst>
              <a:gd name="adj" fmla="val 200062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16347" y="3295888"/>
            <a:ext cx="2467928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Add Subscribers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6016347" y="3730228"/>
            <a:ext cx="6889313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Add subscribers (e.g., email, SMS, or HTTP endpoints).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5859185" y="4275534"/>
            <a:ext cx="157282" cy="1587937"/>
          </a:xfrm>
          <a:prstGeom prst="roundRect">
            <a:avLst>
              <a:gd name="adj" fmla="val 200062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31029" y="4275534"/>
            <a:ext cx="25115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Configure Retry Policy</a:t>
            </a:r>
            <a:endParaRPr lang="en-US" sz="2800" b="1" dirty="0"/>
          </a:p>
        </p:txBody>
      </p:sp>
      <p:sp>
        <p:nvSpPr>
          <p:cNvPr id="12" name="Text 9"/>
          <p:cNvSpPr/>
          <p:nvPr/>
        </p:nvSpPr>
        <p:spPr>
          <a:xfrm>
            <a:off x="6331029" y="4709874"/>
            <a:ext cx="657463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Go to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Delivery retry policy section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in the SNS console.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331029" y="5118854"/>
            <a:ext cx="657463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Set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maximum retries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(e.g., 3 retries).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6331029" y="5527834"/>
            <a:ext cx="657463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Set the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retry intervals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(e.g., 1 second, 3 seconds, 10 seconds).</a:t>
            </a:r>
            <a:endParaRPr lang="en-US" sz="2400" dirty="0"/>
          </a:p>
        </p:txBody>
      </p:sp>
      <p:sp>
        <p:nvSpPr>
          <p:cNvPr id="15" name="Shape 12"/>
          <p:cNvSpPr/>
          <p:nvPr/>
        </p:nvSpPr>
        <p:spPr>
          <a:xfrm>
            <a:off x="6173867" y="6073140"/>
            <a:ext cx="157282" cy="1178957"/>
          </a:xfrm>
          <a:prstGeom prst="roundRect">
            <a:avLst>
              <a:gd name="adj" fmla="val 200062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645712" y="6073140"/>
            <a:ext cx="4224576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Enable Dead-Letter Queue (Optional)</a:t>
            </a:r>
            <a:endParaRPr lang="en-US" sz="2800" b="1" dirty="0"/>
          </a:p>
        </p:txBody>
      </p:sp>
      <p:sp>
        <p:nvSpPr>
          <p:cNvPr id="17" name="Text 14"/>
          <p:cNvSpPr/>
          <p:nvPr/>
        </p:nvSpPr>
        <p:spPr>
          <a:xfrm>
            <a:off x="6645712" y="6507480"/>
            <a:ext cx="625994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Create an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SQS queue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to act as a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Dead-Letter Queue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6645712" y="6916460"/>
            <a:ext cx="625994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Link the DLQ to your SNS topic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to capture failed messages.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7049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Simple Summary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837724" y="2402681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05602" y="2502932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615559" y="2402681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AWS SNS Delivery Retry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ensures your messages are delivered even if the first attempt fails.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837724" y="371891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5602" y="3819168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615559" y="3718917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It retries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sending the message multiple times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with increasing delays between attempts.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837724" y="5035153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05602" y="5135404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615559" y="5035153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If all retries fail, the message can be sent to a </a:t>
            </a:r>
            <a:b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Dead-Letter Queue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for further analysis.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837724" y="6351389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5602" y="6451640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615559" y="6351389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This feature makes 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SNS more reliable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and ensures no important messages are lost.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624</Words>
  <Application>Microsoft Office PowerPoint</Application>
  <PresentationFormat>Custom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Nunito Semi Bold</vt:lpstr>
      <vt:lpstr>PT Sans 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25</cp:revision>
  <dcterms:created xsi:type="dcterms:W3CDTF">2025-02-12T14:46:09Z</dcterms:created>
  <dcterms:modified xsi:type="dcterms:W3CDTF">2025-02-27T13:22:45Z</dcterms:modified>
</cp:coreProperties>
</file>