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2" r:id="rId4"/>
    <p:sldId id="494" r:id="rId5"/>
    <p:sldId id="493" r:id="rId6"/>
    <p:sldId id="495" r:id="rId7"/>
    <p:sldId id="496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2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5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59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Amazon Simple Queue Service (SQS) </a:t>
            </a:r>
            <a:r>
              <a:rPr lang="en-US" sz="2000" dirty="0"/>
              <a:t>is a tool provided by </a:t>
            </a:r>
            <a:r>
              <a:rPr lang="en-US" sz="2000" dirty="0">
                <a:solidFill>
                  <a:srgbClr val="FF0000"/>
                </a:solidFill>
              </a:rPr>
              <a:t>Amazon Web Services (AWS) </a:t>
            </a:r>
            <a:r>
              <a:rPr lang="en-US" sz="2000" dirty="0"/>
              <a:t>that helps different parts of a computer application communicate by sending </a:t>
            </a:r>
            <a:r>
              <a:rPr lang="en-US" sz="2000" dirty="0">
                <a:solidFill>
                  <a:srgbClr val="FF0000"/>
                </a:solidFill>
              </a:rPr>
              <a:t>messages</a:t>
            </a:r>
            <a:r>
              <a:rPr lang="en-US" sz="2000" dirty="0"/>
              <a:t> to each other.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Think of </a:t>
            </a:r>
            <a:r>
              <a:rPr lang="en-US" sz="2000" dirty="0">
                <a:solidFill>
                  <a:srgbClr val="FF0000"/>
                </a:solidFill>
              </a:rPr>
              <a:t>SQS</a:t>
            </a:r>
            <a:r>
              <a:rPr lang="en-US" sz="2000" dirty="0"/>
              <a:t> as a </a:t>
            </a:r>
            <a:r>
              <a:rPr lang="en-US" sz="2000" dirty="0">
                <a:solidFill>
                  <a:srgbClr val="FF0000"/>
                </a:solidFill>
              </a:rPr>
              <a:t>post office </a:t>
            </a:r>
            <a:r>
              <a:rPr lang="en-US" sz="2000" dirty="0"/>
              <a:t>where you send and receive messages.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70279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Delivery Delay?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21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Delivery Delay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Amazon SQS </a:t>
            </a:r>
            <a:r>
              <a:rPr lang="en-US" sz="2000" dirty="0"/>
              <a:t>is a feature that allows you to </a:t>
            </a:r>
            <a:r>
              <a:rPr lang="en-US" sz="2000" dirty="0">
                <a:solidFill>
                  <a:srgbClr val="FF0000"/>
                </a:solidFill>
              </a:rPr>
              <a:t>delay the delivery of a message </a:t>
            </a:r>
            <a:r>
              <a:rPr lang="en-US" sz="2000" dirty="0"/>
              <a:t>for a certain period of time. This means that when you send a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, it won’t be immediately available to be read. Instead, it will wait for the </a:t>
            </a:r>
            <a:r>
              <a:rPr lang="en-US" sz="2000" dirty="0">
                <a:solidFill>
                  <a:srgbClr val="FF0000"/>
                </a:solidFill>
              </a:rPr>
              <a:t>specified delay time </a:t>
            </a:r>
            <a:r>
              <a:rPr lang="en-US" sz="2000" dirty="0"/>
              <a:t>before it can be processed.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DC239-F330-FDEA-435E-D0B661B4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66" y="2635856"/>
            <a:ext cx="7437965" cy="38456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24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23080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20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Sending a Message</a:t>
            </a:r>
            <a:r>
              <a:rPr lang="en-US" sz="2000" dirty="0"/>
              <a:t>: When you send a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to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, you can specify a </a:t>
            </a:r>
            <a:r>
              <a:rPr lang="en-US" sz="2000" dirty="0">
                <a:solidFill>
                  <a:srgbClr val="FF0000"/>
                </a:solidFill>
              </a:rPr>
              <a:t>delay time</a:t>
            </a:r>
            <a:r>
              <a:rPr lang="en-US" sz="2000" dirty="0"/>
              <a:t>. For example, you can say, "Hold this message for 10 seconds before delivering it.“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Waiting Period</a:t>
            </a:r>
            <a:r>
              <a:rPr lang="en-US" sz="2000" dirty="0"/>
              <a:t>: The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will sit in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 for the </a:t>
            </a:r>
            <a:r>
              <a:rPr lang="en-US" sz="2000" dirty="0">
                <a:solidFill>
                  <a:srgbClr val="FF0000"/>
                </a:solidFill>
              </a:rPr>
              <a:t>delay period </a:t>
            </a:r>
            <a:r>
              <a:rPr lang="en-US" sz="2000" dirty="0"/>
              <a:t>you specified.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Delivery</a:t>
            </a:r>
            <a:r>
              <a:rPr lang="en-US" sz="2000" dirty="0"/>
              <a:t>: After the </a:t>
            </a:r>
            <a:r>
              <a:rPr lang="en-US" sz="2000" dirty="0">
                <a:solidFill>
                  <a:srgbClr val="FF0000"/>
                </a:solidFill>
              </a:rPr>
              <a:t>delay period </a:t>
            </a:r>
            <a:r>
              <a:rPr lang="en-US" sz="2000" dirty="0"/>
              <a:t>has passed, the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becomes available for processing by the system.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ACAFB-B0B0-C736-4909-7EBA9D89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17" y="3429000"/>
            <a:ext cx="6320365" cy="3267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07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155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3446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457200"/>
            <a:ext cx="206389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Real-Life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23034"/>
            <a:ext cx="11956774" cy="2505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Imagine you have an </a:t>
            </a:r>
            <a:r>
              <a:rPr lang="en-US" sz="1600" dirty="0">
                <a:solidFill>
                  <a:srgbClr val="FF0000"/>
                </a:solidFill>
              </a:rPr>
              <a:t>online shopping website</a:t>
            </a:r>
            <a:r>
              <a:rPr lang="en-US" sz="1600" dirty="0"/>
              <a:t>: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Order Confirmation</a:t>
            </a:r>
            <a:r>
              <a:rPr lang="en-US" sz="1600" dirty="0"/>
              <a:t>: When a customer places an </a:t>
            </a:r>
            <a:r>
              <a:rPr lang="en-US" sz="1600" dirty="0">
                <a:solidFill>
                  <a:srgbClr val="FF0000"/>
                </a:solidFill>
              </a:rPr>
              <a:t>order</a:t>
            </a:r>
            <a:r>
              <a:rPr lang="en-US" sz="1600" dirty="0"/>
              <a:t>, the system sends a </a:t>
            </a:r>
            <a:r>
              <a:rPr lang="en-US" sz="1600" dirty="0">
                <a:solidFill>
                  <a:srgbClr val="FF0000"/>
                </a:solidFill>
              </a:rPr>
              <a:t>confirmation message </a:t>
            </a:r>
            <a:r>
              <a:rPr lang="en-US" sz="1600" dirty="0"/>
              <a:t>to the </a:t>
            </a:r>
            <a:r>
              <a:rPr lang="en-US" sz="1600" dirty="0">
                <a:solidFill>
                  <a:srgbClr val="FF0000"/>
                </a:solidFill>
              </a:rPr>
              <a:t>queue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Delivery Delay</a:t>
            </a:r>
            <a:r>
              <a:rPr lang="en-US" sz="1600" dirty="0"/>
              <a:t>: You set a </a:t>
            </a:r>
            <a:r>
              <a:rPr lang="en-US" sz="1600" dirty="0">
                <a:solidFill>
                  <a:srgbClr val="FF0000"/>
                </a:solidFill>
              </a:rPr>
              <a:t>delivery delay of 5 minutes </a:t>
            </a:r>
            <a:r>
              <a:rPr lang="en-US" sz="1600" dirty="0"/>
              <a:t>for this </a:t>
            </a:r>
            <a:r>
              <a:rPr lang="en-US" sz="1600" dirty="0">
                <a:solidFill>
                  <a:srgbClr val="FF0000"/>
                </a:solidFill>
              </a:rPr>
              <a:t>message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Processing the Message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After 5 minutes</a:t>
            </a:r>
            <a:r>
              <a:rPr lang="en-US" sz="1600" dirty="0"/>
              <a:t>, the </a:t>
            </a:r>
            <a:r>
              <a:rPr lang="en-US" sz="1600" dirty="0">
                <a:solidFill>
                  <a:srgbClr val="FF0000"/>
                </a:solidFill>
              </a:rPr>
              <a:t>message</a:t>
            </a:r>
            <a:r>
              <a:rPr lang="en-US" sz="1600" dirty="0"/>
              <a:t> is processed, and the customer receives a </a:t>
            </a:r>
            <a:r>
              <a:rPr lang="en-US" sz="1600" dirty="0">
                <a:solidFill>
                  <a:srgbClr val="FF0000"/>
                </a:solidFill>
              </a:rPr>
              <a:t>confirmation email.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This </a:t>
            </a:r>
            <a:r>
              <a:rPr lang="en-US" sz="1600" dirty="0">
                <a:solidFill>
                  <a:srgbClr val="FF0000"/>
                </a:solidFill>
              </a:rPr>
              <a:t>delay</a:t>
            </a:r>
            <a:r>
              <a:rPr lang="en-US" sz="1600" dirty="0"/>
              <a:t> ensures that if the customer makes any last-minute changes to the </a:t>
            </a:r>
            <a:r>
              <a:rPr lang="en-US" sz="1600" dirty="0">
                <a:solidFill>
                  <a:srgbClr val="FF0000"/>
                </a:solidFill>
              </a:rPr>
              <a:t>order</a:t>
            </a:r>
            <a:r>
              <a:rPr lang="en-US" sz="1600" dirty="0"/>
              <a:t>, there is enough time to accommodate those changes before the </a:t>
            </a:r>
            <a:r>
              <a:rPr lang="en-US" sz="1600" dirty="0">
                <a:solidFill>
                  <a:srgbClr val="FF0000"/>
                </a:solidFill>
              </a:rPr>
              <a:t>confirmation email </a:t>
            </a:r>
            <a:r>
              <a:rPr lang="en-US" sz="1600" dirty="0"/>
              <a:t>is sent.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669C7-6D41-EE2C-B844-8CA0DF42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17" y="3581400"/>
            <a:ext cx="5446183" cy="28158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C37D03-7521-B39B-7E26-9237D2FA42F8}"/>
              </a:ext>
            </a:extLst>
          </p:cNvPr>
          <p:cNvSpPr txBox="1"/>
          <p:nvPr/>
        </p:nvSpPr>
        <p:spPr>
          <a:xfrm>
            <a:off x="2935817" y="3657600"/>
            <a:ext cx="234853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System Sends Confirmation</a:t>
            </a:r>
          </a:p>
          <a:p>
            <a:pPr algn="ctr"/>
            <a:r>
              <a:rPr lang="en-US" sz="1400" dirty="0"/>
              <a:t>Message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C402C-C3B5-754E-EFDE-456C216805BA}"/>
              </a:ext>
            </a:extLst>
          </p:cNvPr>
          <p:cNvSpPr txBox="1"/>
          <p:nvPr/>
        </p:nvSpPr>
        <p:spPr>
          <a:xfrm>
            <a:off x="3810000" y="6027931"/>
            <a:ext cx="162675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Confirmation</a:t>
            </a:r>
          </a:p>
          <a:p>
            <a:pPr algn="ctr"/>
            <a:r>
              <a:rPr lang="en-US" sz="1400" dirty="0"/>
              <a:t>Message added to the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A8331-BC07-744A-C10B-4579CC5A96FB}"/>
              </a:ext>
            </a:extLst>
          </p:cNvPr>
          <p:cNvSpPr txBox="1"/>
          <p:nvPr/>
        </p:nvSpPr>
        <p:spPr>
          <a:xfrm>
            <a:off x="5334000" y="3855792"/>
            <a:ext cx="17526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Confirmation</a:t>
            </a:r>
          </a:p>
          <a:p>
            <a:pPr algn="ctr"/>
            <a:r>
              <a:rPr lang="en-US" sz="1400" dirty="0"/>
              <a:t>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561B5-4FB8-08E3-E8F8-E1B6EDF00C49}"/>
              </a:ext>
            </a:extLst>
          </p:cNvPr>
          <p:cNvSpPr txBox="1"/>
          <p:nvPr/>
        </p:nvSpPr>
        <p:spPr>
          <a:xfrm>
            <a:off x="5302284" y="5459289"/>
            <a:ext cx="18288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Confirmation</a:t>
            </a:r>
          </a:p>
          <a:p>
            <a:pPr algn="ctr"/>
            <a:r>
              <a:rPr lang="en-US" sz="1400" dirty="0"/>
              <a:t>Message Not returned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4F513-1A55-1ACF-AC1F-51CF2136F37E}"/>
              </a:ext>
            </a:extLst>
          </p:cNvPr>
          <p:cNvSpPr txBox="1"/>
          <p:nvPr/>
        </p:nvSpPr>
        <p:spPr>
          <a:xfrm>
            <a:off x="7144531" y="3619052"/>
            <a:ext cx="175260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 Confirmation</a:t>
            </a:r>
          </a:p>
          <a:p>
            <a:pPr algn="ctr"/>
            <a:r>
              <a:rPr lang="en-US" sz="1400" dirty="0"/>
              <a:t>Message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295F19-B514-83CA-5B74-BAED7D8B353F}"/>
              </a:ext>
            </a:extLst>
          </p:cNvPr>
          <p:cNvSpPr txBox="1"/>
          <p:nvPr/>
        </p:nvSpPr>
        <p:spPr>
          <a:xfrm>
            <a:off x="7144531" y="6058709"/>
            <a:ext cx="175260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Confirmation</a:t>
            </a:r>
          </a:p>
          <a:p>
            <a:pPr algn="ctr"/>
            <a:r>
              <a:rPr lang="en-US" sz="1400" dirty="0"/>
              <a:t>Message Returned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E94CEA7-41FF-0748-0075-6F3C151582F5}"/>
              </a:ext>
            </a:extLst>
          </p:cNvPr>
          <p:cNvSpPr/>
          <p:nvPr/>
        </p:nvSpPr>
        <p:spPr>
          <a:xfrm>
            <a:off x="4069807" y="5380231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9.00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54A0390-1F9C-FAD6-F827-3F32BE30E926}"/>
              </a:ext>
            </a:extLst>
          </p:cNvPr>
          <p:cNvSpPr/>
          <p:nvPr/>
        </p:nvSpPr>
        <p:spPr>
          <a:xfrm>
            <a:off x="6687331" y="5360451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9.05</a:t>
            </a:r>
          </a:p>
        </p:txBody>
      </p:sp>
    </p:spTree>
    <p:extLst>
      <p:ext uri="{BB962C8B-B14F-4D97-AF65-F5344CB8AC3E}">
        <p14:creationId xmlns:p14="http://schemas.microsoft.com/office/powerpoint/2010/main" val="21084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4633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924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905000"/>
            <a:ext cx="284161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Use Delivery Delay?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370834"/>
            <a:ext cx="11956774" cy="220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Timing Control</a:t>
            </a:r>
            <a:r>
              <a:rPr lang="en-US" sz="2000" dirty="0"/>
              <a:t>: Sometimes you want to </a:t>
            </a:r>
            <a:r>
              <a:rPr lang="en-US" sz="2000" dirty="0">
                <a:solidFill>
                  <a:srgbClr val="FF0000"/>
                </a:solidFill>
              </a:rPr>
              <a:t>control</a:t>
            </a:r>
            <a:r>
              <a:rPr lang="en-US" sz="2000" dirty="0"/>
              <a:t> exactly when a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gets processed. For example, you might want to </a:t>
            </a:r>
            <a:r>
              <a:rPr lang="en-US" sz="2000" dirty="0">
                <a:solidFill>
                  <a:srgbClr val="FF0000"/>
                </a:solidFill>
              </a:rPr>
              <a:t>delay processing </a:t>
            </a:r>
            <a:r>
              <a:rPr lang="en-US" sz="2000" dirty="0"/>
              <a:t>to wait for other tasks to complete.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Error Handling</a:t>
            </a:r>
            <a:r>
              <a:rPr lang="en-US" sz="2000" dirty="0"/>
              <a:t>: If there’s a chance that </a:t>
            </a:r>
            <a:r>
              <a:rPr lang="en-US" sz="2000" dirty="0">
                <a:solidFill>
                  <a:srgbClr val="FF0000"/>
                </a:solidFill>
              </a:rPr>
              <a:t>something might go wrong </a:t>
            </a:r>
            <a:r>
              <a:rPr lang="en-US" sz="2000" dirty="0"/>
              <a:t>immediately after a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is sent, a </a:t>
            </a:r>
            <a:r>
              <a:rPr lang="en-US" sz="2000" dirty="0">
                <a:solidFill>
                  <a:srgbClr val="FF0000"/>
                </a:solidFill>
              </a:rPr>
              <a:t>delay</a:t>
            </a:r>
            <a:r>
              <a:rPr lang="en-US" sz="2000" dirty="0"/>
              <a:t> can provide a buffer to catch and fix issues.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Batch Processing</a:t>
            </a:r>
            <a:r>
              <a:rPr lang="en-US" sz="2000" dirty="0"/>
              <a:t>: You might want to </a:t>
            </a:r>
            <a:r>
              <a:rPr lang="en-US" sz="2000" dirty="0">
                <a:solidFill>
                  <a:srgbClr val="FF0000"/>
                </a:solidFill>
              </a:rPr>
              <a:t>group tasks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process them together </a:t>
            </a:r>
            <a:r>
              <a:rPr lang="en-US" sz="2000" dirty="0"/>
              <a:t>at specific times.</a:t>
            </a:r>
          </a:p>
        </p:txBody>
      </p:sp>
    </p:spTree>
    <p:extLst>
      <p:ext uri="{BB962C8B-B14F-4D97-AF65-F5344CB8AC3E}">
        <p14:creationId xmlns:p14="http://schemas.microsoft.com/office/powerpoint/2010/main" val="1049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B6DBD4-E072-37E7-59CB-C8A10970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3" y="1600200"/>
            <a:ext cx="11811000" cy="44719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DD075DB-F0A9-A840-5A18-ACBFE42A0663}"/>
              </a:ext>
            </a:extLst>
          </p:cNvPr>
          <p:cNvSpPr/>
          <p:nvPr/>
        </p:nvSpPr>
        <p:spPr>
          <a:xfrm>
            <a:off x="2133600" y="4800600"/>
            <a:ext cx="838200" cy="3048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9.00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B2CA8C4-61B4-D279-A834-D64289204E3A}"/>
              </a:ext>
            </a:extLst>
          </p:cNvPr>
          <p:cNvSpPr/>
          <p:nvPr/>
        </p:nvSpPr>
        <p:spPr>
          <a:xfrm>
            <a:off x="5257800" y="4800600"/>
            <a:ext cx="838200" cy="3048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9.05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B2A40B1-B98A-9C55-B88D-1894786A78A1}"/>
              </a:ext>
            </a:extLst>
          </p:cNvPr>
          <p:cNvSpPr/>
          <p:nvPr/>
        </p:nvSpPr>
        <p:spPr>
          <a:xfrm>
            <a:off x="3733800" y="3836159"/>
            <a:ext cx="838200" cy="3048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 mins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A7A63A3-B1BA-B16E-C0C4-3B4CDD1B853D}"/>
              </a:ext>
            </a:extLst>
          </p:cNvPr>
          <p:cNvSpPr/>
          <p:nvPr/>
        </p:nvSpPr>
        <p:spPr>
          <a:xfrm>
            <a:off x="6162145" y="4774602"/>
            <a:ext cx="838200" cy="304800"/>
          </a:xfrm>
          <a:prstGeom prst="flowChartTerminator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9.07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51C7BE55-8D1D-B9AB-5FB3-10C66FC7D4B5}"/>
              </a:ext>
            </a:extLst>
          </p:cNvPr>
          <p:cNvSpPr/>
          <p:nvPr/>
        </p:nvSpPr>
        <p:spPr>
          <a:xfrm>
            <a:off x="9220200" y="4740536"/>
            <a:ext cx="838200" cy="304800"/>
          </a:xfrm>
          <a:prstGeom prst="flowChartTerminator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9.08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C2665C12-E6C9-D8C4-DAF8-529489C1ADCD}"/>
              </a:ext>
            </a:extLst>
          </p:cNvPr>
          <p:cNvSpPr/>
          <p:nvPr/>
        </p:nvSpPr>
        <p:spPr>
          <a:xfrm>
            <a:off x="8835166" y="4267200"/>
            <a:ext cx="838200" cy="304800"/>
          </a:xfrm>
          <a:prstGeom prst="flowChartTerminator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min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5F21302-63D7-C801-9E0F-0E2BCEE874E0}"/>
              </a:ext>
            </a:extLst>
          </p:cNvPr>
          <p:cNvSpPr/>
          <p:nvPr/>
        </p:nvSpPr>
        <p:spPr>
          <a:xfrm>
            <a:off x="10287000" y="4774602"/>
            <a:ext cx="838200" cy="304800"/>
          </a:xfrm>
          <a:prstGeom prst="flowChartTerminator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9.09</a:t>
            </a:r>
          </a:p>
        </p:txBody>
      </p:sp>
    </p:spTree>
    <p:extLst>
      <p:ext uri="{BB962C8B-B14F-4D97-AF65-F5344CB8AC3E}">
        <p14:creationId xmlns:p14="http://schemas.microsoft.com/office/powerpoint/2010/main" val="12091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41533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823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594991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362200" y="37086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Hold That Message! Understanding Delivery Delays in Amazon SQS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3060825"/>
            <a:ext cx="11956774" cy="166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Amazon SQS Delivery Delay </a:t>
            </a:r>
            <a:r>
              <a:rPr lang="en-US" sz="2400" dirty="0"/>
              <a:t>allows you to </a:t>
            </a:r>
            <a:r>
              <a:rPr lang="en-US" sz="2400" dirty="0">
                <a:solidFill>
                  <a:srgbClr val="FF0000"/>
                </a:solidFill>
              </a:rPr>
              <a:t>control</a:t>
            </a:r>
            <a:r>
              <a:rPr lang="en-US" sz="2400" dirty="0"/>
              <a:t> when </a:t>
            </a:r>
            <a:r>
              <a:rPr lang="en-US" sz="2400" dirty="0">
                <a:solidFill>
                  <a:srgbClr val="FF0000"/>
                </a:solidFill>
              </a:rPr>
              <a:t>messages</a:t>
            </a:r>
            <a:r>
              <a:rPr lang="en-US" sz="2400" dirty="0"/>
              <a:t> in the </a:t>
            </a:r>
            <a:r>
              <a:rPr lang="en-US" sz="2400" dirty="0">
                <a:solidFill>
                  <a:srgbClr val="FF0000"/>
                </a:solidFill>
              </a:rPr>
              <a:t>queue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processed</a:t>
            </a:r>
            <a:r>
              <a:rPr lang="en-US" sz="2400" dirty="0"/>
              <a:t>. By setting a </a:t>
            </a:r>
            <a:r>
              <a:rPr lang="en-US" sz="2400" dirty="0">
                <a:solidFill>
                  <a:srgbClr val="FF0000"/>
                </a:solidFill>
              </a:rPr>
              <a:t>delay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time</a:t>
            </a:r>
            <a:r>
              <a:rPr lang="en-US" sz="2400" dirty="0"/>
              <a:t>, you can make sure that </a:t>
            </a:r>
            <a:r>
              <a:rPr lang="en-US" sz="2400" dirty="0">
                <a:solidFill>
                  <a:srgbClr val="FF0000"/>
                </a:solidFill>
              </a:rPr>
              <a:t>messages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wait for a specified period </a:t>
            </a:r>
            <a:r>
              <a:rPr lang="en-US" sz="2400" dirty="0"/>
              <a:t>before being handled. This feature is useful for timing control, error handling, and batch processing in your applications.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09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93531</TotalTime>
  <Words>555</Words>
  <Application>Microsoft Office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10232</cp:revision>
  <dcterms:created xsi:type="dcterms:W3CDTF">2006-08-16T00:00:00Z</dcterms:created>
  <dcterms:modified xsi:type="dcterms:W3CDTF">2024-07-18T08:43:34Z</dcterms:modified>
</cp:coreProperties>
</file>