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71" r:id="rId2"/>
    <p:sldId id="473" r:id="rId3"/>
    <p:sldId id="474" r:id="rId4"/>
    <p:sldId id="475" r:id="rId5"/>
    <p:sldId id="476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291" autoAdjust="0"/>
  </p:normalViewPr>
  <p:slideViewPr>
    <p:cSldViewPr>
      <p:cViewPr varScale="1">
        <p:scale>
          <a:sx n="67" d="100"/>
          <a:sy n="67" d="100"/>
        </p:scale>
        <p:origin x="1406" y="6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F739F-B16F-E3E8-24E4-55A35E7A4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09EEB-2064-57F4-51EB-CA8281E98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0C507-8C93-548D-9179-21F75B868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FEEB-5D0A-0CCB-DEC6-229D9ECF4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9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A0F0D-52AB-CFA0-4569-507C75EA2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A39EBC-C131-BFA4-3BFE-581935ABA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DE30C3-22DF-B4B2-0A60-55AE6B2CC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0E88A-3554-6C8D-7B40-3A7FDF9E8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406C4-9F14-D135-1BB3-77C8F628F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9C078-644A-EF11-6405-4C4458C40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AD28CD-787F-FCE2-EE48-D4448508F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89C1D-3535-1BC4-4A74-AA6AE9D49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5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99C8-D51C-C6E4-F1D5-BEE2E2CFD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336B8-FC43-8FE0-1506-DCDBDEE83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18E2F9-8856-5420-8215-DCB7AB4F0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470E5-E9A4-9897-DBEA-277610F5A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1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853E705-A6AA-4799-003C-2598DB94BD84}"/>
              </a:ext>
            </a:extLst>
          </p:cNvPr>
          <p:cNvSpPr/>
          <p:nvPr/>
        </p:nvSpPr>
        <p:spPr>
          <a:xfrm>
            <a:off x="9680199" y="467849"/>
            <a:ext cx="2367801" cy="694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55F4357-B50E-33D0-7204-2295DE68F100}"/>
              </a:ext>
            </a:extLst>
          </p:cNvPr>
          <p:cNvCxnSpPr>
            <a:stCxn id="1026" idx="0"/>
            <a:endCxn id="1036" idx="1"/>
          </p:cNvCxnSpPr>
          <p:nvPr/>
        </p:nvCxnSpPr>
        <p:spPr>
          <a:xfrm rot="16200000" flipH="1" flipV="1">
            <a:off x="3290780" y="282203"/>
            <a:ext cx="2046361" cy="4606845"/>
          </a:xfrm>
          <a:prstGeom prst="bentConnector4">
            <a:avLst>
              <a:gd name="adj1" fmla="val -11171"/>
              <a:gd name="adj2" fmla="val 1049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932018" y="26659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135218" y="4697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895600" y="67739"/>
            <a:ext cx="617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 On (SSO) | How SSO works with SAML</a:t>
            </a:r>
          </a:p>
        </p:txBody>
      </p:sp>
      <p:pic>
        <p:nvPicPr>
          <p:cNvPr id="1026" name="Picture 2" descr="Application Server png images | PNGEgg">
            <a:extLst>
              <a:ext uri="{FF2B5EF4-FFF2-40B4-BE49-F238E27FC236}">
                <a16:creationId xmlns:a16="http://schemas.microsoft.com/office/drawing/2014/main" id="{1C14B5C5-AC02-F197-22EC-E8956D72B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62446"/>
            <a:ext cx="134756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ck Where Users Login With Active Directory - Active Directory Server Icon,  HD Png Download , Transparent Png Image - PNGitem">
            <a:extLst>
              <a:ext uri="{FF2B5EF4-FFF2-40B4-BE49-F238E27FC236}">
                <a16:creationId xmlns:a16="http://schemas.microsoft.com/office/drawing/2014/main" id="{B42099B0-6D25-5275-44FB-466232581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322" y="4089066"/>
            <a:ext cx="1863721" cy="191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Free Laptop User Icon - Download in Flat Style">
            <a:extLst>
              <a:ext uri="{FF2B5EF4-FFF2-40B4-BE49-F238E27FC236}">
                <a16:creationId xmlns:a16="http://schemas.microsoft.com/office/drawing/2014/main" id="{64D34462-686D-B104-1493-466DA300D8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4983" y="34564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Laptop User Images - Free Download on Freepik">
            <a:extLst>
              <a:ext uri="{FF2B5EF4-FFF2-40B4-BE49-F238E27FC236}">
                <a16:creationId xmlns:a16="http://schemas.microsoft.com/office/drawing/2014/main" id="{5BAAFBD0-D066-505B-F8A7-9AD9AFC6C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83" y="4675607"/>
            <a:ext cx="2103966" cy="21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owser - Free seo and web icons">
            <a:extLst>
              <a:ext uri="{FF2B5EF4-FFF2-40B4-BE49-F238E27FC236}">
                <a16:creationId xmlns:a16="http://schemas.microsoft.com/office/drawing/2014/main" id="{A889D3B4-5FAF-0F36-455A-2FFC68FC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38" y="2836793"/>
            <a:ext cx="1544028" cy="154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1570B8D-FA4C-9ADF-0292-56D3366328C2}"/>
              </a:ext>
            </a:extLst>
          </p:cNvPr>
          <p:cNvSpPr/>
          <p:nvPr/>
        </p:nvSpPr>
        <p:spPr>
          <a:xfrm>
            <a:off x="3306345" y="4357491"/>
            <a:ext cx="1234015" cy="612648"/>
          </a:xfrm>
          <a:prstGeom prst="wedgeRoundRectCallout">
            <a:avLst>
              <a:gd name="adj1" fmla="val -89384"/>
              <a:gd name="adj2" fmla="val -653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1.User Opens Browser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C218439-847D-FE19-CE7B-9938DFE95E93}"/>
              </a:ext>
            </a:extLst>
          </p:cNvPr>
          <p:cNvSpPr/>
          <p:nvPr/>
        </p:nvSpPr>
        <p:spPr>
          <a:xfrm>
            <a:off x="3953537" y="1547782"/>
            <a:ext cx="1489287" cy="511258"/>
          </a:xfrm>
          <a:prstGeom prst="wedgeRoundRectCallout">
            <a:avLst>
              <a:gd name="adj1" fmla="val 27273"/>
              <a:gd name="adj2" fmla="val 10748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2.Request Access to 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C3B41E-E902-6E03-25B2-78B53F0DA8CA}"/>
              </a:ext>
            </a:extLst>
          </p:cNvPr>
          <p:cNvSpPr txBox="1"/>
          <p:nvPr/>
        </p:nvSpPr>
        <p:spPr>
          <a:xfrm>
            <a:off x="5709524" y="915865"/>
            <a:ext cx="2120517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Web App Server (SP)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A1E09-585A-F7C6-91E9-2BC1D0C213E8}"/>
              </a:ext>
            </a:extLst>
          </p:cNvPr>
          <p:cNvSpPr txBox="1"/>
          <p:nvPr/>
        </p:nvSpPr>
        <p:spPr>
          <a:xfrm>
            <a:off x="8246184" y="3670358"/>
            <a:ext cx="2868029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Active Directory Server (IDP)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7E2160B2-37F7-2155-3630-C7384F04C639}"/>
              </a:ext>
            </a:extLst>
          </p:cNvPr>
          <p:cNvSpPr/>
          <p:nvPr/>
        </p:nvSpPr>
        <p:spPr>
          <a:xfrm>
            <a:off x="7266139" y="1581289"/>
            <a:ext cx="2782366" cy="511258"/>
          </a:xfrm>
          <a:prstGeom prst="wedgeRoundRectCallout">
            <a:avLst>
              <a:gd name="adj1" fmla="val 27273"/>
              <a:gd name="adj2" fmla="val 10748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3.Generate SAML Auth request &amp; redirect to Active Directory Server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8BE5E335-6C41-CB82-0275-38B9B577A11D}"/>
              </a:ext>
            </a:extLst>
          </p:cNvPr>
          <p:cNvSpPr/>
          <p:nvPr/>
        </p:nvSpPr>
        <p:spPr>
          <a:xfrm>
            <a:off x="10551523" y="4336190"/>
            <a:ext cx="1371600" cy="612648"/>
          </a:xfrm>
          <a:prstGeom prst="wedgeRoundRectCallout">
            <a:avLst>
              <a:gd name="adj1" fmla="val -89384"/>
              <a:gd name="adj2" fmla="val -653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4.User Authentication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47AE44A-1A11-E6A9-3A44-5A623B3A45E7}"/>
              </a:ext>
            </a:extLst>
          </p:cNvPr>
          <p:cNvSpPr/>
          <p:nvPr/>
        </p:nvSpPr>
        <p:spPr>
          <a:xfrm>
            <a:off x="7709214" y="6448964"/>
            <a:ext cx="1371600" cy="348917"/>
          </a:xfrm>
          <a:prstGeom prst="wedgeRoundRectCallout">
            <a:avLst>
              <a:gd name="adj1" fmla="val -24384"/>
              <a:gd name="adj2" fmla="val -11135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5.SAML Token</a:t>
            </a:r>
          </a:p>
        </p:txBody>
      </p:sp>
      <p:pic>
        <p:nvPicPr>
          <p:cNvPr id="1038" name="Picture 14" descr="InterSystems Open Exchange">
            <a:extLst>
              <a:ext uri="{FF2B5EF4-FFF2-40B4-BE49-F238E27FC236}">
                <a16:creationId xmlns:a16="http://schemas.microsoft.com/office/drawing/2014/main" id="{A666D645-A902-68F8-BA75-2126B2402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6" y="5532198"/>
            <a:ext cx="686260" cy="7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FE617119-A8D4-CCCB-DCB0-C792368E8C6C}"/>
              </a:ext>
            </a:extLst>
          </p:cNvPr>
          <p:cNvSpPr/>
          <p:nvPr/>
        </p:nvSpPr>
        <p:spPr>
          <a:xfrm>
            <a:off x="5301674" y="3499799"/>
            <a:ext cx="1163309" cy="436800"/>
          </a:xfrm>
          <a:prstGeom prst="wedgeRoundRectCallout">
            <a:avLst>
              <a:gd name="adj1" fmla="val -29231"/>
              <a:gd name="adj2" fmla="val -9304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6.Token Redirected</a:t>
            </a:r>
          </a:p>
        </p:txBody>
      </p:sp>
      <p:pic>
        <p:nvPicPr>
          <p:cNvPr id="42" name="Picture 14" descr="InterSystems Open Exchange">
            <a:extLst>
              <a:ext uri="{FF2B5EF4-FFF2-40B4-BE49-F238E27FC236}">
                <a16:creationId xmlns:a16="http://schemas.microsoft.com/office/drawing/2014/main" id="{82086E23-3171-5D36-B9D8-5F3620A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06" y="831662"/>
            <a:ext cx="686260" cy="7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3F723C6B-34C5-113E-2F56-C736A582B419}"/>
              </a:ext>
            </a:extLst>
          </p:cNvPr>
          <p:cNvSpPr/>
          <p:nvPr/>
        </p:nvSpPr>
        <p:spPr>
          <a:xfrm>
            <a:off x="1338419" y="647656"/>
            <a:ext cx="1707484" cy="523860"/>
          </a:xfrm>
          <a:prstGeom prst="wedgeRoundRectCallout">
            <a:avLst>
              <a:gd name="adj1" fmla="val 87088"/>
              <a:gd name="adj2" fmla="val 7443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7.Validate SAML Response &amp; Token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B5B9D8EA-7349-69E2-802A-D5692A8796F7}"/>
              </a:ext>
            </a:extLst>
          </p:cNvPr>
          <p:cNvSpPr/>
          <p:nvPr/>
        </p:nvSpPr>
        <p:spPr>
          <a:xfrm>
            <a:off x="52666" y="2261176"/>
            <a:ext cx="1611717" cy="523860"/>
          </a:xfrm>
          <a:prstGeom prst="wedgeRoundRectCallout">
            <a:avLst>
              <a:gd name="adj1" fmla="val 57243"/>
              <a:gd name="adj2" fmla="val -71754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8. Return Secure page to the User</a:t>
            </a:r>
          </a:p>
        </p:txBody>
      </p:sp>
      <p:pic>
        <p:nvPicPr>
          <p:cNvPr id="1040" name="Picture 16" descr="Webpage - Free seo and web icons">
            <a:extLst>
              <a:ext uri="{FF2B5EF4-FFF2-40B4-BE49-F238E27FC236}">
                <a16:creationId xmlns:a16="http://schemas.microsoft.com/office/drawing/2014/main" id="{D21DA989-3B16-8E52-16C7-156CD857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75" y="1836918"/>
            <a:ext cx="597084" cy="59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78CE30-0F66-1C28-97FB-FDB6588D14A7}"/>
              </a:ext>
            </a:extLst>
          </p:cNvPr>
          <p:cNvCxnSpPr/>
          <p:nvPr/>
        </p:nvCxnSpPr>
        <p:spPr>
          <a:xfrm flipV="1">
            <a:off x="2746682" y="4380821"/>
            <a:ext cx="0" cy="568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A6BE306-B966-F71D-2308-DB0799345011}"/>
              </a:ext>
            </a:extLst>
          </p:cNvPr>
          <p:cNvCxnSpPr>
            <a:stCxn id="1036" idx="0"/>
            <a:endCxn id="1026" idx="1"/>
          </p:cNvCxnSpPr>
          <p:nvPr/>
        </p:nvCxnSpPr>
        <p:spPr>
          <a:xfrm rot="5400000" flipH="1" flipV="1">
            <a:off x="4140240" y="1033433"/>
            <a:ext cx="445672" cy="3161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726C264-878D-7ABA-1A26-039FA7EEC4AA}"/>
              </a:ext>
            </a:extLst>
          </p:cNvPr>
          <p:cNvCxnSpPr>
            <a:stCxn id="1026" idx="3"/>
            <a:endCxn id="18" idx="0"/>
          </p:cNvCxnSpPr>
          <p:nvPr/>
        </p:nvCxnSpPr>
        <p:spPr>
          <a:xfrm>
            <a:off x="7291165" y="2391121"/>
            <a:ext cx="2389034" cy="1279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8FE97DC-2DCF-9FE6-4D55-95CE1883D850}"/>
              </a:ext>
            </a:extLst>
          </p:cNvPr>
          <p:cNvCxnSpPr>
            <a:stCxn id="1028" idx="2"/>
          </p:cNvCxnSpPr>
          <p:nvPr/>
        </p:nvCxnSpPr>
        <p:spPr>
          <a:xfrm rot="5400000" flipH="1">
            <a:off x="5490873" y="1904538"/>
            <a:ext cx="1913781" cy="6282838"/>
          </a:xfrm>
          <a:prstGeom prst="bentConnector4">
            <a:avLst>
              <a:gd name="adj1" fmla="val -11945"/>
              <a:gd name="adj2" fmla="val 5741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1B8CC43-A955-1331-A1F0-ADF6AF83CDA1}"/>
              </a:ext>
            </a:extLst>
          </p:cNvPr>
          <p:cNvCxnSpPr>
            <a:stCxn id="1036" idx="3"/>
          </p:cNvCxnSpPr>
          <p:nvPr/>
        </p:nvCxnSpPr>
        <p:spPr>
          <a:xfrm flipV="1">
            <a:off x="3554566" y="3030739"/>
            <a:ext cx="2389034" cy="5780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8" name="Picture 14" descr="InterSystems Open Exchange">
            <a:extLst>
              <a:ext uri="{FF2B5EF4-FFF2-40B4-BE49-F238E27FC236}">
                <a16:creationId xmlns:a16="http://schemas.microsoft.com/office/drawing/2014/main" id="{F26284BB-7CB2-05DE-E648-969DBDCF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603" y="2636373"/>
            <a:ext cx="730597" cy="80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9B6427-A5FF-AD49-2ED7-66FE56FBD174}"/>
              </a:ext>
            </a:extLst>
          </p:cNvPr>
          <p:cNvCxnSpPr/>
          <p:nvPr/>
        </p:nvCxnSpPr>
        <p:spPr>
          <a:xfrm>
            <a:off x="9829800" y="647656"/>
            <a:ext cx="691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FAF056-5714-F840-06F5-C9263AA0F3A0}"/>
              </a:ext>
            </a:extLst>
          </p:cNvPr>
          <p:cNvCxnSpPr/>
          <p:nvPr/>
        </p:nvCxnSpPr>
        <p:spPr>
          <a:xfrm>
            <a:off x="9860280" y="990600"/>
            <a:ext cx="69124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7B7ABF-F5E6-BE52-DB8A-78B213E6C2C9}"/>
              </a:ext>
            </a:extLst>
          </p:cNvPr>
          <p:cNvSpPr txBox="1"/>
          <p:nvPr/>
        </p:nvSpPr>
        <p:spPr>
          <a:xfrm>
            <a:off x="10624982" y="467849"/>
            <a:ext cx="1423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7890A2-939F-20DF-D6F5-2E9894F72A96}"/>
              </a:ext>
            </a:extLst>
          </p:cNvPr>
          <p:cNvSpPr txBox="1"/>
          <p:nvPr/>
        </p:nvSpPr>
        <p:spPr>
          <a:xfrm>
            <a:off x="10667359" y="796475"/>
            <a:ext cx="12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72C89-172D-5F4D-86CD-F53201242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86179A4A-586D-BF5F-873A-8137481680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93A2F-25C4-64ED-90C0-14A56445AF3C}"/>
              </a:ext>
            </a:extLst>
          </p:cNvPr>
          <p:cNvSpPr/>
          <p:nvPr/>
        </p:nvSpPr>
        <p:spPr>
          <a:xfrm>
            <a:off x="2895600" y="67739"/>
            <a:ext cx="617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 On (SSO) | How SSO works with SAML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9C38-FD06-52BA-1608-1D9CC02F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92" y="2404919"/>
            <a:ext cx="10317015" cy="20481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936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788FD-DB9D-6035-E0F7-6E1D28A73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7E2EFC6C-D176-59FC-03AD-63603FE115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866EB-BE53-5E30-17BA-11138A4C41D4}"/>
              </a:ext>
            </a:extLst>
          </p:cNvPr>
          <p:cNvSpPr/>
          <p:nvPr/>
        </p:nvSpPr>
        <p:spPr>
          <a:xfrm>
            <a:off x="2895600" y="67739"/>
            <a:ext cx="617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 On (SSO) | How SSO works with SAML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0694C-E93E-DE86-A20B-285D2F8C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2" y="732434"/>
            <a:ext cx="5562600" cy="32265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8AD1E-2CC4-7655-09B5-425440942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74" y="3573384"/>
            <a:ext cx="6010848" cy="31903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022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ADB9-3078-B9F4-E78D-A5CA45AFC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62738D9F-BD80-1088-18AB-6A479BF53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E2271-8070-C3FA-FBBA-48E92559241C}"/>
              </a:ext>
            </a:extLst>
          </p:cNvPr>
          <p:cNvSpPr/>
          <p:nvPr/>
        </p:nvSpPr>
        <p:spPr>
          <a:xfrm>
            <a:off x="2895600" y="67739"/>
            <a:ext cx="617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 On (SSO) | How SSO works with SAML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039D6-F3FA-713D-E6B3-FAE3C00D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21" y="2209800"/>
            <a:ext cx="7763958" cy="21624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034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754D-5F44-88F3-3140-1C6FAC8A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5B9E7DF0-FDC9-80C2-0D38-684975C55D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56CEA-F5C9-F7E5-BDF0-880E31F54172}"/>
              </a:ext>
            </a:extLst>
          </p:cNvPr>
          <p:cNvSpPr/>
          <p:nvPr/>
        </p:nvSpPr>
        <p:spPr>
          <a:xfrm>
            <a:off x="2895600" y="67739"/>
            <a:ext cx="617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Single Sign On (SSO) | How SSO works with SAML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225E-3553-A58D-45F1-1443C33A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36" y="2171524"/>
            <a:ext cx="8078327" cy="2514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8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90757</TotalTime>
  <Words>139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9807</cp:revision>
  <dcterms:created xsi:type="dcterms:W3CDTF">2006-08-16T00:00:00Z</dcterms:created>
  <dcterms:modified xsi:type="dcterms:W3CDTF">2025-01-19T13:25:42Z</dcterms:modified>
</cp:coreProperties>
</file>