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43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12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66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075" y="1590675"/>
            <a:ext cx="5048250" cy="50482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3529" y="1394738"/>
            <a:ext cx="7916942" cy="22681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953"/>
              </a:lnSpc>
              <a:buNone/>
            </a:pPr>
            <a:r>
              <a:rPr lang="en-US" sz="44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AWS Simple Notification Service (SNS): Powering Distributed Messaging</a:t>
            </a:r>
            <a:endParaRPr lang="en-US" sz="4400" dirty="0"/>
          </a:p>
        </p:txBody>
      </p:sp>
      <p:sp>
        <p:nvSpPr>
          <p:cNvPr id="7" name="Text 3"/>
          <p:cNvSpPr/>
          <p:nvPr/>
        </p:nvSpPr>
        <p:spPr>
          <a:xfrm>
            <a:off x="613529" y="4114800"/>
            <a:ext cx="8311396" cy="17443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09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AWS SNS (Simple Notification Service)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is a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fully managed messaging service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provided by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Amazon Web Services (AWS)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that allows you to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send notifications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to a large number of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subscribers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, such as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mobile devices, email addresses, or other services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 It's a powerful tool for building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distributed systems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where you need to send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updates or alerts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to multiple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recipients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at once.</a:t>
            </a:r>
            <a:endParaRPr lang="en-US" sz="2400" dirty="0"/>
          </a:p>
        </p:txBody>
      </p:sp>
      <p:sp>
        <p:nvSpPr>
          <p:cNvPr id="8" name="Shape 4"/>
          <p:cNvSpPr/>
          <p:nvPr/>
        </p:nvSpPr>
        <p:spPr>
          <a:xfrm>
            <a:off x="613529" y="5899428"/>
            <a:ext cx="280392" cy="280392"/>
          </a:xfrm>
          <a:prstGeom prst="roundRect">
            <a:avLst>
              <a:gd name="adj" fmla="val 3260822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07" y="6129298"/>
            <a:ext cx="428744" cy="42874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81551" y="6203831"/>
            <a:ext cx="2726849" cy="3334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6"/>
              </a:lnSpc>
              <a:buNone/>
            </a:pPr>
            <a:r>
              <a:rPr lang="en-US" sz="3200" b="1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29" y="1604129"/>
            <a:ext cx="5021342" cy="502134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37553" y="511731"/>
            <a:ext cx="7841694" cy="11627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579"/>
              </a:lnSpc>
              <a:buNone/>
            </a:pPr>
            <a:r>
              <a:rPr lang="en-US" sz="54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Common Use Cases for AWS SNS</a:t>
            </a:r>
            <a:endParaRPr lang="en-US" sz="5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553" y="1953578"/>
            <a:ext cx="465058" cy="46505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137553" y="2604611"/>
            <a:ext cx="2325767" cy="290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89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System Alerts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6137553" y="3006804"/>
            <a:ext cx="7841694" cy="2976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44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Send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critical alerts or system updates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to IT teams.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7553" y="3862626"/>
            <a:ext cx="465058" cy="46505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137553" y="4513659"/>
            <a:ext cx="2325767" cy="290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89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User Notifications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6137553" y="4915853"/>
            <a:ext cx="7841694" cy="5953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44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Send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messages to users of an application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, such as order confirmations or promotional offers.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7553" y="6069330"/>
            <a:ext cx="465058" cy="46505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137553" y="6720364"/>
            <a:ext cx="2786182" cy="2906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89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Application Integration</a:t>
            </a:r>
            <a:endParaRPr lang="en-US" sz="3200" dirty="0"/>
          </a:p>
        </p:txBody>
      </p:sp>
      <p:sp>
        <p:nvSpPr>
          <p:cNvPr id="15" name="Text 8"/>
          <p:cNvSpPr/>
          <p:nvPr/>
        </p:nvSpPr>
        <p:spPr>
          <a:xfrm>
            <a:off x="6137553" y="7122557"/>
            <a:ext cx="7841694" cy="5953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44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Use SNS to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decouple microservices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by sending messages between different parts of your application.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178368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557" y="217765"/>
            <a:ext cx="1909286" cy="174283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29719" y="2547780"/>
            <a:ext cx="9519642" cy="10889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288"/>
              </a:lnSpc>
              <a:buNone/>
            </a:pPr>
            <a:r>
              <a:rPr lang="en-US" sz="44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Example Scenario: </a:t>
            </a:r>
          </a:p>
          <a:p>
            <a:pPr marL="0" indent="0">
              <a:lnSpc>
                <a:spcPts val="4288"/>
              </a:lnSpc>
              <a:buNone/>
            </a:pPr>
            <a:r>
              <a:rPr lang="en-US" sz="44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E-commerce Order Status Updates</a:t>
            </a:r>
            <a:endParaRPr lang="en-US" sz="4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719" y="4061064"/>
            <a:ext cx="2379821" cy="69699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38808" y="5106829"/>
            <a:ext cx="2883892" cy="2722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44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Set Up Topic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938808" y="5483662"/>
            <a:ext cx="3099792" cy="2237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96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Imagine you have an </a:t>
            </a:r>
          </a:p>
          <a:p>
            <a:pPr marL="0" indent="0" algn="l">
              <a:lnSpc>
                <a:spcPts val="2196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e-commerce site, and you want to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notify customers when their order status changes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 You could set up an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SNS topic called "OrderStatus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"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9259" y="4061064"/>
            <a:ext cx="2379940" cy="69699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4398129" y="5106829"/>
            <a:ext cx="2031563" cy="5445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44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Subscribe Customers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4398129" y="5755958"/>
            <a:ext cx="2379940" cy="11153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96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Subscribe each customer's email or phone number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to this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topic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5081" y="4148495"/>
            <a:ext cx="2379940" cy="69699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89269" y="5106829"/>
            <a:ext cx="2031563" cy="2722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44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Publish Updates</a:t>
            </a:r>
            <a:endParaRPr lang="en-US" sz="3200" dirty="0"/>
          </a:p>
        </p:txBody>
      </p:sp>
      <p:sp>
        <p:nvSpPr>
          <p:cNvPr id="15" name="Text 8"/>
          <p:cNvSpPr/>
          <p:nvPr/>
        </p:nvSpPr>
        <p:spPr>
          <a:xfrm>
            <a:off x="7489269" y="5483662"/>
            <a:ext cx="2721531" cy="12600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96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Publish a message to this topic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whenever there's an update</a:t>
            </a:r>
            <a:endParaRPr lang="en-US" sz="2400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96721" y="4148495"/>
            <a:ext cx="2379940" cy="696992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0770910" y="5106829"/>
            <a:ext cx="3097490" cy="5445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44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Real-time Notifications</a:t>
            </a:r>
            <a:endParaRPr lang="en-US" sz="3200" dirty="0"/>
          </a:p>
        </p:txBody>
      </p:sp>
      <p:sp>
        <p:nvSpPr>
          <p:cNvPr id="18" name="Text 10"/>
          <p:cNvSpPr/>
          <p:nvPr/>
        </p:nvSpPr>
        <p:spPr>
          <a:xfrm>
            <a:off x="10770910" y="5784831"/>
            <a:ext cx="3478490" cy="8365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96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This way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, customers get real-time notifications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about their orders.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00" y="2720340"/>
            <a:ext cx="4958001" cy="27889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25778" y="582692"/>
            <a:ext cx="7665244" cy="13204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199"/>
              </a:lnSpc>
              <a:buNone/>
            </a:pPr>
            <a:r>
              <a:rPr lang="en-US" sz="54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Summary: AWS SNS for Efficient Messaging</a:t>
            </a:r>
            <a:endParaRPr lang="en-US" sz="5400" dirty="0"/>
          </a:p>
        </p:txBody>
      </p:sp>
      <p:sp>
        <p:nvSpPr>
          <p:cNvPr id="7" name="Shape 3"/>
          <p:cNvSpPr/>
          <p:nvPr/>
        </p:nvSpPr>
        <p:spPr>
          <a:xfrm>
            <a:off x="6225778" y="2219920"/>
            <a:ext cx="7665244" cy="1555432"/>
          </a:xfrm>
          <a:prstGeom prst="roundRect">
            <a:avLst>
              <a:gd name="adj" fmla="val 2038"/>
            </a:avLst>
          </a:prstGeom>
          <a:solidFill>
            <a:srgbClr val="EAE8F3"/>
          </a:solidFill>
          <a:ln/>
        </p:spPr>
      </p:sp>
      <p:sp>
        <p:nvSpPr>
          <p:cNvPr id="8" name="Text 4"/>
          <p:cNvSpPr/>
          <p:nvPr/>
        </p:nvSpPr>
        <p:spPr>
          <a:xfrm>
            <a:off x="6436995" y="2431137"/>
            <a:ext cx="2640925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9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Versatile Service</a:t>
            </a:r>
            <a:endParaRPr lang="en-US" sz="3200" dirty="0"/>
          </a:p>
        </p:txBody>
      </p:sp>
      <p:sp>
        <p:nvSpPr>
          <p:cNvPr id="9" name="Text 5"/>
          <p:cNvSpPr/>
          <p:nvPr/>
        </p:nvSpPr>
        <p:spPr>
          <a:xfrm>
            <a:off x="6436995" y="2887861"/>
            <a:ext cx="7242810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2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AWS SNS is a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versatile service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that allows you to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send notifications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to a broad audience quickly and efficiently.</a:t>
            </a:r>
            <a:endParaRPr lang="en-US" sz="2400" dirty="0"/>
          </a:p>
        </p:txBody>
      </p:sp>
      <p:sp>
        <p:nvSpPr>
          <p:cNvPr id="10" name="Shape 6"/>
          <p:cNvSpPr/>
          <p:nvPr/>
        </p:nvSpPr>
        <p:spPr>
          <a:xfrm>
            <a:off x="6225778" y="3986570"/>
            <a:ext cx="7665244" cy="1893570"/>
          </a:xfrm>
          <a:prstGeom prst="roundRect">
            <a:avLst>
              <a:gd name="adj" fmla="val 1674"/>
            </a:avLst>
          </a:prstGeom>
          <a:solidFill>
            <a:srgbClr val="EAE8F3"/>
          </a:solidFill>
          <a:ln/>
        </p:spPr>
      </p:sp>
      <p:sp>
        <p:nvSpPr>
          <p:cNvPr id="11" name="Text 7"/>
          <p:cNvSpPr/>
          <p:nvPr/>
        </p:nvSpPr>
        <p:spPr>
          <a:xfrm>
            <a:off x="6436995" y="4197787"/>
            <a:ext cx="3850957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9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Ideal for Multiple Recipients</a:t>
            </a:r>
            <a:endParaRPr lang="en-US" sz="3200" dirty="0"/>
          </a:p>
        </p:txBody>
      </p:sp>
      <p:sp>
        <p:nvSpPr>
          <p:cNvPr id="12" name="Text 8"/>
          <p:cNvSpPr/>
          <p:nvPr/>
        </p:nvSpPr>
        <p:spPr>
          <a:xfrm>
            <a:off x="6436995" y="4654510"/>
            <a:ext cx="7242810" cy="10144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2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It's ideal for scenarios where you need to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distribute messages to multiple recipients simultaneously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, whether they're human users or other systems.</a:t>
            </a:r>
            <a:endParaRPr lang="en-US" sz="2400" dirty="0"/>
          </a:p>
        </p:txBody>
      </p:sp>
      <p:sp>
        <p:nvSpPr>
          <p:cNvPr id="13" name="Shape 9"/>
          <p:cNvSpPr/>
          <p:nvPr/>
        </p:nvSpPr>
        <p:spPr>
          <a:xfrm>
            <a:off x="6225778" y="6091357"/>
            <a:ext cx="7665244" cy="1555432"/>
          </a:xfrm>
          <a:prstGeom prst="roundRect">
            <a:avLst>
              <a:gd name="adj" fmla="val 2038"/>
            </a:avLst>
          </a:prstGeom>
          <a:solidFill>
            <a:srgbClr val="EAE8F3"/>
          </a:solidFill>
          <a:ln/>
        </p:spPr>
      </p:sp>
      <p:sp>
        <p:nvSpPr>
          <p:cNvPr id="14" name="Text 10"/>
          <p:cNvSpPr/>
          <p:nvPr/>
        </p:nvSpPr>
        <p:spPr>
          <a:xfrm>
            <a:off x="6436995" y="6302573"/>
            <a:ext cx="4511159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99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Key to Event-Driven Architecture</a:t>
            </a:r>
            <a:endParaRPr lang="en-US" sz="3200" dirty="0"/>
          </a:p>
        </p:txBody>
      </p:sp>
      <p:sp>
        <p:nvSpPr>
          <p:cNvPr id="15" name="Text 11"/>
          <p:cNvSpPr/>
          <p:nvPr/>
        </p:nvSpPr>
        <p:spPr>
          <a:xfrm>
            <a:off x="6436995" y="6759297"/>
            <a:ext cx="7242810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2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For beginners, understanding SNS is key to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building responsive, event-driven architectures on AWS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203" y="308610"/>
            <a:ext cx="4145875" cy="246888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3783092"/>
            <a:ext cx="8096726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60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What Does AWS SNS Do?</a:t>
            </a:r>
            <a:endParaRPr lang="en-US" sz="6000" dirty="0"/>
          </a:p>
        </p:txBody>
      </p:sp>
      <p:sp>
        <p:nvSpPr>
          <p:cNvPr id="7" name="Shape 3"/>
          <p:cNvSpPr/>
          <p:nvPr/>
        </p:nvSpPr>
        <p:spPr>
          <a:xfrm>
            <a:off x="864037" y="4924901"/>
            <a:ext cx="4136231" cy="2607707"/>
          </a:xfrm>
          <a:prstGeom prst="roundRect">
            <a:avLst>
              <a:gd name="adj" fmla="val 1420"/>
            </a:avLst>
          </a:prstGeom>
          <a:solidFill>
            <a:srgbClr val="EAE8F3"/>
          </a:solidFill>
          <a:ln/>
        </p:spPr>
      </p:sp>
      <p:sp>
        <p:nvSpPr>
          <p:cNvPr id="8" name="Text 4"/>
          <p:cNvSpPr/>
          <p:nvPr/>
        </p:nvSpPr>
        <p:spPr>
          <a:xfrm>
            <a:off x="1110853" y="517171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Messaging Hub</a:t>
            </a:r>
            <a:endParaRPr lang="en-US" sz="3200" dirty="0"/>
          </a:p>
        </p:txBody>
      </p:sp>
      <p:sp>
        <p:nvSpPr>
          <p:cNvPr id="9" name="Text 5"/>
          <p:cNvSpPr/>
          <p:nvPr/>
        </p:nvSpPr>
        <p:spPr>
          <a:xfrm>
            <a:off x="1110853" y="5705594"/>
            <a:ext cx="3889414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AWS SNS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is like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a messaging hub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that enables you to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send notifications or messages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to a group of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recipients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</a:t>
            </a:r>
            <a:endParaRPr lang="en-US" sz="2400" dirty="0"/>
          </a:p>
        </p:txBody>
      </p:sp>
      <p:sp>
        <p:nvSpPr>
          <p:cNvPr id="10" name="Shape 6"/>
          <p:cNvSpPr/>
          <p:nvPr/>
        </p:nvSpPr>
        <p:spPr>
          <a:xfrm>
            <a:off x="5247084" y="4924901"/>
            <a:ext cx="4136231" cy="2607707"/>
          </a:xfrm>
          <a:prstGeom prst="roundRect">
            <a:avLst>
              <a:gd name="adj" fmla="val 1420"/>
            </a:avLst>
          </a:prstGeom>
          <a:solidFill>
            <a:srgbClr val="EAE8F3"/>
          </a:solidFill>
          <a:ln/>
        </p:spPr>
      </p:sp>
      <p:sp>
        <p:nvSpPr>
          <p:cNvPr id="11" name="Text 7"/>
          <p:cNvSpPr/>
          <p:nvPr/>
        </p:nvSpPr>
        <p:spPr>
          <a:xfrm>
            <a:off x="5372100" y="517171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People Recipients</a:t>
            </a:r>
            <a:endParaRPr lang="en-US" sz="3200" dirty="0"/>
          </a:p>
        </p:txBody>
      </p:sp>
      <p:sp>
        <p:nvSpPr>
          <p:cNvPr id="12" name="Text 8"/>
          <p:cNvSpPr/>
          <p:nvPr/>
        </p:nvSpPr>
        <p:spPr>
          <a:xfrm>
            <a:off x="5372100" y="5705594"/>
            <a:ext cx="4011215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These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recipients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can be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people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(like sending SMS messages, emails, or push notifications to mobile devices)</a:t>
            </a:r>
            <a:endParaRPr lang="en-US" sz="2400" dirty="0"/>
          </a:p>
        </p:txBody>
      </p:sp>
      <p:sp>
        <p:nvSpPr>
          <p:cNvPr id="13" name="Shape 9"/>
          <p:cNvSpPr/>
          <p:nvPr/>
        </p:nvSpPr>
        <p:spPr>
          <a:xfrm>
            <a:off x="9630132" y="4924901"/>
            <a:ext cx="4136231" cy="2607707"/>
          </a:xfrm>
          <a:prstGeom prst="roundRect">
            <a:avLst>
              <a:gd name="adj" fmla="val 1420"/>
            </a:avLst>
          </a:prstGeom>
          <a:solidFill>
            <a:srgbClr val="EAE8F3"/>
          </a:solidFill>
          <a:ln/>
        </p:spPr>
      </p:sp>
      <p:sp>
        <p:nvSpPr>
          <p:cNvPr id="14" name="Text 10"/>
          <p:cNvSpPr/>
          <p:nvPr/>
        </p:nvSpPr>
        <p:spPr>
          <a:xfrm>
            <a:off x="9876949" y="517171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32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System Recipients</a:t>
            </a:r>
            <a:endParaRPr lang="en-US" sz="3200" dirty="0"/>
          </a:p>
        </p:txBody>
      </p:sp>
      <p:sp>
        <p:nvSpPr>
          <p:cNvPr id="15" name="Text 11"/>
          <p:cNvSpPr/>
          <p:nvPr/>
        </p:nvSpPr>
        <p:spPr>
          <a:xfrm>
            <a:off x="9876949" y="5705594"/>
            <a:ext cx="3642598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Or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systems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(like sending messages to other AWS services such as Lambda, SQS, or HTTP endpoints).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619726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60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Key Concepts of AWS SNS: </a:t>
            </a:r>
          </a:p>
          <a:p>
            <a:pPr marL="0" indent="0">
              <a:lnSpc>
                <a:spcPts val="6075"/>
              </a:lnSpc>
              <a:buNone/>
            </a:pPr>
            <a:r>
              <a:rPr lang="en-US" sz="60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Topic and Publisher</a:t>
            </a:r>
            <a:endParaRPr lang="en-US" sz="6000" dirty="0"/>
          </a:p>
        </p:txBody>
      </p:sp>
      <p:sp>
        <p:nvSpPr>
          <p:cNvPr id="5" name="Text 3"/>
          <p:cNvSpPr/>
          <p:nvPr/>
        </p:nvSpPr>
        <p:spPr>
          <a:xfrm>
            <a:off x="864037" y="377987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32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Topic</a:t>
            </a:r>
            <a:endParaRPr lang="en-US" sz="3200" dirty="0"/>
          </a:p>
        </p:txBody>
      </p:sp>
      <p:sp>
        <p:nvSpPr>
          <p:cNvPr id="6" name="Text 4"/>
          <p:cNvSpPr/>
          <p:nvPr/>
        </p:nvSpPr>
        <p:spPr>
          <a:xfrm>
            <a:off x="864037" y="4412456"/>
            <a:ext cx="6150054" cy="2102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A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topic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is a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logical access point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that acts as a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communication channel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 It's where you send the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notifications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, and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subscribers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can receive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messages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published to that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topic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 You can think of a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topic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as a "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broadcasting station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."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7623929" y="3779877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32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Publisher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7623929" y="4412456"/>
            <a:ext cx="6150054" cy="2102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A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publisher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is any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application or service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that sends a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message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to an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SNS topic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 For example, if you have an application that monitors website uptime, it might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publish a notification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to an 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SNS topic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whenever a site goes down.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-1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422202"/>
            <a:ext cx="129023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60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Key Concepts of AWS SNS: </a:t>
            </a:r>
          </a:p>
          <a:p>
            <a:pPr marL="0" indent="0">
              <a:lnSpc>
                <a:spcPts val="6075"/>
              </a:lnSpc>
              <a:buNone/>
            </a:pPr>
            <a:r>
              <a:rPr lang="en-US" sz="60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Subscriber and Message</a:t>
            </a:r>
            <a:endParaRPr lang="en-US" sz="6000" dirty="0"/>
          </a:p>
        </p:txBody>
      </p:sp>
      <p:sp>
        <p:nvSpPr>
          <p:cNvPr id="5" name="Text 3"/>
          <p:cNvSpPr/>
          <p:nvPr/>
        </p:nvSpPr>
        <p:spPr>
          <a:xfrm>
            <a:off x="864037" y="358235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32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Subscriber</a:t>
            </a:r>
            <a:endParaRPr lang="en-US" sz="3200" dirty="0"/>
          </a:p>
        </p:txBody>
      </p:sp>
      <p:sp>
        <p:nvSpPr>
          <p:cNvPr id="6" name="Text 4"/>
          <p:cNvSpPr/>
          <p:nvPr/>
        </p:nvSpPr>
        <p:spPr>
          <a:xfrm>
            <a:off x="864036" y="4214932"/>
            <a:ext cx="6451163" cy="26938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Subscribers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are the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recipients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of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messages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 They can be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email addresses, SMS numbers, AWS Lambda functions, HTTP/HTTPS endpoints, or even other AWS services like SQS (Simple Queue Service).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When a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message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is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published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to a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topic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, all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subscribers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to that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topic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receive the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message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7623929" y="358235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32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Message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7623928" y="4214932"/>
            <a:ext cx="6451163" cy="15801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A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message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is the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content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that is sent to a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topic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 This could be a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simple text message, a JSON object, or any type of data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that you want to deliver to the subscribers.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1026" name="Picture 2" descr="System-to-system diagram">
            <a:extLst>
              <a:ext uri="{FF2B5EF4-FFF2-40B4-BE49-F238E27FC236}">
                <a16:creationId xmlns:a16="http://schemas.microsoft.com/office/drawing/2014/main" id="{D0B1E784-82E8-3B34-55AC-0FE575C4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2706611"/>
            <a:ext cx="11239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8E6736A-9FE3-62D7-228F-EAE2ABC0B302}"/>
              </a:ext>
            </a:extLst>
          </p:cNvPr>
          <p:cNvSpPr txBox="1"/>
          <p:nvPr/>
        </p:nvSpPr>
        <p:spPr>
          <a:xfrm>
            <a:off x="1168400" y="420687"/>
            <a:ext cx="12547600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5400" dirty="0">
                <a:solidFill>
                  <a:srgbClr val="403CCF"/>
                </a:solidFill>
              </a:rPr>
              <a:t>Application-to-application (A2A)</a:t>
            </a:r>
          </a:p>
          <a:p>
            <a:r>
              <a:rPr lang="en-US" sz="24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</a:rPr>
              <a:t>		</a:t>
            </a:r>
            <a:r>
              <a:rPr lang="en-US" sz="2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Amazon SNS</a:t>
            </a:r>
            <a:r>
              <a:rPr lang="en-US" sz="24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</a:rPr>
              <a:t> is a </a:t>
            </a:r>
            <a:r>
              <a:rPr lang="en-US" sz="2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managed messaging service </a:t>
            </a:r>
            <a:r>
              <a:rPr lang="en-US" sz="24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</a:rPr>
              <a:t>that lets you </a:t>
            </a:r>
            <a:r>
              <a:rPr lang="en-US" sz="2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decouple publishers from subscribers. </a:t>
            </a:r>
            <a:r>
              <a:rPr lang="en-US" sz="24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</a:rPr>
              <a:t>This is useful for </a:t>
            </a:r>
            <a:r>
              <a:rPr lang="en-US" sz="2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application-to-application messaging </a:t>
            </a:r>
            <a:r>
              <a:rPr lang="en-US" sz="24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</a:rPr>
              <a:t>for </a:t>
            </a:r>
            <a:r>
              <a:rPr lang="en-US" sz="2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microservices, </a:t>
            </a:r>
          </a:p>
          <a:p>
            <a:r>
              <a:rPr lang="en-US" sz="2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distributed systems, and serverless applications.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20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6736A-9FE3-62D7-228F-EAE2ABC0B302}"/>
              </a:ext>
            </a:extLst>
          </p:cNvPr>
          <p:cNvSpPr txBox="1"/>
          <p:nvPr/>
        </p:nvSpPr>
        <p:spPr>
          <a:xfrm>
            <a:off x="1168400" y="420687"/>
            <a:ext cx="13169900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sz="5400" dirty="0">
                <a:solidFill>
                  <a:srgbClr val="403CCF"/>
                </a:solidFill>
              </a:rPr>
              <a:t>Application-to-person (A2P)</a:t>
            </a:r>
          </a:p>
          <a:p>
            <a:pPr algn="l"/>
            <a:r>
              <a:rPr lang="en-US" sz="24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</a:rPr>
              <a:t>		</a:t>
            </a:r>
            <a:r>
              <a:rPr lang="en-US" sz="2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Amazon SNS </a:t>
            </a:r>
            <a:r>
              <a:rPr lang="en-US" sz="24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</a:rPr>
              <a:t>lets you </a:t>
            </a:r>
            <a:r>
              <a:rPr lang="en-US" sz="2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send push notifications to mobile apps, text messages to mobile phone numbers, and plain-text emails to email addresses</a:t>
            </a:r>
            <a:r>
              <a:rPr lang="en-US" sz="2400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</a:rPr>
              <a:t>. You can fan out messages with a topic, or publish to mobile endpoints directly..</a:t>
            </a:r>
            <a:endParaRPr lang="en-US" sz="2400" dirty="0"/>
          </a:p>
        </p:txBody>
      </p:sp>
      <p:pic>
        <p:nvPicPr>
          <p:cNvPr id="2050" name="Picture 2" descr="User notification diagram">
            <a:extLst>
              <a:ext uri="{FF2B5EF4-FFF2-40B4-BE49-F238E27FC236}">
                <a16:creationId xmlns:a16="http://schemas.microsoft.com/office/drawing/2014/main" id="{036278B8-23B2-F141-CBDC-0C36ADFA5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3187701"/>
            <a:ext cx="12722297" cy="434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445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978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259" y="239673"/>
            <a:ext cx="2859762" cy="191845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75974" y="2925247"/>
            <a:ext cx="10478453" cy="11989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720"/>
              </a:lnSpc>
              <a:buNone/>
            </a:pPr>
            <a:r>
              <a:rPr lang="en-US" sz="54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How AWS SNS Works: </a:t>
            </a:r>
          </a:p>
          <a:p>
            <a:pPr marL="0" indent="0">
              <a:lnSpc>
                <a:spcPts val="4720"/>
              </a:lnSpc>
              <a:buNone/>
            </a:pPr>
            <a:r>
              <a:rPr lang="en-US" sz="54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Creating a Topic and Subscribing</a:t>
            </a:r>
            <a:endParaRPr lang="en-US" sz="5400" dirty="0"/>
          </a:p>
        </p:txBody>
      </p:sp>
      <p:sp>
        <p:nvSpPr>
          <p:cNvPr id="7" name="Shape 3"/>
          <p:cNvSpPr/>
          <p:nvPr/>
        </p:nvSpPr>
        <p:spPr>
          <a:xfrm>
            <a:off x="7303770" y="4411861"/>
            <a:ext cx="22860" cy="3291483"/>
          </a:xfrm>
          <a:prstGeom prst="roundRect">
            <a:avLst>
              <a:gd name="adj" fmla="val 125870"/>
            </a:avLst>
          </a:prstGeom>
          <a:solidFill>
            <a:srgbClr val="D0CED9"/>
          </a:solidFill>
          <a:ln/>
        </p:spPr>
      </p:sp>
      <p:sp>
        <p:nvSpPr>
          <p:cNvPr id="8" name="Shape 4"/>
          <p:cNvSpPr/>
          <p:nvPr/>
        </p:nvSpPr>
        <p:spPr>
          <a:xfrm>
            <a:off x="6450985" y="4831913"/>
            <a:ext cx="671274" cy="22860"/>
          </a:xfrm>
          <a:prstGeom prst="roundRect">
            <a:avLst>
              <a:gd name="adj" fmla="val 125870"/>
            </a:avLst>
          </a:prstGeom>
          <a:solidFill>
            <a:srgbClr val="D0CED9"/>
          </a:solidFill>
          <a:ln/>
        </p:spPr>
      </p:sp>
      <p:sp>
        <p:nvSpPr>
          <p:cNvPr id="9" name="Shape 5"/>
          <p:cNvSpPr/>
          <p:nvPr/>
        </p:nvSpPr>
        <p:spPr>
          <a:xfrm>
            <a:off x="7099399" y="4627602"/>
            <a:ext cx="431602" cy="4316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0" name="Text 6"/>
          <p:cNvSpPr/>
          <p:nvPr/>
        </p:nvSpPr>
        <p:spPr>
          <a:xfrm>
            <a:off x="7250966" y="4699516"/>
            <a:ext cx="128349" cy="2877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66"/>
              </a:lnSpc>
              <a:buNone/>
            </a:pPr>
            <a:r>
              <a:rPr lang="en-US" sz="36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3600" dirty="0"/>
          </a:p>
        </p:txBody>
      </p:sp>
      <p:sp>
        <p:nvSpPr>
          <p:cNvPr id="11" name="Text 7"/>
          <p:cNvSpPr/>
          <p:nvPr/>
        </p:nvSpPr>
        <p:spPr>
          <a:xfrm>
            <a:off x="3862387" y="4603671"/>
            <a:ext cx="2397800" cy="2996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360"/>
              </a:lnSpc>
              <a:buNone/>
            </a:pPr>
            <a:r>
              <a:rPr lang="en-US" sz="3200" b="1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Create a Topic</a:t>
            </a:r>
            <a:endParaRPr lang="en-US" sz="3200" b="1" dirty="0"/>
          </a:p>
        </p:txBody>
      </p:sp>
      <p:sp>
        <p:nvSpPr>
          <p:cNvPr id="12" name="Text 8"/>
          <p:cNvSpPr/>
          <p:nvPr/>
        </p:nvSpPr>
        <p:spPr>
          <a:xfrm>
            <a:off x="2075974" y="5018365"/>
            <a:ext cx="4611846" cy="16592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17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First, you create a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topic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to which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messages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will be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published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 For example, you might create a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topic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called "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WebsiteAlerts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" for your website monitoring application.</a:t>
            </a:r>
            <a:endParaRPr lang="en-US" sz="2400" dirty="0"/>
          </a:p>
        </p:txBody>
      </p:sp>
      <p:sp>
        <p:nvSpPr>
          <p:cNvPr id="13" name="Shape 9"/>
          <p:cNvSpPr/>
          <p:nvPr/>
        </p:nvSpPr>
        <p:spPr>
          <a:xfrm>
            <a:off x="7508141" y="5790962"/>
            <a:ext cx="671274" cy="22860"/>
          </a:xfrm>
          <a:prstGeom prst="roundRect">
            <a:avLst>
              <a:gd name="adj" fmla="val 125870"/>
            </a:avLst>
          </a:prstGeom>
          <a:solidFill>
            <a:srgbClr val="D0CED9"/>
          </a:solidFill>
          <a:ln/>
        </p:spPr>
      </p:sp>
      <p:sp>
        <p:nvSpPr>
          <p:cNvPr id="14" name="Shape 10"/>
          <p:cNvSpPr/>
          <p:nvPr/>
        </p:nvSpPr>
        <p:spPr>
          <a:xfrm>
            <a:off x="7099399" y="5586651"/>
            <a:ext cx="431602" cy="4316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5" name="Text 11"/>
          <p:cNvSpPr/>
          <p:nvPr/>
        </p:nvSpPr>
        <p:spPr>
          <a:xfrm>
            <a:off x="7226558" y="5658564"/>
            <a:ext cx="177284" cy="2877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66"/>
              </a:lnSpc>
              <a:buNone/>
            </a:pPr>
            <a:r>
              <a:rPr lang="en-US" sz="36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3600" dirty="0"/>
          </a:p>
        </p:txBody>
      </p:sp>
      <p:sp>
        <p:nvSpPr>
          <p:cNvPr id="16" name="Text 12"/>
          <p:cNvSpPr/>
          <p:nvPr/>
        </p:nvSpPr>
        <p:spPr>
          <a:xfrm>
            <a:off x="8370213" y="5562719"/>
            <a:ext cx="2734032" cy="2996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60"/>
              </a:lnSpc>
              <a:buNone/>
            </a:pPr>
            <a:r>
              <a:rPr lang="en-US" sz="3200" b="1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Subscribe to the Topic</a:t>
            </a:r>
            <a:endParaRPr lang="en-US" sz="3200" b="1" dirty="0"/>
          </a:p>
        </p:txBody>
      </p:sp>
      <p:sp>
        <p:nvSpPr>
          <p:cNvPr id="17" name="Text 13"/>
          <p:cNvSpPr/>
          <p:nvPr/>
        </p:nvSpPr>
        <p:spPr>
          <a:xfrm>
            <a:off x="8370213" y="5977414"/>
            <a:ext cx="6120487" cy="1534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17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Next, you add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subscribers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to the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topic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 These could be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email addresses, phone numbers, or endpoints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 For example, you might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subscribe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your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support team's email address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to the "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WebsiteAlerts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"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topic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978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370" y="239673"/>
            <a:ext cx="2989540" cy="191845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75974" y="3079909"/>
            <a:ext cx="10478453" cy="11989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720"/>
              </a:lnSpc>
              <a:buNone/>
            </a:pPr>
            <a:r>
              <a:rPr lang="en-US" sz="54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How AWS SNS Works: </a:t>
            </a:r>
          </a:p>
          <a:p>
            <a:pPr marL="0" indent="0">
              <a:lnSpc>
                <a:spcPts val="4720"/>
              </a:lnSpc>
              <a:buNone/>
            </a:pPr>
            <a:r>
              <a:rPr lang="en-US" sz="54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Publishing and Receiving</a:t>
            </a:r>
            <a:endParaRPr lang="en-US" sz="5400" dirty="0"/>
          </a:p>
        </p:txBody>
      </p:sp>
      <p:sp>
        <p:nvSpPr>
          <p:cNvPr id="7" name="Shape 3"/>
          <p:cNvSpPr/>
          <p:nvPr/>
        </p:nvSpPr>
        <p:spPr>
          <a:xfrm>
            <a:off x="7303770" y="4566523"/>
            <a:ext cx="22860" cy="2980968"/>
          </a:xfrm>
          <a:prstGeom prst="roundRect">
            <a:avLst>
              <a:gd name="adj" fmla="val 125870"/>
            </a:avLst>
          </a:prstGeom>
          <a:solidFill>
            <a:srgbClr val="D0CED9"/>
          </a:solidFill>
          <a:ln/>
        </p:spPr>
      </p:sp>
      <p:sp>
        <p:nvSpPr>
          <p:cNvPr id="8" name="Shape 4"/>
          <p:cNvSpPr/>
          <p:nvPr/>
        </p:nvSpPr>
        <p:spPr>
          <a:xfrm>
            <a:off x="6450985" y="4986576"/>
            <a:ext cx="671274" cy="22860"/>
          </a:xfrm>
          <a:prstGeom prst="roundRect">
            <a:avLst>
              <a:gd name="adj" fmla="val 125870"/>
            </a:avLst>
          </a:prstGeom>
          <a:solidFill>
            <a:srgbClr val="D0CED9"/>
          </a:solidFill>
          <a:ln/>
        </p:spPr>
      </p:sp>
      <p:sp>
        <p:nvSpPr>
          <p:cNvPr id="9" name="Shape 5"/>
          <p:cNvSpPr/>
          <p:nvPr/>
        </p:nvSpPr>
        <p:spPr>
          <a:xfrm>
            <a:off x="7099399" y="4782264"/>
            <a:ext cx="431602" cy="4316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0" name="Text 6"/>
          <p:cNvSpPr/>
          <p:nvPr/>
        </p:nvSpPr>
        <p:spPr>
          <a:xfrm>
            <a:off x="7250966" y="4854178"/>
            <a:ext cx="128349" cy="2877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66"/>
              </a:lnSpc>
              <a:buNone/>
            </a:pPr>
            <a:r>
              <a:rPr lang="en-US" sz="36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3600" dirty="0"/>
          </a:p>
        </p:txBody>
      </p:sp>
      <p:sp>
        <p:nvSpPr>
          <p:cNvPr id="11" name="Text 7"/>
          <p:cNvSpPr/>
          <p:nvPr/>
        </p:nvSpPr>
        <p:spPr>
          <a:xfrm>
            <a:off x="3862387" y="4758333"/>
            <a:ext cx="2397800" cy="2996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360"/>
              </a:lnSpc>
              <a:buNone/>
            </a:pPr>
            <a:r>
              <a:rPr lang="en-US" sz="3200" b="1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Publish a Message</a:t>
            </a:r>
            <a:endParaRPr lang="en-US" sz="3200" b="1" dirty="0"/>
          </a:p>
        </p:txBody>
      </p:sp>
      <p:sp>
        <p:nvSpPr>
          <p:cNvPr id="12" name="Text 8"/>
          <p:cNvSpPr/>
          <p:nvPr/>
        </p:nvSpPr>
        <p:spPr>
          <a:xfrm>
            <a:off x="2194560" y="5173028"/>
            <a:ext cx="4384040" cy="18795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17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When </a:t>
            </a:r>
            <a:r>
              <a:rPr lang="en-US" sz="2400" dirty="0">
                <a:ea typeface="Open Sans" pitchFamily="34" charset="-122"/>
                <a:cs typeface="Open Sans" pitchFamily="34" charset="-120"/>
              </a:rPr>
              <a:t>an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 event occurs (like your website going down),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your application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publishes a message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to the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"WebsiteAlerts" topic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 </a:t>
            </a:r>
          </a:p>
          <a:p>
            <a:pPr marL="0" indent="0">
              <a:lnSpc>
                <a:spcPts val="2417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AWS SNS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then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delivers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that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message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 to all the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subscribers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</a:t>
            </a:r>
            <a:endParaRPr lang="en-US" sz="2400" dirty="0"/>
          </a:p>
        </p:txBody>
      </p:sp>
      <p:sp>
        <p:nvSpPr>
          <p:cNvPr id="13" name="Shape 9"/>
          <p:cNvSpPr/>
          <p:nvPr/>
        </p:nvSpPr>
        <p:spPr>
          <a:xfrm>
            <a:off x="7508141" y="5945624"/>
            <a:ext cx="671274" cy="22860"/>
          </a:xfrm>
          <a:prstGeom prst="roundRect">
            <a:avLst>
              <a:gd name="adj" fmla="val 125870"/>
            </a:avLst>
          </a:prstGeom>
          <a:solidFill>
            <a:srgbClr val="D0CED9"/>
          </a:solidFill>
          <a:ln/>
        </p:spPr>
      </p:sp>
      <p:sp>
        <p:nvSpPr>
          <p:cNvPr id="14" name="Shape 10"/>
          <p:cNvSpPr/>
          <p:nvPr/>
        </p:nvSpPr>
        <p:spPr>
          <a:xfrm>
            <a:off x="7099399" y="5741313"/>
            <a:ext cx="431602" cy="4316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5" name="Text 11"/>
          <p:cNvSpPr/>
          <p:nvPr/>
        </p:nvSpPr>
        <p:spPr>
          <a:xfrm>
            <a:off x="7226558" y="5813227"/>
            <a:ext cx="177284" cy="2877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66"/>
              </a:lnSpc>
              <a:buNone/>
            </a:pPr>
            <a:r>
              <a:rPr lang="en-US" sz="36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3600" dirty="0"/>
          </a:p>
        </p:txBody>
      </p:sp>
      <p:sp>
        <p:nvSpPr>
          <p:cNvPr id="16" name="Text 12"/>
          <p:cNvSpPr/>
          <p:nvPr/>
        </p:nvSpPr>
        <p:spPr>
          <a:xfrm>
            <a:off x="8370213" y="5717381"/>
            <a:ext cx="2956203" cy="2996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60"/>
              </a:lnSpc>
              <a:buNone/>
            </a:pPr>
            <a:r>
              <a:rPr lang="en-US" sz="3200" b="1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Receive the Notification</a:t>
            </a:r>
            <a:endParaRPr lang="en-US" sz="3200" b="1" dirty="0"/>
          </a:p>
        </p:txBody>
      </p:sp>
      <p:sp>
        <p:nvSpPr>
          <p:cNvPr id="17" name="Text 13"/>
          <p:cNvSpPr/>
          <p:nvPr/>
        </p:nvSpPr>
        <p:spPr>
          <a:xfrm>
            <a:off x="8370213" y="6132075"/>
            <a:ext cx="5023207" cy="11989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17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Subscribers receive the notification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in the format they prefer (email, SMS, etc.), allowing them to take immediate action.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70" y="2246948"/>
            <a:ext cx="4980742" cy="373558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94465" y="719138"/>
            <a:ext cx="5450562" cy="6322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78"/>
              </a:lnSpc>
              <a:buNone/>
            </a:pPr>
            <a:r>
              <a:rPr lang="en-US" sz="5400" dirty="0">
                <a:solidFill>
                  <a:srgbClr val="403CCF"/>
                </a:solidFill>
                <a:ea typeface="Libre Baskerville" pitchFamily="34" charset="-122"/>
                <a:cs typeface="Libre Baskerville" pitchFamily="34" charset="-120"/>
              </a:rPr>
              <a:t>Benefits of AWS SNS</a:t>
            </a:r>
            <a:endParaRPr lang="en-US" sz="5400" dirty="0"/>
          </a:p>
        </p:txBody>
      </p:sp>
      <p:sp>
        <p:nvSpPr>
          <p:cNvPr id="7" name="Shape 3"/>
          <p:cNvSpPr/>
          <p:nvPr/>
        </p:nvSpPr>
        <p:spPr>
          <a:xfrm>
            <a:off x="6194465" y="1882259"/>
            <a:ext cx="455176" cy="455176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8" name="Text 4"/>
          <p:cNvSpPr/>
          <p:nvPr/>
        </p:nvSpPr>
        <p:spPr>
          <a:xfrm>
            <a:off x="6354366" y="1958102"/>
            <a:ext cx="135374" cy="3034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89"/>
              </a:lnSpc>
              <a:buNone/>
            </a:pPr>
            <a:r>
              <a:rPr lang="en-US" sz="36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3600" dirty="0"/>
          </a:p>
        </p:txBody>
      </p:sp>
      <p:sp>
        <p:nvSpPr>
          <p:cNvPr id="9" name="Text 5"/>
          <p:cNvSpPr/>
          <p:nvPr/>
        </p:nvSpPr>
        <p:spPr>
          <a:xfrm>
            <a:off x="6851928" y="1882259"/>
            <a:ext cx="2528768" cy="3161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9"/>
              </a:lnSpc>
              <a:buNone/>
            </a:pPr>
            <a:r>
              <a:rPr lang="en-US" sz="3200" b="1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Scalability</a:t>
            </a:r>
            <a:endParaRPr lang="en-US" sz="3200" b="1" dirty="0"/>
          </a:p>
        </p:txBody>
      </p:sp>
      <p:sp>
        <p:nvSpPr>
          <p:cNvPr id="10" name="Text 6"/>
          <p:cNvSpPr/>
          <p:nvPr/>
        </p:nvSpPr>
        <p:spPr>
          <a:xfrm>
            <a:off x="6851928" y="2319695"/>
            <a:ext cx="7070407" cy="647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9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SNS can handle a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high volume of messages and send notifications to millions of subscribers 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simultaneously.</a:t>
            </a:r>
            <a:endParaRPr lang="en-US" sz="2400" dirty="0"/>
          </a:p>
        </p:txBody>
      </p:sp>
      <p:sp>
        <p:nvSpPr>
          <p:cNvPr id="11" name="Shape 7"/>
          <p:cNvSpPr/>
          <p:nvPr/>
        </p:nvSpPr>
        <p:spPr>
          <a:xfrm>
            <a:off x="6194465" y="3396734"/>
            <a:ext cx="455176" cy="455176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2" name="Text 8"/>
          <p:cNvSpPr/>
          <p:nvPr/>
        </p:nvSpPr>
        <p:spPr>
          <a:xfrm>
            <a:off x="6328529" y="3472577"/>
            <a:ext cx="186928" cy="3034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89"/>
              </a:lnSpc>
              <a:buNone/>
            </a:pPr>
            <a:r>
              <a:rPr lang="en-US" sz="36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3600" dirty="0"/>
          </a:p>
        </p:txBody>
      </p:sp>
      <p:sp>
        <p:nvSpPr>
          <p:cNvPr id="13" name="Text 9"/>
          <p:cNvSpPr/>
          <p:nvPr/>
        </p:nvSpPr>
        <p:spPr>
          <a:xfrm>
            <a:off x="6851928" y="3396734"/>
            <a:ext cx="2528768" cy="3161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9"/>
              </a:lnSpc>
              <a:buNone/>
            </a:pPr>
            <a:r>
              <a:rPr lang="en-US" sz="3200" b="1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Flexibility</a:t>
            </a:r>
            <a:endParaRPr lang="en-US" sz="3200" b="1" dirty="0"/>
          </a:p>
        </p:txBody>
      </p:sp>
      <p:sp>
        <p:nvSpPr>
          <p:cNvPr id="14" name="Text 10"/>
          <p:cNvSpPr/>
          <p:nvPr/>
        </p:nvSpPr>
        <p:spPr>
          <a:xfrm>
            <a:off x="6851928" y="3834170"/>
            <a:ext cx="7070407" cy="647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9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It supports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multiple messaging formats and protocols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, making it adaptable to various use cases.</a:t>
            </a:r>
            <a:endParaRPr lang="en-US" sz="2400" dirty="0"/>
          </a:p>
        </p:txBody>
      </p:sp>
      <p:sp>
        <p:nvSpPr>
          <p:cNvPr id="15" name="Shape 11"/>
          <p:cNvSpPr/>
          <p:nvPr/>
        </p:nvSpPr>
        <p:spPr>
          <a:xfrm>
            <a:off x="6194465" y="4911209"/>
            <a:ext cx="455176" cy="455176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6" name="Text 12"/>
          <p:cNvSpPr/>
          <p:nvPr/>
        </p:nvSpPr>
        <p:spPr>
          <a:xfrm>
            <a:off x="6328529" y="4987052"/>
            <a:ext cx="186928" cy="3034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89"/>
              </a:lnSpc>
              <a:buNone/>
            </a:pPr>
            <a:r>
              <a:rPr lang="en-US" sz="36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3600" dirty="0"/>
          </a:p>
        </p:txBody>
      </p:sp>
      <p:sp>
        <p:nvSpPr>
          <p:cNvPr id="17" name="Text 13"/>
          <p:cNvSpPr/>
          <p:nvPr/>
        </p:nvSpPr>
        <p:spPr>
          <a:xfrm>
            <a:off x="6851928" y="4911209"/>
            <a:ext cx="2528768" cy="3161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9"/>
              </a:lnSpc>
              <a:buNone/>
            </a:pPr>
            <a:r>
              <a:rPr lang="en-US" sz="3200" b="1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Reliability</a:t>
            </a:r>
            <a:endParaRPr lang="en-US" sz="3200" b="1" dirty="0"/>
          </a:p>
        </p:txBody>
      </p:sp>
      <p:sp>
        <p:nvSpPr>
          <p:cNvPr id="18" name="Text 14"/>
          <p:cNvSpPr/>
          <p:nvPr/>
        </p:nvSpPr>
        <p:spPr>
          <a:xfrm>
            <a:off x="6851928" y="5348645"/>
            <a:ext cx="7070407" cy="6472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9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Built on AWS's infrastructure, SNS is designed to be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highly available and fault-tolerant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.</a:t>
            </a:r>
            <a:endParaRPr lang="en-US" sz="2400" dirty="0"/>
          </a:p>
        </p:txBody>
      </p:sp>
      <p:sp>
        <p:nvSpPr>
          <p:cNvPr id="19" name="Shape 15"/>
          <p:cNvSpPr/>
          <p:nvPr/>
        </p:nvSpPr>
        <p:spPr>
          <a:xfrm>
            <a:off x="6194465" y="6425684"/>
            <a:ext cx="455176" cy="455176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20" name="Text 16"/>
          <p:cNvSpPr/>
          <p:nvPr/>
        </p:nvSpPr>
        <p:spPr>
          <a:xfrm>
            <a:off x="6333292" y="6501527"/>
            <a:ext cx="177522" cy="30349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89"/>
              </a:lnSpc>
              <a:buNone/>
            </a:pPr>
            <a:r>
              <a:rPr lang="en-US" sz="3600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3600" dirty="0"/>
          </a:p>
        </p:txBody>
      </p:sp>
      <p:sp>
        <p:nvSpPr>
          <p:cNvPr id="21" name="Text 17"/>
          <p:cNvSpPr/>
          <p:nvPr/>
        </p:nvSpPr>
        <p:spPr>
          <a:xfrm>
            <a:off x="6851928" y="6425684"/>
            <a:ext cx="2528768" cy="3161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9"/>
              </a:lnSpc>
              <a:buNone/>
            </a:pPr>
            <a:r>
              <a:rPr lang="en-US" sz="3200" b="1" dirty="0">
                <a:solidFill>
                  <a:srgbClr val="49495A"/>
                </a:solidFill>
                <a:ea typeface="Libre Baskerville" pitchFamily="34" charset="-122"/>
                <a:cs typeface="Libre Baskerville" pitchFamily="34" charset="-120"/>
              </a:rPr>
              <a:t>Cost-Effective</a:t>
            </a:r>
            <a:endParaRPr lang="en-US" sz="3200" b="1" dirty="0"/>
          </a:p>
        </p:txBody>
      </p:sp>
      <p:sp>
        <p:nvSpPr>
          <p:cNvPr id="22" name="Text 18"/>
          <p:cNvSpPr/>
          <p:nvPr/>
        </p:nvSpPr>
        <p:spPr>
          <a:xfrm>
            <a:off x="6851928" y="6863120"/>
            <a:ext cx="7333972" cy="10997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9"/>
              </a:lnSpc>
              <a:buNone/>
            </a:pP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SNS </a:t>
            </a:r>
            <a:r>
              <a:rPr lang="en-US" sz="2400" dirty="0">
                <a:solidFill>
                  <a:srgbClr val="FF0000"/>
                </a:solidFill>
                <a:ea typeface="Open Sans" pitchFamily="34" charset="-122"/>
                <a:cs typeface="Open Sans" pitchFamily="34" charset="-120"/>
              </a:rPr>
              <a:t>charges you based on the number of requests and the amount of data transferred</a:t>
            </a:r>
            <a:r>
              <a:rPr lang="en-US" sz="2400" dirty="0">
                <a:solidFill>
                  <a:srgbClr val="49495A"/>
                </a:solidFill>
                <a:ea typeface="Open Sans" pitchFamily="34" charset="-122"/>
                <a:cs typeface="Open Sans" pitchFamily="34" charset="-120"/>
              </a:rPr>
              <a:t>, making it a cost-effective solution for messaging.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905</Words>
  <Application>Microsoft Office PowerPoint</Application>
  <PresentationFormat>Custom</PresentationFormat>
  <Paragraphs>95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Libre Baskerville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46</cp:revision>
  <dcterms:created xsi:type="dcterms:W3CDTF">2024-08-28T12:06:19Z</dcterms:created>
  <dcterms:modified xsi:type="dcterms:W3CDTF">2025-01-27T09:07:36Z</dcterms:modified>
</cp:coreProperties>
</file>