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286" autoAdjust="0"/>
  </p:normalViewPr>
  <p:slideViewPr>
    <p:cSldViewPr snapToGrid="0" snapToObjects="1">
      <p:cViewPr>
        <p:scale>
          <a:sx n="57" d="100"/>
          <a:sy n="57" d="100"/>
        </p:scale>
        <p:origin x="121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43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oracle.com/java/technologies/javase/jdk22-archive-downloads.html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2745343"/>
            <a:ext cx="4869180" cy="273891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4" y="684195"/>
            <a:ext cx="7415927" cy="3193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600" b="1" kern="0" spc="-201" dirty="0">
                <a:solidFill>
                  <a:srgbClr val="00206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Installing Java JDK 22 on </a:t>
            </a:r>
            <a:r>
              <a:rPr lang="en-US" sz="5400" b="1" kern="0" spc="-201" dirty="0">
                <a:solidFill>
                  <a:srgbClr val="00206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Amazon EC2 Instance </a:t>
            </a:r>
            <a:r>
              <a:rPr lang="en-US" sz="6600" b="1" kern="0" spc="-201" dirty="0">
                <a:solidFill>
                  <a:srgbClr val="00206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 </a:t>
            </a:r>
            <a:r>
              <a:rPr lang="en-US" sz="4800" b="1" kern="0" spc="-201" dirty="0">
                <a:solidFill>
                  <a:srgbClr val="00206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Linux Operating System</a:t>
            </a:r>
            <a:endParaRPr lang="en-US" sz="6600" dirty="0">
              <a:solidFill>
                <a:srgbClr val="002060"/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864035" y="4317762"/>
            <a:ext cx="7415927" cy="17007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guide provides step-by-step instructions for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beginners on how to install </a:t>
            </a:r>
            <a:r>
              <a:rPr lang="en-US" sz="2400" kern="0" spc="-39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JDK 22 </a:t>
            </a: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 a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Linux Operating System (like Ubuntu, Debian, Fedora, etc.)</a:t>
            </a: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Follow these steps to get Java up and running on your Linux server.</a:t>
            </a:r>
            <a:endParaRPr lang="en-US" sz="2400" dirty="0"/>
          </a:p>
        </p:txBody>
      </p:sp>
      <p:sp>
        <p:nvSpPr>
          <p:cNvPr id="6" name="Shape 2"/>
          <p:cNvSpPr/>
          <p:nvPr/>
        </p:nvSpPr>
        <p:spPr>
          <a:xfrm>
            <a:off x="864037" y="662832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57" y="6458148"/>
            <a:ext cx="379690" cy="37969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382316" y="6432074"/>
            <a:ext cx="2142530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Ram N Java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68" y="2772847"/>
            <a:ext cx="5000744" cy="26837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66366" y="660678"/>
            <a:ext cx="7459385" cy="607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b="1" kern="0" spc="-11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1: Update Your Linux System</a:t>
            </a:r>
            <a:endParaRPr lang="en-US" sz="3800" dirty="0"/>
          </a:p>
        </p:txBody>
      </p:sp>
      <p:sp>
        <p:nvSpPr>
          <p:cNvPr id="5" name="Shape 1"/>
          <p:cNvSpPr/>
          <p:nvPr/>
        </p:nvSpPr>
        <p:spPr>
          <a:xfrm>
            <a:off x="6446282" y="1559243"/>
            <a:ext cx="22860" cy="6009561"/>
          </a:xfrm>
          <a:prstGeom prst="roundRect">
            <a:avLst>
              <a:gd name="adj" fmla="val 356992"/>
            </a:avLst>
          </a:prstGeom>
          <a:solidFill>
            <a:srgbClr val="C0C1D7"/>
          </a:solidFill>
          <a:ln/>
        </p:spPr>
      </p:sp>
      <p:sp>
        <p:nvSpPr>
          <p:cNvPr id="6" name="Shape 2"/>
          <p:cNvSpPr/>
          <p:nvPr/>
        </p:nvSpPr>
        <p:spPr>
          <a:xfrm>
            <a:off x="6653391" y="1984772"/>
            <a:ext cx="679966" cy="22860"/>
          </a:xfrm>
          <a:prstGeom prst="roundRect">
            <a:avLst>
              <a:gd name="adj" fmla="val 356992"/>
            </a:avLst>
          </a:prstGeom>
          <a:solidFill>
            <a:srgbClr val="C0C1D7"/>
          </a:solidFill>
          <a:ln/>
        </p:spPr>
      </p:sp>
      <p:sp>
        <p:nvSpPr>
          <p:cNvPr id="7" name="Shape 3"/>
          <p:cNvSpPr/>
          <p:nvPr/>
        </p:nvSpPr>
        <p:spPr>
          <a:xfrm>
            <a:off x="6239173" y="1777722"/>
            <a:ext cx="437078" cy="437078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399193" y="1850469"/>
            <a:ext cx="116919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kern="0" spc="-6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250" dirty="0"/>
          </a:p>
        </p:txBody>
      </p:sp>
      <p:sp>
        <p:nvSpPr>
          <p:cNvPr id="9" name="Text 5"/>
          <p:cNvSpPr/>
          <p:nvPr/>
        </p:nvSpPr>
        <p:spPr>
          <a:xfrm>
            <a:off x="7526298" y="1753433"/>
            <a:ext cx="2428756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Terminal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7526298" y="2173605"/>
            <a:ext cx="6424136" cy="932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Before installing </a:t>
            </a:r>
            <a:r>
              <a:rPr lang="en-US" sz="20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22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it's always good to update your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 packages 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ensure everything is up-to-date. Open a terminal on your Linux server.</a:t>
            </a:r>
            <a:endParaRPr lang="en-US" sz="2000" dirty="0"/>
          </a:p>
        </p:txBody>
      </p:sp>
      <p:sp>
        <p:nvSpPr>
          <p:cNvPr id="11" name="Shape 7"/>
          <p:cNvSpPr/>
          <p:nvPr/>
        </p:nvSpPr>
        <p:spPr>
          <a:xfrm>
            <a:off x="6653391" y="3920133"/>
            <a:ext cx="679966" cy="22860"/>
          </a:xfrm>
          <a:prstGeom prst="roundRect">
            <a:avLst>
              <a:gd name="adj" fmla="val 356992"/>
            </a:avLst>
          </a:prstGeom>
          <a:solidFill>
            <a:srgbClr val="C0C1D7"/>
          </a:solidFill>
          <a:ln/>
        </p:spPr>
      </p:sp>
      <p:sp>
        <p:nvSpPr>
          <p:cNvPr id="12" name="Shape 8"/>
          <p:cNvSpPr/>
          <p:nvPr/>
        </p:nvSpPr>
        <p:spPr>
          <a:xfrm>
            <a:off x="6239173" y="3713083"/>
            <a:ext cx="437078" cy="437078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6370260" y="3785830"/>
            <a:ext cx="174784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kern="0" spc="-6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250" dirty="0"/>
          </a:p>
        </p:txBody>
      </p:sp>
      <p:sp>
        <p:nvSpPr>
          <p:cNvPr id="14" name="Text 10"/>
          <p:cNvSpPr/>
          <p:nvPr/>
        </p:nvSpPr>
        <p:spPr>
          <a:xfrm>
            <a:off x="7526298" y="3688794"/>
            <a:ext cx="2428756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Update Packages</a:t>
            </a:r>
          </a:p>
        </p:txBody>
      </p:sp>
      <p:sp>
        <p:nvSpPr>
          <p:cNvPr id="15" name="Text 11"/>
          <p:cNvSpPr/>
          <p:nvPr/>
        </p:nvSpPr>
        <p:spPr>
          <a:xfrm>
            <a:off x="7526298" y="4108966"/>
            <a:ext cx="6424136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the following command to update your package list:</a:t>
            </a:r>
            <a:endParaRPr lang="en-US" sz="2000" dirty="0"/>
          </a:p>
        </p:txBody>
      </p:sp>
      <p:sp>
        <p:nvSpPr>
          <p:cNvPr id="16" name="Shape 12"/>
          <p:cNvSpPr/>
          <p:nvPr/>
        </p:nvSpPr>
        <p:spPr>
          <a:xfrm>
            <a:off x="7526298" y="4638318"/>
            <a:ext cx="6424136" cy="602099"/>
          </a:xfrm>
          <a:prstGeom prst="roundRect">
            <a:avLst>
              <a:gd name="adj" fmla="val 13554"/>
            </a:avLst>
          </a:prstGeom>
          <a:solidFill>
            <a:srgbClr val="DADBF1"/>
          </a:solidFill>
          <a:ln/>
        </p:spPr>
      </p:sp>
      <p:sp>
        <p:nvSpPr>
          <p:cNvPr id="17" name="Shape 13"/>
          <p:cNvSpPr/>
          <p:nvPr/>
        </p:nvSpPr>
        <p:spPr>
          <a:xfrm>
            <a:off x="7516654" y="4638318"/>
            <a:ext cx="6443424" cy="602099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18" name="Text 14"/>
          <p:cNvSpPr/>
          <p:nvPr/>
        </p:nvSpPr>
        <p:spPr>
          <a:xfrm>
            <a:off x="7710845" y="4783931"/>
            <a:ext cx="6055043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yum update</a:t>
            </a:r>
            <a:endParaRPr lang="en-US" sz="2000" dirty="0"/>
          </a:p>
        </p:txBody>
      </p:sp>
      <p:sp>
        <p:nvSpPr>
          <p:cNvPr id="19" name="Shape 15"/>
          <p:cNvSpPr/>
          <p:nvPr/>
        </p:nvSpPr>
        <p:spPr>
          <a:xfrm>
            <a:off x="6653391" y="6054328"/>
            <a:ext cx="679966" cy="22860"/>
          </a:xfrm>
          <a:prstGeom prst="roundRect">
            <a:avLst>
              <a:gd name="adj" fmla="val 356992"/>
            </a:avLst>
          </a:prstGeom>
          <a:solidFill>
            <a:srgbClr val="C0C1D7"/>
          </a:solidFill>
          <a:ln/>
        </p:spPr>
      </p:sp>
      <p:sp>
        <p:nvSpPr>
          <p:cNvPr id="20" name="Shape 16"/>
          <p:cNvSpPr/>
          <p:nvPr/>
        </p:nvSpPr>
        <p:spPr>
          <a:xfrm>
            <a:off x="6239173" y="5847278"/>
            <a:ext cx="437078" cy="437078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1" name="Text 17"/>
          <p:cNvSpPr/>
          <p:nvPr/>
        </p:nvSpPr>
        <p:spPr>
          <a:xfrm>
            <a:off x="6367998" y="5920026"/>
            <a:ext cx="179427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kern="0" spc="-6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250" dirty="0"/>
          </a:p>
        </p:txBody>
      </p:sp>
      <p:sp>
        <p:nvSpPr>
          <p:cNvPr id="22" name="Text 18"/>
          <p:cNvSpPr/>
          <p:nvPr/>
        </p:nvSpPr>
        <p:spPr>
          <a:xfrm>
            <a:off x="7526298" y="5822990"/>
            <a:ext cx="2428756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Upgrade Packages</a:t>
            </a:r>
          </a:p>
        </p:txBody>
      </p:sp>
      <p:sp>
        <p:nvSpPr>
          <p:cNvPr id="23" name="Text 19"/>
          <p:cNvSpPr/>
          <p:nvPr/>
        </p:nvSpPr>
        <p:spPr>
          <a:xfrm>
            <a:off x="7526298" y="6243161"/>
            <a:ext cx="6424136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the following command to upgrade your packages:</a:t>
            </a:r>
            <a:endParaRPr lang="en-US" sz="2000" dirty="0"/>
          </a:p>
        </p:txBody>
      </p:sp>
      <p:sp>
        <p:nvSpPr>
          <p:cNvPr id="24" name="Shape 20"/>
          <p:cNvSpPr/>
          <p:nvPr/>
        </p:nvSpPr>
        <p:spPr>
          <a:xfrm>
            <a:off x="7526298" y="6772513"/>
            <a:ext cx="6424136" cy="602099"/>
          </a:xfrm>
          <a:prstGeom prst="roundRect">
            <a:avLst>
              <a:gd name="adj" fmla="val 13554"/>
            </a:avLst>
          </a:prstGeom>
          <a:solidFill>
            <a:srgbClr val="DADBF1"/>
          </a:solidFill>
          <a:ln/>
        </p:spPr>
      </p:sp>
      <p:sp>
        <p:nvSpPr>
          <p:cNvPr id="25" name="Shape 21"/>
          <p:cNvSpPr/>
          <p:nvPr/>
        </p:nvSpPr>
        <p:spPr>
          <a:xfrm>
            <a:off x="7516654" y="6772513"/>
            <a:ext cx="6443424" cy="602099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26" name="Text 22"/>
          <p:cNvSpPr/>
          <p:nvPr/>
        </p:nvSpPr>
        <p:spPr>
          <a:xfrm>
            <a:off x="7710845" y="6918127"/>
            <a:ext cx="6055043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yum upgrade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578" y="2812375"/>
            <a:ext cx="4993243" cy="260484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90205" y="700326"/>
            <a:ext cx="5641300" cy="616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b="1" kern="0" spc="-11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2: Download JDK 22</a:t>
            </a:r>
            <a:endParaRPr lang="en-US" sz="3850" dirty="0"/>
          </a:p>
        </p:txBody>
      </p:sp>
      <p:sp>
        <p:nvSpPr>
          <p:cNvPr id="5" name="Shape 1"/>
          <p:cNvSpPr/>
          <p:nvPr/>
        </p:nvSpPr>
        <p:spPr>
          <a:xfrm>
            <a:off x="690205" y="1834158"/>
            <a:ext cx="443627" cy="443627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852607" y="1907977"/>
            <a:ext cx="118705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00" dirty="0"/>
          </a:p>
        </p:txBody>
      </p:sp>
      <p:sp>
        <p:nvSpPr>
          <p:cNvPr id="7" name="Text 3"/>
          <p:cNvSpPr/>
          <p:nvPr/>
        </p:nvSpPr>
        <p:spPr>
          <a:xfrm>
            <a:off x="1331000" y="1834158"/>
            <a:ext cx="365510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24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Visit Oracle JDK Download Page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1331000" y="2260521"/>
            <a:ext cx="7122795" cy="946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 to the official Oracle JDK download page: </a:t>
            </a:r>
            <a:r>
              <a:rPr lang="en-US" sz="2000" u="sng" kern="0" spc="-31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https://www.oracle.com/java/technologies/javase/jdk22-archive-downloads.html</a:t>
            </a:r>
            <a:endParaRPr lang="en-US" sz="2000" dirty="0"/>
          </a:p>
        </p:txBody>
      </p:sp>
      <p:sp>
        <p:nvSpPr>
          <p:cNvPr id="9" name="Shape 5"/>
          <p:cNvSpPr/>
          <p:nvPr/>
        </p:nvSpPr>
        <p:spPr>
          <a:xfrm>
            <a:off x="690205" y="3625691"/>
            <a:ext cx="443627" cy="443627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823198" y="3699510"/>
            <a:ext cx="177522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00" dirty="0"/>
          </a:p>
        </p:txBody>
      </p:sp>
      <p:sp>
        <p:nvSpPr>
          <p:cNvPr id="11" name="Text 7"/>
          <p:cNvSpPr/>
          <p:nvPr/>
        </p:nvSpPr>
        <p:spPr>
          <a:xfrm>
            <a:off x="1331000" y="3625691"/>
            <a:ext cx="4102179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Find Linux x64 Compressed Archive</a:t>
            </a:r>
            <a:endParaRPr lang="en-US" sz="2800" dirty="0"/>
          </a:p>
        </p:txBody>
      </p:sp>
      <p:sp>
        <p:nvSpPr>
          <p:cNvPr id="12" name="Text 8"/>
          <p:cNvSpPr/>
          <p:nvPr/>
        </p:nvSpPr>
        <p:spPr>
          <a:xfrm>
            <a:off x="1331000" y="4052054"/>
            <a:ext cx="7122795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Look for the </a:t>
            </a:r>
            <a:r>
              <a:rPr lang="en-US" sz="20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Linux x64 Compressed Archive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option.</a:t>
            </a:r>
            <a:endParaRPr lang="en-US" sz="2000" dirty="0"/>
          </a:p>
        </p:txBody>
      </p:sp>
      <p:sp>
        <p:nvSpPr>
          <p:cNvPr id="13" name="Shape 9"/>
          <p:cNvSpPr/>
          <p:nvPr/>
        </p:nvSpPr>
        <p:spPr>
          <a:xfrm>
            <a:off x="690205" y="4786432"/>
            <a:ext cx="443627" cy="443627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820936" y="4860250"/>
            <a:ext cx="182047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00" dirty="0"/>
          </a:p>
        </p:txBody>
      </p:sp>
      <p:sp>
        <p:nvSpPr>
          <p:cNvPr id="15" name="Text 11"/>
          <p:cNvSpPr/>
          <p:nvPr/>
        </p:nvSpPr>
        <p:spPr>
          <a:xfrm>
            <a:off x="1331000" y="4786432"/>
            <a:ext cx="2477095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24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Download Using wget</a:t>
            </a:r>
            <a:endParaRPr lang="en-US" sz="2400" dirty="0"/>
          </a:p>
        </p:txBody>
      </p:sp>
      <p:sp>
        <p:nvSpPr>
          <p:cNvPr id="16" name="Text 12"/>
          <p:cNvSpPr/>
          <p:nvPr/>
        </p:nvSpPr>
        <p:spPr>
          <a:xfrm>
            <a:off x="1331000" y="5212794"/>
            <a:ext cx="7122795" cy="630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 the download link for the </a:t>
            </a:r>
            <a:r>
              <a:rPr lang="en-US" sz="20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.tar.gz file 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use </a:t>
            </a:r>
            <a:r>
              <a:rPr lang="en-US" sz="20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wget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download it directly onto your Linux server. In the terminal, run:</a:t>
            </a:r>
            <a:endParaRPr lang="en-US" sz="2000" dirty="0"/>
          </a:p>
        </p:txBody>
      </p:sp>
      <p:sp>
        <p:nvSpPr>
          <p:cNvPr id="17" name="Shape 13"/>
          <p:cNvSpPr/>
          <p:nvPr/>
        </p:nvSpPr>
        <p:spPr>
          <a:xfrm>
            <a:off x="1331000" y="6065401"/>
            <a:ext cx="7122795" cy="611148"/>
          </a:xfrm>
          <a:prstGeom prst="roundRect">
            <a:avLst>
              <a:gd name="adj" fmla="val 13553"/>
            </a:avLst>
          </a:prstGeom>
          <a:solidFill>
            <a:srgbClr val="DADBF1"/>
          </a:solidFill>
          <a:ln/>
        </p:spPr>
      </p:sp>
      <p:sp>
        <p:nvSpPr>
          <p:cNvPr id="18" name="Shape 14"/>
          <p:cNvSpPr/>
          <p:nvPr/>
        </p:nvSpPr>
        <p:spPr>
          <a:xfrm>
            <a:off x="1321237" y="6065401"/>
            <a:ext cx="7142321" cy="611148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19" name="Text 15"/>
          <p:cNvSpPr/>
          <p:nvPr/>
        </p:nvSpPr>
        <p:spPr>
          <a:xfrm>
            <a:off x="1518404" y="6213277"/>
            <a:ext cx="6747986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wget https://download.oracle.com/java/22/latest/jdk-22_linux-x64_bin.tar.gz</a:t>
            </a:r>
            <a:endParaRPr lang="en-US" sz="2000" dirty="0"/>
          </a:p>
        </p:txBody>
      </p:sp>
      <p:sp>
        <p:nvSpPr>
          <p:cNvPr id="20" name="Text 16"/>
          <p:cNvSpPr/>
          <p:nvPr/>
        </p:nvSpPr>
        <p:spPr>
          <a:xfrm>
            <a:off x="1331000" y="6898362"/>
            <a:ext cx="7122795" cy="630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(Ensure the link matches the one provided on the Oracle website, as this link may change.)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55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07" y="2505432"/>
            <a:ext cx="4985266" cy="32196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88035" y="551259"/>
            <a:ext cx="7200781" cy="626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kern="0" spc="-11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3: Extract the JDK Archive</a:t>
            </a:r>
            <a:endParaRPr lang="en-US" sz="3900" dirty="0"/>
          </a:p>
        </p:txBody>
      </p:sp>
      <p:sp>
        <p:nvSpPr>
          <p:cNvPr id="5" name="Shape 1"/>
          <p:cNvSpPr/>
          <p:nvPr/>
        </p:nvSpPr>
        <p:spPr>
          <a:xfrm>
            <a:off x="6477238" y="1478399"/>
            <a:ext cx="22860" cy="6200894"/>
          </a:xfrm>
          <a:prstGeom prst="roundRect">
            <a:avLst>
              <a:gd name="adj" fmla="val 368354"/>
            </a:avLst>
          </a:prstGeom>
          <a:solidFill>
            <a:srgbClr val="C0C1D7"/>
          </a:solidFill>
          <a:ln/>
        </p:spPr>
      </p:sp>
      <p:sp>
        <p:nvSpPr>
          <p:cNvPr id="6" name="Shape 2"/>
          <p:cNvSpPr/>
          <p:nvPr/>
        </p:nvSpPr>
        <p:spPr>
          <a:xfrm>
            <a:off x="6691313" y="1917978"/>
            <a:ext cx="701635" cy="22860"/>
          </a:xfrm>
          <a:prstGeom prst="roundRect">
            <a:avLst>
              <a:gd name="adj" fmla="val 368354"/>
            </a:avLst>
          </a:prstGeom>
          <a:solidFill>
            <a:srgbClr val="C0C1D7"/>
          </a:solidFill>
          <a:ln/>
        </p:spPr>
      </p:sp>
      <p:sp>
        <p:nvSpPr>
          <p:cNvPr id="7" name="Shape 3"/>
          <p:cNvSpPr/>
          <p:nvPr/>
        </p:nvSpPr>
        <p:spPr>
          <a:xfrm>
            <a:off x="6263164" y="1703903"/>
            <a:ext cx="451009" cy="451009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428303" y="1779032"/>
            <a:ext cx="120610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50" dirty="0"/>
          </a:p>
        </p:txBody>
      </p:sp>
      <p:sp>
        <p:nvSpPr>
          <p:cNvPr id="9" name="Text 5"/>
          <p:cNvSpPr/>
          <p:nvPr/>
        </p:nvSpPr>
        <p:spPr>
          <a:xfrm>
            <a:off x="7591306" y="1678781"/>
            <a:ext cx="2840117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kern="0" spc="-5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Extract to /opt/ Directory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7591306" y="2112288"/>
            <a:ext cx="6337459" cy="641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After downloading the </a:t>
            </a:r>
            <a:r>
              <a:rPr lang="en-US" sz="20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.tar.gz file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extract it to the </a:t>
            </a:r>
            <a:r>
              <a:rPr lang="en-US" sz="20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/opt/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directory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using the following command:</a:t>
            </a:r>
            <a:endParaRPr lang="en-US" sz="2000" dirty="0"/>
          </a:p>
        </p:txBody>
      </p:sp>
      <p:sp>
        <p:nvSpPr>
          <p:cNvPr id="11" name="Shape 7"/>
          <p:cNvSpPr/>
          <p:nvPr/>
        </p:nvSpPr>
        <p:spPr>
          <a:xfrm>
            <a:off x="7591306" y="2979301"/>
            <a:ext cx="6337459" cy="621268"/>
          </a:xfrm>
          <a:prstGeom prst="roundRect">
            <a:avLst>
              <a:gd name="adj" fmla="val 13554"/>
            </a:avLst>
          </a:prstGeom>
          <a:solidFill>
            <a:srgbClr val="DADBF1"/>
          </a:solidFill>
          <a:ln/>
        </p:spPr>
      </p:sp>
      <p:sp>
        <p:nvSpPr>
          <p:cNvPr id="12" name="Shape 8"/>
          <p:cNvSpPr/>
          <p:nvPr/>
        </p:nvSpPr>
        <p:spPr>
          <a:xfrm>
            <a:off x="7581305" y="2979301"/>
            <a:ext cx="6357461" cy="621268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13" name="Text 9"/>
          <p:cNvSpPr/>
          <p:nvPr/>
        </p:nvSpPr>
        <p:spPr>
          <a:xfrm>
            <a:off x="7781687" y="3129558"/>
            <a:ext cx="5956697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kern="0" spc="-32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tar -</a:t>
            </a:r>
            <a:r>
              <a:rPr lang="en-US" kern="0" spc="-32" dirty="0" err="1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xvzf</a:t>
            </a:r>
            <a:r>
              <a:rPr lang="en-US" kern="0" spc="-32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jdk-22_linux-x64_bin.tar.gz -C /opt/</a:t>
            </a:r>
            <a:endParaRPr lang="en-US" dirty="0"/>
          </a:p>
        </p:txBody>
      </p:sp>
      <p:sp>
        <p:nvSpPr>
          <p:cNvPr id="14" name="Shape 10"/>
          <p:cNvSpPr/>
          <p:nvPr/>
        </p:nvSpPr>
        <p:spPr>
          <a:xfrm>
            <a:off x="6691313" y="4440912"/>
            <a:ext cx="701635" cy="22860"/>
          </a:xfrm>
          <a:prstGeom prst="roundRect">
            <a:avLst>
              <a:gd name="adj" fmla="val 368354"/>
            </a:avLst>
          </a:prstGeom>
          <a:solidFill>
            <a:srgbClr val="C0C1D7"/>
          </a:solidFill>
          <a:ln/>
        </p:spPr>
      </p:sp>
      <p:sp>
        <p:nvSpPr>
          <p:cNvPr id="15" name="Shape 11"/>
          <p:cNvSpPr/>
          <p:nvPr/>
        </p:nvSpPr>
        <p:spPr>
          <a:xfrm>
            <a:off x="6263164" y="4226838"/>
            <a:ext cx="451009" cy="451009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6398419" y="4301966"/>
            <a:ext cx="180380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50" dirty="0"/>
          </a:p>
        </p:txBody>
      </p:sp>
      <p:sp>
        <p:nvSpPr>
          <p:cNvPr id="17" name="Text 13"/>
          <p:cNvSpPr/>
          <p:nvPr/>
        </p:nvSpPr>
        <p:spPr>
          <a:xfrm>
            <a:off x="7591306" y="4201716"/>
            <a:ext cx="2506028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kern="0" spc="-5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Extraction</a:t>
            </a:r>
            <a:endParaRPr lang="en-US" sz="2400" dirty="0"/>
          </a:p>
        </p:txBody>
      </p:sp>
      <p:sp>
        <p:nvSpPr>
          <p:cNvPr id="18" name="Text 14"/>
          <p:cNvSpPr/>
          <p:nvPr/>
        </p:nvSpPr>
        <p:spPr>
          <a:xfrm>
            <a:off x="7591306" y="4635222"/>
            <a:ext cx="6337459" cy="641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that the </a:t>
            </a:r>
            <a:r>
              <a:rPr lang="en-US" sz="20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folder 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has been extracted by listing the contents of the /opt/ directory:</a:t>
            </a:r>
            <a:endParaRPr lang="en-US" sz="2000" dirty="0"/>
          </a:p>
        </p:txBody>
      </p:sp>
      <p:sp>
        <p:nvSpPr>
          <p:cNvPr id="19" name="Shape 15"/>
          <p:cNvSpPr/>
          <p:nvPr/>
        </p:nvSpPr>
        <p:spPr>
          <a:xfrm>
            <a:off x="7591306" y="5502235"/>
            <a:ext cx="6337459" cy="621268"/>
          </a:xfrm>
          <a:prstGeom prst="roundRect">
            <a:avLst>
              <a:gd name="adj" fmla="val 13554"/>
            </a:avLst>
          </a:prstGeom>
          <a:solidFill>
            <a:srgbClr val="DADBF1"/>
          </a:solidFill>
          <a:ln/>
        </p:spPr>
      </p:sp>
      <p:sp>
        <p:nvSpPr>
          <p:cNvPr id="20" name="Shape 16"/>
          <p:cNvSpPr/>
          <p:nvPr/>
        </p:nvSpPr>
        <p:spPr>
          <a:xfrm>
            <a:off x="7581305" y="5502235"/>
            <a:ext cx="6357461" cy="621268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21" name="Text 17"/>
          <p:cNvSpPr/>
          <p:nvPr/>
        </p:nvSpPr>
        <p:spPr>
          <a:xfrm>
            <a:off x="7781687" y="5652492"/>
            <a:ext cx="5956697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32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ls /opt/</a:t>
            </a:r>
            <a:endParaRPr lang="en-US" sz="2000" dirty="0"/>
          </a:p>
        </p:txBody>
      </p:sp>
      <p:sp>
        <p:nvSpPr>
          <p:cNvPr id="22" name="Shape 18"/>
          <p:cNvSpPr/>
          <p:nvPr/>
        </p:nvSpPr>
        <p:spPr>
          <a:xfrm>
            <a:off x="6691313" y="6963847"/>
            <a:ext cx="701635" cy="22860"/>
          </a:xfrm>
          <a:prstGeom prst="roundRect">
            <a:avLst>
              <a:gd name="adj" fmla="val 368354"/>
            </a:avLst>
          </a:prstGeom>
          <a:solidFill>
            <a:srgbClr val="C0C1D7"/>
          </a:solidFill>
          <a:ln/>
        </p:spPr>
      </p:sp>
      <p:sp>
        <p:nvSpPr>
          <p:cNvPr id="23" name="Shape 19"/>
          <p:cNvSpPr/>
          <p:nvPr/>
        </p:nvSpPr>
        <p:spPr>
          <a:xfrm>
            <a:off x="6263164" y="6749772"/>
            <a:ext cx="451009" cy="451009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4" name="Text 20"/>
          <p:cNvSpPr/>
          <p:nvPr/>
        </p:nvSpPr>
        <p:spPr>
          <a:xfrm>
            <a:off x="6396037" y="6824901"/>
            <a:ext cx="185142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50" dirty="0"/>
          </a:p>
        </p:txBody>
      </p:sp>
      <p:sp>
        <p:nvSpPr>
          <p:cNvPr id="25" name="Text 21"/>
          <p:cNvSpPr/>
          <p:nvPr/>
        </p:nvSpPr>
        <p:spPr>
          <a:xfrm>
            <a:off x="7591306" y="6724650"/>
            <a:ext cx="2506028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kern="0" spc="-5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Confirm JDK Folder</a:t>
            </a:r>
            <a:endParaRPr lang="en-US" sz="2400" dirty="0"/>
          </a:p>
        </p:txBody>
      </p:sp>
      <p:sp>
        <p:nvSpPr>
          <p:cNvPr id="26" name="Text 22"/>
          <p:cNvSpPr/>
          <p:nvPr/>
        </p:nvSpPr>
        <p:spPr>
          <a:xfrm>
            <a:off x="7591306" y="7158157"/>
            <a:ext cx="6337459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 should see a folder like </a:t>
            </a:r>
            <a:r>
              <a:rPr lang="en-US" sz="20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jdk-22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07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48" y="2594372"/>
            <a:ext cx="5097185" cy="304133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31111" y="428030"/>
            <a:ext cx="6073259" cy="486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800"/>
              </a:lnSpc>
              <a:buNone/>
            </a:pPr>
            <a:r>
              <a:rPr lang="en-US" sz="3050" b="1" kern="0" spc="-9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4: Set Environment Variables</a:t>
            </a:r>
            <a:endParaRPr lang="en-US" sz="30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111" y="1147882"/>
            <a:ext cx="778193" cy="180296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042785" y="1303496"/>
            <a:ext cx="1945719" cy="243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Profile File</a:t>
            </a:r>
            <a:endParaRPr lang="en-US" sz="2800" dirty="0"/>
          </a:p>
        </p:txBody>
      </p:sp>
      <p:sp>
        <p:nvSpPr>
          <p:cNvPr id="7" name="Text 2"/>
          <p:cNvSpPr/>
          <p:nvPr/>
        </p:nvSpPr>
        <p:spPr>
          <a:xfrm>
            <a:off x="7042785" y="1639967"/>
            <a:ext cx="7042904" cy="497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make the </a:t>
            </a:r>
            <a:r>
              <a:rPr lang="en-US" sz="2000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available system-wide, set up environment variables. Open the profile file to edit the environment variables:</a:t>
            </a:r>
            <a:endParaRPr lang="en-US" sz="2000" dirty="0"/>
          </a:p>
        </p:txBody>
      </p:sp>
      <p:sp>
        <p:nvSpPr>
          <p:cNvPr id="8" name="Shape 3"/>
          <p:cNvSpPr/>
          <p:nvPr/>
        </p:nvSpPr>
        <p:spPr>
          <a:xfrm>
            <a:off x="7042785" y="2312908"/>
            <a:ext cx="7042904" cy="482322"/>
          </a:xfrm>
          <a:prstGeom prst="roundRect">
            <a:avLst>
              <a:gd name="adj" fmla="val 13555"/>
            </a:avLst>
          </a:prstGeom>
          <a:solidFill>
            <a:srgbClr val="DADBF1"/>
          </a:solidFill>
          <a:ln/>
        </p:spPr>
      </p:sp>
      <p:sp>
        <p:nvSpPr>
          <p:cNvPr id="9" name="Shape 4"/>
          <p:cNvSpPr/>
          <p:nvPr/>
        </p:nvSpPr>
        <p:spPr>
          <a:xfrm>
            <a:off x="7035046" y="2312908"/>
            <a:ext cx="7058382" cy="482322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10" name="Text 5"/>
          <p:cNvSpPr/>
          <p:nvPr/>
        </p:nvSpPr>
        <p:spPr>
          <a:xfrm>
            <a:off x="7190661" y="2429589"/>
            <a:ext cx="6747153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nano /etc/profile</a:t>
            </a:r>
            <a:endParaRPr lang="en-US" sz="20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1111" y="2964292"/>
            <a:ext cx="778193" cy="205192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042785" y="3106460"/>
            <a:ext cx="2429351" cy="243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Environment Variables</a:t>
            </a:r>
            <a:endParaRPr lang="en-US" sz="2400" dirty="0"/>
          </a:p>
        </p:txBody>
      </p:sp>
      <p:sp>
        <p:nvSpPr>
          <p:cNvPr id="13" name="Text 7"/>
          <p:cNvSpPr/>
          <p:nvPr/>
        </p:nvSpPr>
        <p:spPr>
          <a:xfrm>
            <a:off x="7042785" y="3442930"/>
            <a:ext cx="7042904" cy="497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the following lines at the bottom of the file to set the </a:t>
            </a:r>
            <a:r>
              <a:rPr lang="en-US" sz="2000" b="1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JAVA_HOME 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variable and update the </a:t>
            </a:r>
            <a:r>
              <a:rPr lang="en-US" sz="2000" b="1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PATH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2000" dirty="0"/>
          </a:p>
        </p:txBody>
      </p:sp>
      <p:sp>
        <p:nvSpPr>
          <p:cNvPr id="14" name="Shape 8"/>
          <p:cNvSpPr/>
          <p:nvPr/>
        </p:nvSpPr>
        <p:spPr>
          <a:xfrm>
            <a:off x="7042785" y="4115872"/>
            <a:ext cx="7042904" cy="731282"/>
          </a:xfrm>
          <a:prstGeom prst="roundRect">
            <a:avLst>
              <a:gd name="adj" fmla="val 8940"/>
            </a:avLst>
          </a:prstGeom>
          <a:solidFill>
            <a:srgbClr val="DADBF1"/>
          </a:solidFill>
          <a:ln/>
        </p:spPr>
      </p:sp>
      <p:sp>
        <p:nvSpPr>
          <p:cNvPr id="15" name="Shape 9"/>
          <p:cNvSpPr/>
          <p:nvPr/>
        </p:nvSpPr>
        <p:spPr>
          <a:xfrm>
            <a:off x="7035046" y="4115872"/>
            <a:ext cx="7058382" cy="731282"/>
          </a:xfrm>
          <a:prstGeom prst="roundRect">
            <a:avLst>
              <a:gd name="adj" fmla="val 3193"/>
            </a:avLst>
          </a:prstGeom>
          <a:solidFill>
            <a:srgbClr val="DADBF1"/>
          </a:solidFill>
          <a:ln/>
        </p:spPr>
      </p:sp>
      <p:sp>
        <p:nvSpPr>
          <p:cNvPr id="16" name="Text 10"/>
          <p:cNvSpPr/>
          <p:nvPr/>
        </p:nvSpPr>
        <p:spPr>
          <a:xfrm>
            <a:off x="7190661" y="4232553"/>
            <a:ext cx="6747153" cy="497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export JAVA_HOME=/opt/jdk-22</a:t>
            </a:r>
            <a:endParaRPr lang="en-US" sz="2000" dirty="0"/>
          </a:p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export PATH=$PATH:$JAVA_HOME/bin</a:t>
            </a:r>
            <a:endParaRPr lang="en-US" sz="200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1111" y="5002768"/>
            <a:ext cx="778193" cy="1245275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7042785" y="5158383"/>
            <a:ext cx="1945719" cy="243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Save and Exit</a:t>
            </a:r>
            <a:endParaRPr lang="en-US" sz="2400" dirty="0"/>
          </a:p>
        </p:txBody>
      </p:sp>
      <p:sp>
        <p:nvSpPr>
          <p:cNvPr id="19" name="Text 12"/>
          <p:cNvSpPr/>
          <p:nvPr/>
        </p:nvSpPr>
        <p:spPr>
          <a:xfrm>
            <a:off x="7042785" y="5494853"/>
            <a:ext cx="7042904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Press </a:t>
            </a:r>
            <a:r>
              <a:rPr lang="en-US" sz="2000" b="1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CTRL + X </a:t>
            </a:r>
            <a:r>
              <a:rPr lang="en-US" sz="2000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exit the editor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then press </a:t>
            </a:r>
            <a:r>
              <a:rPr lang="en-US" sz="2000" b="1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</a:t>
            </a:r>
            <a:r>
              <a:rPr lang="en-US" sz="2000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confirm the changes </a:t>
            </a:r>
          </a:p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</a:t>
            </a:r>
            <a:r>
              <a:rPr lang="en-US" sz="2000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Enter to save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1111" y="6248043"/>
            <a:ext cx="778193" cy="1554004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7042785" y="6403658"/>
            <a:ext cx="1945719" cy="243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Changes</a:t>
            </a:r>
            <a:endParaRPr lang="en-US" sz="2400" dirty="0"/>
          </a:p>
        </p:txBody>
      </p:sp>
      <p:sp>
        <p:nvSpPr>
          <p:cNvPr id="22" name="Text 14"/>
          <p:cNvSpPr/>
          <p:nvPr/>
        </p:nvSpPr>
        <p:spPr>
          <a:xfrm>
            <a:off x="7042785" y="6740128"/>
            <a:ext cx="7042904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the changes to your current session by running:</a:t>
            </a:r>
            <a:endParaRPr lang="en-US" sz="2000" dirty="0"/>
          </a:p>
        </p:txBody>
      </p:sp>
      <p:sp>
        <p:nvSpPr>
          <p:cNvPr id="23" name="Shape 15"/>
          <p:cNvSpPr/>
          <p:nvPr/>
        </p:nvSpPr>
        <p:spPr>
          <a:xfrm>
            <a:off x="7042785" y="7164110"/>
            <a:ext cx="7042904" cy="482322"/>
          </a:xfrm>
          <a:prstGeom prst="roundRect">
            <a:avLst>
              <a:gd name="adj" fmla="val 13555"/>
            </a:avLst>
          </a:prstGeom>
          <a:solidFill>
            <a:srgbClr val="DADBF1"/>
          </a:solidFill>
          <a:ln/>
        </p:spPr>
      </p:sp>
      <p:sp>
        <p:nvSpPr>
          <p:cNvPr id="24" name="Shape 16"/>
          <p:cNvSpPr/>
          <p:nvPr/>
        </p:nvSpPr>
        <p:spPr>
          <a:xfrm>
            <a:off x="7035046" y="7164110"/>
            <a:ext cx="7058382" cy="482322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25" name="Text 17"/>
          <p:cNvSpPr/>
          <p:nvPr/>
        </p:nvSpPr>
        <p:spPr>
          <a:xfrm>
            <a:off x="7190661" y="7280791"/>
            <a:ext cx="6747153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source /etc/profile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7606" y="665917"/>
            <a:ext cx="7973497" cy="7567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50"/>
              </a:lnSpc>
              <a:buNone/>
            </a:pPr>
            <a:r>
              <a:rPr lang="en-US" sz="4750" b="1" kern="0" spc="-14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5: Verify the Installation</a:t>
            </a:r>
            <a:endParaRPr lang="en-US" sz="4750" dirty="0"/>
          </a:p>
        </p:txBody>
      </p:sp>
      <p:sp>
        <p:nvSpPr>
          <p:cNvPr id="3" name="Text 1"/>
          <p:cNvSpPr/>
          <p:nvPr/>
        </p:nvSpPr>
        <p:spPr>
          <a:xfrm>
            <a:off x="847606" y="2028111"/>
            <a:ext cx="3027164" cy="3783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3600" b="1" kern="0" spc="-7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Check Java Version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847606" y="2648664"/>
            <a:ext cx="6467594" cy="1162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ensure that Java </a:t>
            </a:r>
            <a:r>
              <a:rPr lang="en-US" sz="2800" kern="0" spc="-38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22 </a:t>
            </a:r>
            <a:r>
              <a:rPr lang="en-US" sz="28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has been successfully installed, run the following command to check the Java version: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847606" y="4083368"/>
            <a:ext cx="6172200" cy="750570"/>
          </a:xfrm>
          <a:prstGeom prst="roundRect">
            <a:avLst>
              <a:gd name="adj" fmla="val 13552"/>
            </a:avLst>
          </a:prstGeom>
          <a:solidFill>
            <a:srgbClr val="DADBF1"/>
          </a:solidFill>
          <a:ln/>
        </p:spPr>
      </p:sp>
      <p:sp>
        <p:nvSpPr>
          <p:cNvPr id="6" name="Shape 4"/>
          <p:cNvSpPr/>
          <p:nvPr/>
        </p:nvSpPr>
        <p:spPr>
          <a:xfrm>
            <a:off x="835581" y="4121468"/>
            <a:ext cx="6196251" cy="750570"/>
          </a:xfrm>
          <a:prstGeom prst="roundRect">
            <a:avLst>
              <a:gd name="adj" fmla="val 4840"/>
            </a:avLst>
          </a:prstGeom>
          <a:solidFill>
            <a:srgbClr val="DADBF1"/>
          </a:solidFill>
          <a:ln/>
        </p:spPr>
      </p:sp>
      <p:sp>
        <p:nvSpPr>
          <p:cNvPr id="7" name="Text 5"/>
          <p:cNvSpPr/>
          <p:nvPr/>
        </p:nvSpPr>
        <p:spPr>
          <a:xfrm>
            <a:off x="1077754" y="4264938"/>
            <a:ext cx="5711904" cy="387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 -version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847606" y="5106353"/>
            <a:ext cx="6172200" cy="387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 should see output similar to:</a:t>
            </a:r>
            <a:endParaRPr lang="en-US" sz="2800" dirty="0"/>
          </a:p>
        </p:txBody>
      </p:sp>
      <p:sp>
        <p:nvSpPr>
          <p:cNvPr id="9" name="Shape 7"/>
          <p:cNvSpPr/>
          <p:nvPr/>
        </p:nvSpPr>
        <p:spPr>
          <a:xfrm>
            <a:off x="847606" y="5766197"/>
            <a:ext cx="6172200" cy="1525429"/>
          </a:xfrm>
          <a:prstGeom prst="roundRect">
            <a:avLst>
              <a:gd name="adj" fmla="val 6668"/>
            </a:avLst>
          </a:prstGeom>
          <a:solidFill>
            <a:srgbClr val="DADBF1"/>
          </a:solidFill>
          <a:ln/>
        </p:spPr>
      </p:sp>
      <p:sp>
        <p:nvSpPr>
          <p:cNvPr id="10" name="Shape 8"/>
          <p:cNvSpPr/>
          <p:nvPr/>
        </p:nvSpPr>
        <p:spPr>
          <a:xfrm>
            <a:off x="835581" y="5766197"/>
            <a:ext cx="7609919" cy="1525429"/>
          </a:xfrm>
          <a:prstGeom prst="roundRect">
            <a:avLst>
              <a:gd name="adj" fmla="val 2381"/>
            </a:avLst>
          </a:prstGeom>
          <a:solidFill>
            <a:srgbClr val="DADBF1"/>
          </a:solidFill>
          <a:ln/>
        </p:spPr>
      </p:sp>
      <p:sp>
        <p:nvSpPr>
          <p:cNvPr id="11" name="Text 9"/>
          <p:cNvSpPr/>
          <p:nvPr/>
        </p:nvSpPr>
        <p:spPr>
          <a:xfrm>
            <a:off x="891718" y="5947767"/>
            <a:ext cx="7337882" cy="1162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 version “22"</a:t>
            </a:r>
            <a:endParaRPr lang="en-US" sz="2400" dirty="0"/>
          </a:p>
          <a:p>
            <a:pPr marL="0" indent="0">
              <a:lnSpc>
                <a:spcPts val="3050"/>
              </a:lnSpc>
              <a:buNone/>
            </a:pPr>
            <a:r>
              <a:rPr lang="en-US" sz="24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Java(TM) SE Runtime Environment (build 22)</a:t>
            </a:r>
            <a:endParaRPr lang="en-US" sz="2400" dirty="0"/>
          </a:p>
          <a:p>
            <a:pPr marL="0" indent="0">
              <a:lnSpc>
                <a:spcPts val="3050"/>
              </a:lnSpc>
              <a:buNone/>
            </a:pPr>
            <a:r>
              <a:rPr lang="en-US" sz="24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 HotSpot(TM) 64-Bit Server VM (build 22)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8329414" y="2028111"/>
            <a:ext cx="4098369" cy="3783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3600" b="1" kern="0" spc="-7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Check Java Compiler Version</a:t>
            </a:r>
            <a:endParaRPr lang="en-US" sz="3600" dirty="0"/>
          </a:p>
        </p:txBody>
      </p:sp>
      <p:sp>
        <p:nvSpPr>
          <p:cNvPr id="13" name="Text 11"/>
          <p:cNvSpPr/>
          <p:nvPr/>
        </p:nvSpPr>
        <p:spPr>
          <a:xfrm>
            <a:off x="8329414" y="2648664"/>
            <a:ext cx="6172200" cy="774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Also, check the Java compiler (javac) version by running:</a:t>
            </a:r>
            <a:endParaRPr lang="en-US" sz="2800" dirty="0"/>
          </a:p>
        </p:txBody>
      </p:sp>
      <p:sp>
        <p:nvSpPr>
          <p:cNvPr id="14" name="Shape 12"/>
          <p:cNvSpPr/>
          <p:nvPr/>
        </p:nvSpPr>
        <p:spPr>
          <a:xfrm>
            <a:off x="8329414" y="3695938"/>
            <a:ext cx="6172200" cy="750570"/>
          </a:xfrm>
          <a:prstGeom prst="roundRect">
            <a:avLst>
              <a:gd name="adj" fmla="val 13552"/>
            </a:avLst>
          </a:prstGeom>
          <a:solidFill>
            <a:srgbClr val="DADBF1"/>
          </a:solidFill>
          <a:ln/>
        </p:spPr>
      </p:sp>
      <p:sp>
        <p:nvSpPr>
          <p:cNvPr id="15" name="Shape 13"/>
          <p:cNvSpPr/>
          <p:nvPr/>
        </p:nvSpPr>
        <p:spPr>
          <a:xfrm>
            <a:off x="8317389" y="3695938"/>
            <a:ext cx="6196251" cy="750570"/>
          </a:xfrm>
          <a:prstGeom prst="roundRect">
            <a:avLst>
              <a:gd name="adj" fmla="val 4840"/>
            </a:avLst>
          </a:prstGeom>
          <a:solidFill>
            <a:srgbClr val="DADBF1"/>
          </a:solidFill>
          <a:ln/>
        </p:spPr>
      </p:sp>
      <p:sp>
        <p:nvSpPr>
          <p:cNvPr id="16" name="Text 14"/>
          <p:cNvSpPr/>
          <p:nvPr/>
        </p:nvSpPr>
        <p:spPr>
          <a:xfrm>
            <a:off x="8559562" y="3877508"/>
            <a:ext cx="5711904" cy="387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javac -version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920002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854" y="191929"/>
            <a:ext cx="2106573" cy="15361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72095" y="2343864"/>
            <a:ext cx="6898481" cy="479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50"/>
              </a:lnSpc>
              <a:buNone/>
            </a:pPr>
            <a:r>
              <a:rPr lang="en-US" sz="3000" b="1" kern="0" spc="-9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6: (Optional) Set JDK 22 as Default</a:t>
            </a:r>
            <a:endParaRPr lang="en-US" sz="3000" dirty="0"/>
          </a:p>
        </p:txBody>
      </p:sp>
      <p:sp>
        <p:nvSpPr>
          <p:cNvPr id="5" name="Shape 1"/>
          <p:cNvSpPr/>
          <p:nvPr/>
        </p:nvSpPr>
        <p:spPr>
          <a:xfrm>
            <a:off x="791051" y="3054191"/>
            <a:ext cx="22860" cy="4751546"/>
          </a:xfrm>
          <a:prstGeom prst="roundRect">
            <a:avLst>
              <a:gd name="adj" fmla="val 282220"/>
            </a:avLst>
          </a:prstGeom>
          <a:solidFill>
            <a:srgbClr val="C0C1D7"/>
          </a:solidFill>
          <a:ln/>
        </p:spPr>
      </p:sp>
      <p:sp>
        <p:nvSpPr>
          <p:cNvPr id="6" name="Shape 2"/>
          <p:cNvSpPr/>
          <p:nvPr/>
        </p:nvSpPr>
        <p:spPr>
          <a:xfrm>
            <a:off x="952381" y="3388281"/>
            <a:ext cx="537567" cy="22860"/>
          </a:xfrm>
          <a:prstGeom prst="roundRect">
            <a:avLst>
              <a:gd name="adj" fmla="val 282220"/>
            </a:avLst>
          </a:prstGeom>
          <a:solidFill>
            <a:srgbClr val="C0C1D7"/>
          </a:solidFill>
          <a:ln/>
        </p:spPr>
      </p:sp>
      <p:sp>
        <p:nvSpPr>
          <p:cNvPr id="7" name="Shape 3"/>
          <p:cNvSpPr/>
          <p:nvPr/>
        </p:nvSpPr>
        <p:spPr>
          <a:xfrm>
            <a:off x="629722" y="3226951"/>
            <a:ext cx="345519" cy="34551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756285" y="3284458"/>
            <a:ext cx="92392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1647230" y="3207782"/>
            <a:ext cx="2407325" cy="240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800" b="1" kern="0" spc="-4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to Alternatives System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1647230" y="3524964"/>
            <a:ext cx="12492950" cy="572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you have multiple versions of Java installed and want to set JDK 22 as the default</a:t>
            </a:r>
            <a:r>
              <a:rPr lang="en-US" sz="2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use the 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following commands:</a:t>
            </a:r>
            <a:endParaRPr lang="en-US" sz="2400" dirty="0"/>
          </a:p>
        </p:txBody>
      </p:sp>
      <p:sp>
        <p:nvSpPr>
          <p:cNvPr id="11" name="Shape 7"/>
          <p:cNvSpPr/>
          <p:nvPr/>
        </p:nvSpPr>
        <p:spPr>
          <a:xfrm>
            <a:off x="1647230" y="4110871"/>
            <a:ext cx="12411075" cy="721757"/>
          </a:xfrm>
          <a:prstGeom prst="roundRect">
            <a:avLst>
              <a:gd name="adj" fmla="val 8939"/>
            </a:avLst>
          </a:prstGeom>
          <a:solidFill>
            <a:srgbClr val="DADBF1"/>
          </a:solidFill>
          <a:ln/>
        </p:spPr>
      </p:sp>
      <p:sp>
        <p:nvSpPr>
          <p:cNvPr id="12" name="Shape 8"/>
          <p:cNvSpPr/>
          <p:nvPr/>
        </p:nvSpPr>
        <p:spPr>
          <a:xfrm>
            <a:off x="1639610" y="4148971"/>
            <a:ext cx="12426315" cy="721757"/>
          </a:xfrm>
          <a:prstGeom prst="roundRect">
            <a:avLst>
              <a:gd name="adj" fmla="val 3192"/>
            </a:avLst>
          </a:prstGeom>
          <a:solidFill>
            <a:srgbClr val="DADBF1"/>
          </a:solidFill>
          <a:ln/>
        </p:spPr>
      </p:sp>
      <p:sp>
        <p:nvSpPr>
          <p:cNvPr id="13" name="Text 9"/>
          <p:cNvSpPr/>
          <p:nvPr/>
        </p:nvSpPr>
        <p:spPr>
          <a:xfrm>
            <a:off x="1793200" y="4289504"/>
            <a:ext cx="12119134" cy="491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200" kern="0" spc="-2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update-alternatives --install /usr/bin/java java /opt/jdk-22/bin/java 1</a:t>
            </a:r>
            <a:endParaRPr lang="en-US" sz="2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2200" kern="0" spc="-2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update-alternatives --install /usr/bin/javac javac /opt/jdk-22/bin/javac 1</a:t>
            </a:r>
            <a:endParaRPr lang="en-US" sz="2200" dirty="0"/>
          </a:p>
        </p:txBody>
      </p:sp>
      <p:sp>
        <p:nvSpPr>
          <p:cNvPr id="14" name="Shape 10"/>
          <p:cNvSpPr/>
          <p:nvPr/>
        </p:nvSpPr>
        <p:spPr>
          <a:xfrm>
            <a:off x="952381" y="5321498"/>
            <a:ext cx="537567" cy="22860"/>
          </a:xfrm>
          <a:prstGeom prst="roundRect">
            <a:avLst>
              <a:gd name="adj" fmla="val 282220"/>
            </a:avLst>
          </a:prstGeom>
          <a:solidFill>
            <a:srgbClr val="C0C1D7"/>
          </a:solidFill>
          <a:ln/>
        </p:spPr>
      </p:sp>
      <p:sp>
        <p:nvSpPr>
          <p:cNvPr id="15" name="Shape 11"/>
          <p:cNvSpPr/>
          <p:nvPr/>
        </p:nvSpPr>
        <p:spPr>
          <a:xfrm>
            <a:off x="629722" y="5160169"/>
            <a:ext cx="345519" cy="34551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733306" y="5217676"/>
            <a:ext cx="138232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800" dirty="0"/>
          </a:p>
        </p:txBody>
      </p:sp>
      <p:sp>
        <p:nvSpPr>
          <p:cNvPr id="17" name="Text 13"/>
          <p:cNvSpPr/>
          <p:nvPr/>
        </p:nvSpPr>
        <p:spPr>
          <a:xfrm>
            <a:off x="1647230" y="5141000"/>
            <a:ext cx="2155746" cy="240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800" b="1" kern="0" spc="-4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 Default Java Version</a:t>
            </a:r>
            <a:endParaRPr lang="en-US" sz="2800" dirty="0"/>
          </a:p>
        </p:txBody>
      </p:sp>
      <p:sp>
        <p:nvSpPr>
          <p:cNvPr id="18" name="Text 14"/>
          <p:cNvSpPr/>
          <p:nvPr/>
        </p:nvSpPr>
        <p:spPr>
          <a:xfrm>
            <a:off x="1647230" y="5473184"/>
            <a:ext cx="12411075" cy="245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Then set JDK 22 as the default Java version</a:t>
            </a:r>
            <a:r>
              <a:rPr lang="en-US" sz="2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2400" dirty="0"/>
          </a:p>
        </p:txBody>
      </p:sp>
      <p:sp>
        <p:nvSpPr>
          <p:cNvPr id="19" name="Shape 15"/>
          <p:cNvSpPr/>
          <p:nvPr/>
        </p:nvSpPr>
        <p:spPr>
          <a:xfrm>
            <a:off x="1647230" y="5891689"/>
            <a:ext cx="12411075" cy="721757"/>
          </a:xfrm>
          <a:prstGeom prst="roundRect">
            <a:avLst>
              <a:gd name="adj" fmla="val 8939"/>
            </a:avLst>
          </a:prstGeom>
          <a:solidFill>
            <a:srgbClr val="DADBF1"/>
          </a:solidFill>
          <a:ln/>
        </p:spPr>
      </p:sp>
      <p:sp>
        <p:nvSpPr>
          <p:cNvPr id="20" name="Shape 16"/>
          <p:cNvSpPr/>
          <p:nvPr/>
        </p:nvSpPr>
        <p:spPr>
          <a:xfrm>
            <a:off x="1639610" y="5891689"/>
            <a:ext cx="12426315" cy="721757"/>
          </a:xfrm>
          <a:prstGeom prst="roundRect">
            <a:avLst>
              <a:gd name="adj" fmla="val 3192"/>
            </a:avLst>
          </a:prstGeom>
          <a:solidFill>
            <a:srgbClr val="DADBF1"/>
          </a:solidFill>
          <a:ln/>
        </p:spPr>
      </p:sp>
      <p:sp>
        <p:nvSpPr>
          <p:cNvPr id="21" name="Text 17"/>
          <p:cNvSpPr/>
          <p:nvPr/>
        </p:nvSpPr>
        <p:spPr>
          <a:xfrm>
            <a:off x="1793200" y="6006822"/>
            <a:ext cx="12119134" cy="491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update-alternatives --config java</a:t>
            </a:r>
            <a:endParaRPr lang="en-US" sz="24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update-alternatives --config javac</a:t>
            </a:r>
            <a:endParaRPr lang="en-US" sz="2400" dirty="0"/>
          </a:p>
        </p:txBody>
      </p:sp>
      <p:sp>
        <p:nvSpPr>
          <p:cNvPr id="22" name="Shape 18"/>
          <p:cNvSpPr/>
          <p:nvPr/>
        </p:nvSpPr>
        <p:spPr>
          <a:xfrm>
            <a:off x="952381" y="7254716"/>
            <a:ext cx="537567" cy="22860"/>
          </a:xfrm>
          <a:prstGeom prst="roundRect">
            <a:avLst>
              <a:gd name="adj" fmla="val 282220"/>
            </a:avLst>
          </a:prstGeom>
          <a:solidFill>
            <a:srgbClr val="C0C1D7"/>
          </a:solidFill>
          <a:ln/>
        </p:spPr>
      </p:sp>
      <p:sp>
        <p:nvSpPr>
          <p:cNvPr id="23" name="Shape 19"/>
          <p:cNvSpPr/>
          <p:nvPr/>
        </p:nvSpPr>
        <p:spPr>
          <a:xfrm>
            <a:off x="629722" y="7093387"/>
            <a:ext cx="345519" cy="34551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4" name="Text 20"/>
          <p:cNvSpPr/>
          <p:nvPr/>
        </p:nvSpPr>
        <p:spPr>
          <a:xfrm>
            <a:off x="731520" y="7150894"/>
            <a:ext cx="141803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800" dirty="0"/>
          </a:p>
        </p:txBody>
      </p:sp>
      <p:sp>
        <p:nvSpPr>
          <p:cNvPr id="25" name="Text 21"/>
          <p:cNvSpPr/>
          <p:nvPr/>
        </p:nvSpPr>
        <p:spPr>
          <a:xfrm>
            <a:off x="1647230" y="7074218"/>
            <a:ext cx="1920002" cy="240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800" b="1" kern="0" spc="-4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JDK 22</a:t>
            </a:r>
            <a:endParaRPr lang="en-US" sz="2800" dirty="0"/>
          </a:p>
        </p:txBody>
      </p:sp>
      <p:sp>
        <p:nvSpPr>
          <p:cNvPr id="26" name="Text 22"/>
          <p:cNvSpPr/>
          <p:nvPr/>
        </p:nvSpPr>
        <p:spPr>
          <a:xfrm>
            <a:off x="1639610" y="7529274"/>
            <a:ext cx="12411075" cy="245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the JDK 22 option from the list that appears.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745343"/>
            <a:ext cx="4869180" cy="273891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1572339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850" dirty="0"/>
          </a:p>
        </p:txBody>
      </p:sp>
      <p:sp>
        <p:nvSpPr>
          <p:cNvPr id="5" name="Shape 1"/>
          <p:cNvSpPr/>
          <p:nvPr/>
        </p:nvSpPr>
        <p:spPr>
          <a:xfrm>
            <a:off x="6350437" y="2714149"/>
            <a:ext cx="7415927" cy="1848088"/>
          </a:xfrm>
          <a:prstGeom prst="roundRect">
            <a:avLst>
              <a:gd name="adj" fmla="val 5611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612493" y="297620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3600" b="1" kern="0" spc="-7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Installation Complete</a:t>
            </a:r>
            <a:endParaRPr lang="en-US" sz="3600" dirty="0"/>
          </a:p>
        </p:txBody>
      </p:sp>
      <p:sp>
        <p:nvSpPr>
          <p:cNvPr id="7" name="Text 3"/>
          <p:cNvSpPr/>
          <p:nvPr/>
        </p:nvSpPr>
        <p:spPr>
          <a:xfrm>
            <a:off x="6612493" y="3510082"/>
            <a:ext cx="689181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8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You've now successfully installed </a:t>
            </a:r>
            <a:r>
              <a:rPr lang="en-US" sz="28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</a:t>
            </a:r>
            <a:r>
              <a:rPr lang="en-US" sz="28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8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22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8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 your Linux server!</a:t>
            </a:r>
            <a:endParaRPr lang="en-US" sz="2800" dirty="0"/>
          </a:p>
        </p:txBody>
      </p:sp>
      <p:sp>
        <p:nvSpPr>
          <p:cNvPr id="8" name="Shape 4"/>
          <p:cNvSpPr/>
          <p:nvPr/>
        </p:nvSpPr>
        <p:spPr>
          <a:xfrm>
            <a:off x="6350437" y="4809052"/>
            <a:ext cx="7415927" cy="1848089"/>
          </a:xfrm>
          <a:prstGeom prst="roundRect">
            <a:avLst>
              <a:gd name="adj" fmla="val 5611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5"/>
          <p:cNvSpPr/>
          <p:nvPr/>
        </p:nvSpPr>
        <p:spPr>
          <a:xfrm>
            <a:off x="6612493" y="5071110"/>
            <a:ext cx="333398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3600" b="1" kern="0" spc="-7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Ready for Development</a:t>
            </a:r>
            <a:endParaRPr lang="en-US" sz="3600" dirty="0"/>
          </a:p>
        </p:txBody>
      </p:sp>
      <p:sp>
        <p:nvSpPr>
          <p:cNvPr id="10" name="Text 6"/>
          <p:cNvSpPr/>
          <p:nvPr/>
        </p:nvSpPr>
        <p:spPr>
          <a:xfrm>
            <a:off x="6612493" y="5604987"/>
            <a:ext cx="6891814" cy="85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You're ready to start developing or running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applications using this version of the </a:t>
            </a:r>
            <a:r>
              <a:rPr lang="en-US" sz="24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</a:t>
            </a: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718</Words>
  <Application>Microsoft Office PowerPoint</Application>
  <PresentationFormat>Custom</PresentationFormat>
  <Paragraphs>97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93</cp:revision>
  <dcterms:created xsi:type="dcterms:W3CDTF">2024-09-16T16:42:07Z</dcterms:created>
  <dcterms:modified xsi:type="dcterms:W3CDTF">2024-10-15T12:40:25Z</dcterms:modified>
</cp:coreProperties>
</file>