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9"/>
  </p:notesMasterIdLst>
  <p:sldIdLst>
    <p:sldId id="478" r:id="rId2"/>
    <p:sldId id="491" r:id="rId3"/>
    <p:sldId id="492" r:id="rId4"/>
    <p:sldId id="495" r:id="rId5"/>
    <p:sldId id="493" r:id="rId6"/>
    <p:sldId id="494" r:id="rId7"/>
    <p:sldId id="496" r:id="rId8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E33"/>
    <a:srgbClr val="0049DA"/>
    <a:srgbClr val="004620"/>
    <a:srgbClr val="E0ABAA"/>
    <a:srgbClr val="AF423F"/>
    <a:srgbClr val="CC9B00"/>
    <a:srgbClr val="005C2A"/>
    <a:srgbClr val="2AE456"/>
    <a:srgbClr val="FF505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7" autoAdjust="0"/>
    <p:restoredTop sz="94291" autoAdjust="0"/>
  </p:normalViewPr>
  <p:slideViewPr>
    <p:cSldViewPr>
      <p:cViewPr varScale="1">
        <p:scale>
          <a:sx n="71" d="100"/>
          <a:sy n="71" d="100"/>
        </p:scale>
        <p:origin x="1248" y="91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7/24/2024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48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646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62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606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735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980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063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917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208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533400"/>
            <a:ext cx="2508700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What is Amazon SQS?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2255273" y="33729"/>
            <a:ext cx="7543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Amazon SQS Encryption: A Beginner's Guide to Securing Your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999234"/>
            <a:ext cx="11956774" cy="1853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C00000"/>
                </a:solidFill>
              </a:rPr>
              <a:t>Amazon Simple Queue Service (Amazon SQS) </a:t>
            </a:r>
            <a:r>
              <a:rPr lang="en-US" sz="2000" dirty="0"/>
              <a:t>is a </a:t>
            </a:r>
            <a:r>
              <a:rPr lang="en-US" sz="2000" dirty="0">
                <a:solidFill>
                  <a:srgbClr val="C00000"/>
                </a:solidFill>
              </a:rPr>
              <a:t>managed message queuing service </a:t>
            </a:r>
            <a:r>
              <a:rPr lang="en-US" sz="2000" dirty="0"/>
              <a:t>that enables you to </a:t>
            </a:r>
            <a:r>
              <a:rPr lang="en-US" sz="2000" dirty="0">
                <a:solidFill>
                  <a:srgbClr val="C00000"/>
                </a:solidFill>
              </a:rPr>
              <a:t>decouple and scale </a:t>
            </a:r>
            <a:r>
              <a:rPr lang="en-US" sz="2000" dirty="0"/>
              <a:t>microservices, distributed systems, and serverless applications.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With </a:t>
            </a:r>
            <a:r>
              <a:rPr lang="en-US" sz="2000" dirty="0">
                <a:solidFill>
                  <a:srgbClr val="C00000"/>
                </a:solidFill>
              </a:rPr>
              <a:t>Amazon SQS</a:t>
            </a:r>
            <a:r>
              <a:rPr lang="en-US" sz="2000" dirty="0"/>
              <a:t>, you can </a:t>
            </a:r>
            <a:r>
              <a:rPr lang="en-US" sz="2000" dirty="0">
                <a:solidFill>
                  <a:srgbClr val="C00000"/>
                </a:solidFill>
              </a:rPr>
              <a:t>send, store, and receive messages </a:t>
            </a:r>
            <a:r>
              <a:rPr lang="en-US" sz="2000" dirty="0"/>
              <a:t>between software components at any volume, without losing messages or requiring other services to be available.</a:t>
            </a:r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D12CD3-52D5-1ECC-793F-1D03C168A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311" y="3352800"/>
            <a:ext cx="8344201" cy="288315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070404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917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208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533400"/>
            <a:ext cx="2508700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Why Use Encryption?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2255273" y="33729"/>
            <a:ext cx="7543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Amazon SQS Encryption: A Beginner's Guide to Securing Your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999234"/>
            <a:ext cx="11956774" cy="30393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C00000"/>
                </a:solidFill>
              </a:rPr>
              <a:t>Encryption</a:t>
            </a:r>
            <a:r>
              <a:rPr lang="en-US" sz="2000" dirty="0"/>
              <a:t> is the process of </a:t>
            </a:r>
            <a:r>
              <a:rPr lang="en-US" sz="2000" dirty="0">
                <a:solidFill>
                  <a:srgbClr val="C00000"/>
                </a:solidFill>
              </a:rPr>
              <a:t>converting data into a secret code </a:t>
            </a:r>
            <a:r>
              <a:rPr lang="en-US" sz="2000" dirty="0"/>
              <a:t>to prevent </a:t>
            </a:r>
            <a:r>
              <a:rPr lang="en-US" sz="2000" dirty="0">
                <a:solidFill>
                  <a:srgbClr val="C00000"/>
                </a:solidFill>
              </a:rPr>
              <a:t>unauthorized access</a:t>
            </a:r>
            <a:r>
              <a:rPr lang="en-US" sz="2000" dirty="0"/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C00000"/>
                </a:solidFill>
              </a:rPr>
              <a:t>Encryption</a:t>
            </a:r>
            <a:r>
              <a:rPr lang="en-US" sz="2000" dirty="0"/>
              <a:t> ensures that the </a:t>
            </a:r>
            <a:r>
              <a:rPr lang="en-US" sz="2000" dirty="0">
                <a:solidFill>
                  <a:srgbClr val="C00000"/>
                </a:solidFill>
              </a:rPr>
              <a:t>messages</a:t>
            </a:r>
            <a:r>
              <a:rPr lang="en-US" sz="2000" dirty="0"/>
              <a:t> you send and receive are </a:t>
            </a:r>
            <a:r>
              <a:rPr lang="en-US" sz="2000" dirty="0">
                <a:solidFill>
                  <a:srgbClr val="C00000"/>
                </a:solidFill>
              </a:rPr>
              <a:t>secure and protected </a:t>
            </a:r>
            <a:r>
              <a:rPr lang="en-US" sz="2000" dirty="0"/>
              <a:t>from being read by </a:t>
            </a:r>
            <a:r>
              <a:rPr lang="en-US" sz="2000" dirty="0">
                <a:solidFill>
                  <a:srgbClr val="C00000"/>
                </a:solidFill>
              </a:rPr>
              <a:t>unauthorized users</a:t>
            </a:r>
            <a:r>
              <a:rPr lang="en-US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Only </a:t>
            </a:r>
            <a:r>
              <a:rPr lang="en-US" sz="2000" dirty="0">
                <a:solidFill>
                  <a:srgbClr val="C00000"/>
                </a:solidFill>
              </a:rPr>
              <a:t>authorized parties </a:t>
            </a:r>
            <a:r>
              <a:rPr lang="en-US" sz="2000" dirty="0"/>
              <a:t>with the correct </a:t>
            </a:r>
            <a:r>
              <a:rPr lang="en-US" sz="2000" dirty="0">
                <a:solidFill>
                  <a:srgbClr val="C00000"/>
                </a:solidFill>
              </a:rPr>
              <a:t>decryption key </a:t>
            </a:r>
            <a:r>
              <a:rPr lang="en-US" sz="2000" dirty="0"/>
              <a:t>can decode and read the information.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C00000"/>
                </a:solidFill>
              </a:rPr>
              <a:t>Encryption</a:t>
            </a:r>
            <a:r>
              <a:rPr lang="en-US" sz="2000" dirty="0"/>
              <a:t> is crucial </a:t>
            </a:r>
            <a:r>
              <a:rPr lang="en-US" sz="2000" dirty="0">
                <a:solidFill>
                  <a:srgbClr val="C00000"/>
                </a:solidFill>
              </a:rPr>
              <a:t>for protecting sensitive data</a:t>
            </a:r>
            <a:r>
              <a:rPr lang="en-US" sz="2000" dirty="0"/>
              <a:t>. In the context of </a:t>
            </a:r>
            <a:r>
              <a:rPr lang="en-US" sz="2000" dirty="0">
                <a:solidFill>
                  <a:srgbClr val="C00000"/>
                </a:solidFill>
              </a:rPr>
              <a:t>SQS</a:t>
            </a:r>
            <a:r>
              <a:rPr lang="en-US" sz="2000" dirty="0"/>
              <a:t>, it ensures that the </a:t>
            </a:r>
            <a:r>
              <a:rPr lang="en-US" sz="2000" dirty="0">
                <a:solidFill>
                  <a:srgbClr val="C00000"/>
                </a:solidFill>
              </a:rPr>
              <a:t>messages</a:t>
            </a:r>
            <a:r>
              <a:rPr lang="en-US" sz="2000" dirty="0"/>
              <a:t> sent between parts of your application are secure and cannot be easily intercepted or read by </a:t>
            </a:r>
            <a:r>
              <a:rPr lang="en-US" sz="2000" dirty="0">
                <a:solidFill>
                  <a:srgbClr val="C00000"/>
                </a:solidFill>
              </a:rPr>
              <a:t>unauthorized users</a:t>
            </a:r>
            <a:r>
              <a:rPr lang="en-US" sz="2000" dirty="0"/>
              <a:t>.</a:t>
            </a:r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7D12CD3-52D5-1ECC-793F-1D03C168A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683" y="4220018"/>
            <a:ext cx="7045289" cy="243434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86703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917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208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77852" y="533400"/>
            <a:ext cx="3714287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What is Amazon SQS Encryption?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2255273" y="33729"/>
            <a:ext cx="7543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Amazon SQS Encryption: A Beginner's Guide to Securing Your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77852" y="1052255"/>
            <a:ext cx="11956774" cy="5562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C00000"/>
                </a:solidFill>
              </a:rPr>
              <a:t>Amazon SQS </a:t>
            </a:r>
            <a:r>
              <a:rPr lang="en-US" sz="1600" dirty="0"/>
              <a:t>supports </a:t>
            </a:r>
            <a:r>
              <a:rPr lang="en-US" sz="1600" dirty="0">
                <a:solidFill>
                  <a:srgbClr val="C00000"/>
                </a:solidFill>
              </a:rPr>
              <a:t>encryption</a:t>
            </a:r>
            <a:r>
              <a:rPr lang="en-US" sz="1600" dirty="0"/>
              <a:t> to help protect the contents of </a:t>
            </a:r>
            <a:r>
              <a:rPr lang="en-US" sz="1600" dirty="0">
                <a:solidFill>
                  <a:srgbClr val="C00000"/>
                </a:solidFill>
              </a:rPr>
              <a:t>messages</a:t>
            </a:r>
            <a:r>
              <a:rPr lang="en-US" sz="1600" dirty="0"/>
              <a:t>. There are two types of encryption for Amazon SQS: </a:t>
            </a:r>
          </a:p>
          <a:p>
            <a:r>
              <a:rPr lang="en-US" sz="1600" dirty="0">
                <a:solidFill>
                  <a:srgbClr val="C00000"/>
                </a:solidFill>
              </a:rPr>
              <a:t>server-side encryption (SSE) and client-side encryption.</a:t>
            </a:r>
          </a:p>
          <a:p>
            <a:endParaRPr lang="en-US" sz="1600" dirty="0"/>
          </a:p>
          <a:p>
            <a:r>
              <a:rPr lang="en-US" sz="2000" b="1" dirty="0">
                <a:solidFill>
                  <a:srgbClr val="C00000"/>
                </a:solidFill>
              </a:rPr>
              <a:t>1. Server-Side Encryption (SSE):</a:t>
            </a:r>
            <a:br>
              <a:rPr lang="en-US" sz="1600" b="1" dirty="0"/>
            </a:br>
            <a:endParaRPr lang="en-US" sz="1600" b="1" dirty="0"/>
          </a:p>
          <a:p>
            <a:r>
              <a:rPr lang="en-US" sz="1600" dirty="0"/>
              <a:t>When you enable </a:t>
            </a:r>
            <a:r>
              <a:rPr lang="en-US" sz="1600" dirty="0">
                <a:solidFill>
                  <a:srgbClr val="C00000"/>
                </a:solidFill>
              </a:rPr>
              <a:t>server-side encryption (SSE), </a:t>
            </a:r>
            <a:r>
              <a:rPr lang="en-US" sz="1600" dirty="0"/>
              <a:t>Amazon SQS </a:t>
            </a:r>
            <a:r>
              <a:rPr lang="en-US" sz="1600" dirty="0">
                <a:solidFill>
                  <a:srgbClr val="C00000"/>
                </a:solidFill>
              </a:rPr>
              <a:t>encrypts</a:t>
            </a:r>
            <a:r>
              <a:rPr lang="en-US" sz="1600" dirty="0"/>
              <a:t> all messages that are sent to this </a:t>
            </a:r>
            <a:r>
              <a:rPr lang="en-US" sz="1600" dirty="0">
                <a:solidFill>
                  <a:srgbClr val="C00000"/>
                </a:solidFill>
              </a:rPr>
              <a:t>queue</a:t>
            </a:r>
            <a:r>
              <a:rPr lang="en-US" sz="1600" dirty="0"/>
              <a:t>. The </a:t>
            </a:r>
            <a:r>
              <a:rPr lang="en-US" sz="1600" dirty="0">
                <a:solidFill>
                  <a:srgbClr val="C00000"/>
                </a:solidFill>
              </a:rPr>
              <a:t>messages</a:t>
            </a:r>
            <a:r>
              <a:rPr lang="en-US" sz="1600" dirty="0"/>
              <a:t> are stored in </a:t>
            </a:r>
            <a:r>
              <a:rPr lang="en-US" sz="1600" dirty="0">
                <a:solidFill>
                  <a:srgbClr val="C00000"/>
                </a:solidFill>
              </a:rPr>
              <a:t>encrypted</a:t>
            </a:r>
            <a:r>
              <a:rPr lang="en-US" sz="1600" dirty="0"/>
              <a:t> form and Amazon SQS </a:t>
            </a:r>
            <a:r>
              <a:rPr lang="en-US" sz="1600" dirty="0">
                <a:solidFill>
                  <a:srgbClr val="C00000"/>
                </a:solidFill>
              </a:rPr>
              <a:t>decrypts</a:t>
            </a:r>
            <a:r>
              <a:rPr lang="en-US" sz="1600" dirty="0"/>
              <a:t> a message only when it is sent to an </a:t>
            </a:r>
            <a:r>
              <a:rPr lang="en-US" sz="1600" dirty="0">
                <a:solidFill>
                  <a:srgbClr val="C00000"/>
                </a:solidFill>
              </a:rPr>
              <a:t>authorized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C00000"/>
                </a:solidFill>
              </a:rPr>
              <a:t>consumer</a:t>
            </a:r>
            <a:r>
              <a:rPr lang="en-US" sz="1600" dirty="0"/>
              <a:t>. SSE </a:t>
            </a:r>
            <a:r>
              <a:rPr lang="en-US" sz="1600" dirty="0">
                <a:solidFill>
                  <a:srgbClr val="C00000"/>
                </a:solidFill>
              </a:rPr>
              <a:t>encrypts</a:t>
            </a:r>
            <a:r>
              <a:rPr lang="en-US" sz="1600" dirty="0"/>
              <a:t> the body of the message, but doesn't encrypt the following fields:</a:t>
            </a:r>
          </a:p>
          <a:p>
            <a:endParaRPr lang="en-US" sz="1600" dirty="0"/>
          </a:p>
          <a:p>
            <a:pPr marL="966338" lvl="1" indent="-342900">
              <a:buFont typeface="+mj-lt"/>
              <a:buAutoNum type="arabicParenR"/>
            </a:pPr>
            <a:r>
              <a:rPr lang="en-US" sz="1600" dirty="0"/>
              <a:t>Queue metadata (queue name and attributes)</a:t>
            </a:r>
          </a:p>
          <a:p>
            <a:pPr marL="966338" lvl="1" indent="-342900">
              <a:buFont typeface="+mj-lt"/>
              <a:buAutoNum type="arabicParenR"/>
            </a:pPr>
            <a:r>
              <a:rPr lang="en-US" sz="1600" dirty="0"/>
              <a:t>Message metadata (message ID, timestamp, and attributes)</a:t>
            </a:r>
          </a:p>
          <a:p>
            <a:pPr marL="966338" lvl="1" indent="-342900">
              <a:buFont typeface="+mj-lt"/>
              <a:buAutoNum type="arabicParenR"/>
            </a:pPr>
            <a:r>
              <a:rPr lang="en-US" sz="1600" dirty="0"/>
              <a:t>Per-queue metrics</a:t>
            </a:r>
          </a:p>
          <a:p>
            <a:endParaRPr lang="en-US" sz="1600" dirty="0"/>
          </a:p>
          <a:p>
            <a:r>
              <a:rPr lang="en-US" sz="1600" dirty="0"/>
              <a:t>A </a:t>
            </a:r>
            <a:r>
              <a:rPr lang="en-US" sz="1600" dirty="0">
                <a:solidFill>
                  <a:srgbClr val="C00000"/>
                </a:solidFill>
              </a:rPr>
              <a:t>message</a:t>
            </a:r>
            <a:r>
              <a:rPr lang="en-US" sz="1600" dirty="0"/>
              <a:t> is </a:t>
            </a:r>
            <a:r>
              <a:rPr lang="en-US" sz="1600" dirty="0">
                <a:solidFill>
                  <a:srgbClr val="C00000"/>
                </a:solidFill>
              </a:rPr>
              <a:t>encrypted</a:t>
            </a:r>
            <a:r>
              <a:rPr lang="en-US" sz="1600" dirty="0"/>
              <a:t> only if it is sent after the </a:t>
            </a:r>
            <a:r>
              <a:rPr lang="en-US" sz="1600" dirty="0">
                <a:solidFill>
                  <a:srgbClr val="C00000"/>
                </a:solidFill>
              </a:rPr>
              <a:t>encryption of a queue </a:t>
            </a:r>
            <a:r>
              <a:rPr lang="en-US" sz="1600" dirty="0"/>
              <a:t>is enabled. Amazon SQS </a:t>
            </a:r>
            <a:r>
              <a:rPr lang="en-US" sz="1600" dirty="0">
                <a:solidFill>
                  <a:srgbClr val="C00000"/>
                </a:solidFill>
              </a:rPr>
              <a:t>doesn't encrypt backlogged messages</a:t>
            </a:r>
            <a:r>
              <a:rPr lang="en-US" sz="1600" dirty="0"/>
              <a:t>. Any </a:t>
            </a:r>
            <a:r>
              <a:rPr lang="en-US" sz="1600" dirty="0">
                <a:solidFill>
                  <a:srgbClr val="C00000"/>
                </a:solidFill>
              </a:rPr>
              <a:t>encrypted message remains encrypted </a:t>
            </a:r>
            <a:r>
              <a:rPr lang="en-US" sz="1600" dirty="0"/>
              <a:t>even if the queue encryption is disabled.</a:t>
            </a:r>
          </a:p>
          <a:p>
            <a:endParaRPr lang="en-US" sz="1600" dirty="0"/>
          </a:p>
          <a:p>
            <a:pPr algn="l"/>
            <a:r>
              <a:rPr lang="en-US" sz="1600" dirty="0"/>
              <a:t>With </a:t>
            </a:r>
            <a:r>
              <a:rPr lang="en-US" sz="1600" dirty="0">
                <a:solidFill>
                  <a:srgbClr val="C00000"/>
                </a:solidFill>
              </a:rPr>
              <a:t>SSE</a:t>
            </a:r>
            <a:r>
              <a:rPr lang="en-US" sz="1600" dirty="0"/>
              <a:t> enabled, anonymous </a:t>
            </a:r>
            <a:r>
              <a:rPr lang="en-US" sz="1600" dirty="0" err="1"/>
              <a:t>SendMessage</a:t>
            </a:r>
            <a:r>
              <a:rPr lang="en-US" sz="1600" dirty="0"/>
              <a:t> and </a:t>
            </a:r>
            <a:r>
              <a:rPr lang="en-US" sz="1600" dirty="0" err="1"/>
              <a:t>ReceiveMessage</a:t>
            </a:r>
            <a:r>
              <a:rPr lang="en-US" sz="1600" dirty="0"/>
              <a:t> requests to the </a:t>
            </a:r>
            <a:r>
              <a:rPr lang="en-US" sz="1600" dirty="0">
                <a:solidFill>
                  <a:srgbClr val="C00000"/>
                </a:solidFill>
              </a:rPr>
              <a:t>encrypted queue</a:t>
            </a:r>
            <a:r>
              <a:rPr lang="en-US" sz="1600" dirty="0"/>
              <a:t> will be </a:t>
            </a:r>
            <a:r>
              <a:rPr lang="en-US" sz="1600" dirty="0">
                <a:solidFill>
                  <a:srgbClr val="C00000"/>
                </a:solidFill>
              </a:rPr>
              <a:t>rejected</a:t>
            </a:r>
            <a:r>
              <a:rPr lang="en-US" sz="1600" dirty="0"/>
              <a:t>. SQS security </a:t>
            </a:r>
          </a:p>
          <a:p>
            <a:pPr algn="l"/>
            <a:r>
              <a:rPr lang="en-US" sz="1600" dirty="0"/>
              <a:t>best </a:t>
            </a:r>
            <a:r>
              <a:rPr lang="en-US" sz="1600" dirty="0" err="1"/>
              <a:t>practises</a:t>
            </a:r>
            <a:r>
              <a:rPr lang="en-US" sz="1600" dirty="0"/>
              <a:t> recommend against using </a:t>
            </a:r>
            <a:r>
              <a:rPr lang="en-US" sz="1600" dirty="0">
                <a:solidFill>
                  <a:srgbClr val="C00000"/>
                </a:solidFill>
              </a:rPr>
              <a:t>anonymous requests</a:t>
            </a:r>
            <a:r>
              <a:rPr lang="en-US" sz="1600" dirty="0"/>
              <a:t>. If you wish to send </a:t>
            </a:r>
            <a:r>
              <a:rPr lang="en-US" sz="1600" dirty="0">
                <a:solidFill>
                  <a:srgbClr val="C00000"/>
                </a:solidFill>
              </a:rPr>
              <a:t>anonymous requests </a:t>
            </a:r>
            <a:r>
              <a:rPr lang="en-US" sz="1600" dirty="0"/>
              <a:t>to an </a:t>
            </a:r>
            <a:r>
              <a:rPr lang="en-US" sz="1600" dirty="0">
                <a:solidFill>
                  <a:srgbClr val="C00000"/>
                </a:solidFill>
              </a:rPr>
              <a:t>SQS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C00000"/>
                </a:solidFill>
              </a:rPr>
              <a:t>queue</a:t>
            </a:r>
            <a:r>
              <a:rPr lang="en-US" sz="1600" dirty="0"/>
              <a:t>, make sure to disable </a:t>
            </a:r>
            <a:r>
              <a:rPr lang="en-US" sz="1600" dirty="0">
                <a:solidFill>
                  <a:srgbClr val="C00000"/>
                </a:solidFill>
              </a:rPr>
              <a:t>SSE</a:t>
            </a:r>
            <a:r>
              <a:rPr lang="en-US" sz="1600" dirty="0"/>
              <a:t>.</a:t>
            </a:r>
            <a:br>
              <a:rPr lang="en-US" sz="1600" dirty="0"/>
            </a:br>
            <a:endParaRPr lang="en-US" sz="1600" dirty="0"/>
          </a:p>
          <a:p>
            <a:pPr algn="l"/>
            <a:r>
              <a:rPr lang="en-US" sz="1600" dirty="0"/>
              <a:t>When Amazon SQS moves a message from an </a:t>
            </a:r>
            <a:r>
              <a:rPr lang="en-US" sz="1600" dirty="0">
                <a:solidFill>
                  <a:srgbClr val="C00000"/>
                </a:solidFill>
              </a:rPr>
              <a:t>encrypted source queue to an unencrypted dead-letter queue</a:t>
            </a:r>
            <a:r>
              <a:rPr lang="en-US" sz="1600" dirty="0"/>
              <a:t>, the message remains encrypted</a:t>
            </a:r>
            <a:r>
              <a:rPr lang="en-US" sz="1600" b="0" i="0" u="none" strike="noStrike" dirty="0">
                <a:solidFill>
                  <a:srgbClr val="545B64"/>
                </a:solidFill>
                <a:effectLst/>
                <a:highlight>
                  <a:srgbClr val="FFFFFF"/>
                </a:highlight>
              </a:rPr>
              <a:t>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37163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917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208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533400"/>
            <a:ext cx="7011663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What is Amazon SQS Encryption? (Server-Side Encryption (SSE)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2255273" y="33729"/>
            <a:ext cx="7543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Amazon SQS Encryption: A Beginner's Guide to Securing Your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999233"/>
            <a:ext cx="11956774" cy="57719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Data Protection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C00000"/>
                </a:solidFill>
              </a:rPr>
              <a:t>SSE</a:t>
            </a:r>
            <a:r>
              <a:rPr lang="en-US" sz="2000" dirty="0"/>
              <a:t> uses </a:t>
            </a:r>
            <a:r>
              <a:rPr lang="en-US" sz="2000" dirty="0">
                <a:solidFill>
                  <a:srgbClr val="C00000"/>
                </a:solidFill>
              </a:rPr>
              <a:t>AWS Key Management Service (KMS) keys </a:t>
            </a:r>
            <a:r>
              <a:rPr lang="en-US" sz="2000" dirty="0"/>
              <a:t>to </a:t>
            </a:r>
            <a:r>
              <a:rPr lang="en-US" sz="2000" dirty="0">
                <a:solidFill>
                  <a:srgbClr val="C00000"/>
                </a:solidFill>
              </a:rPr>
              <a:t>encrypt</a:t>
            </a:r>
            <a:r>
              <a:rPr lang="en-US" sz="2000" dirty="0"/>
              <a:t> the body of the message.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Ease of Use</a:t>
            </a:r>
            <a:r>
              <a:rPr lang="en-US" sz="2000" dirty="0"/>
              <a:t>: You can enable </a:t>
            </a:r>
            <a:r>
              <a:rPr lang="en-US" sz="2000" dirty="0">
                <a:solidFill>
                  <a:srgbClr val="C00000"/>
                </a:solidFill>
              </a:rPr>
              <a:t>SSE</a:t>
            </a:r>
            <a:r>
              <a:rPr lang="en-US" sz="2000" dirty="0"/>
              <a:t> for your </a:t>
            </a:r>
            <a:r>
              <a:rPr lang="en-US" sz="2000" dirty="0">
                <a:solidFill>
                  <a:srgbClr val="C00000"/>
                </a:solidFill>
              </a:rPr>
              <a:t>SQS queue </a:t>
            </a:r>
            <a:r>
              <a:rPr lang="en-US" sz="2000" dirty="0"/>
              <a:t>with a few clicks in the AWS Management Console, or through AWS SDKs and the AWS CLI.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/>
              <a:t>Compliance</a:t>
            </a:r>
            <a:r>
              <a:rPr lang="en-US" sz="2000" dirty="0"/>
              <a:t>: Using </a:t>
            </a:r>
            <a:r>
              <a:rPr lang="en-US" sz="2000" dirty="0">
                <a:solidFill>
                  <a:srgbClr val="C00000"/>
                </a:solidFill>
              </a:rPr>
              <a:t>SSE</a:t>
            </a:r>
            <a:r>
              <a:rPr lang="en-US" sz="2000" dirty="0"/>
              <a:t> helps you meet </a:t>
            </a:r>
            <a:r>
              <a:rPr lang="en-US" sz="2000" dirty="0">
                <a:solidFill>
                  <a:srgbClr val="C00000"/>
                </a:solidFill>
              </a:rPr>
              <a:t>regulatory and compliance requirements </a:t>
            </a:r>
            <a:r>
              <a:rPr lang="en-US" sz="2000" dirty="0"/>
              <a:t>by ensuring that your </a:t>
            </a:r>
            <a:r>
              <a:rPr lang="en-US" sz="2000" dirty="0">
                <a:solidFill>
                  <a:srgbClr val="C00000"/>
                </a:solidFill>
              </a:rPr>
              <a:t>message data is encrypted at rest</a:t>
            </a:r>
            <a:r>
              <a:rPr lang="en-US" sz="20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/>
          </a:p>
          <a:p>
            <a:r>
              <a:rPr lang="en-US" sz="2000" b="1" dirty="0"/>
              <a:t>How to Enable SSE:</a:t>
            </a:r>
            <a:br>
              <a:rPr lang="en-US" sz="2000" b="1" dirty="0"/>
            </a:br>
            <a:endParaRPr lang="en-US" sz="2000" b="1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Create or Select an SQS Queue</a:t>
            </a:r>
            <a:r>
              <a:rPr lang="en-US" sz="2000" dirty="0"/>
              <a:t>: In the AWS Management Console, either create a new SQS queue or select an existing one.</a:t>
            </a:r>
            <a:br>
              <a:rPr lang="en-US" sz="2000" dirty="0"/>
            </a:b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Enable SSE</a:t>
            </a:r>
            <a:r>
              <a:rPr lang="en-US" sz="2000" dirty="0"/>
              <a:t>: Choose the KMS master key to use for encrypting your messages. You can use the default AWS managed CMK (customer master key) or create your own.</a:t>
            </a:r>
            <a:br>
              <a:rPr lang="en-US" sz="2000" dirty="0"/>
            </a:b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b="1" dirty="0"/>
              <a:t>Save</a:t>
            </a:r>
            <a:r>
              <a:rPr lang="en-US" sz="2000" dirty="0"/>
              <a:t>: Save your settings. Now, all messages sent to this queue will be encrypted.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306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20917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4208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533400"/>
            <a:ext cx="3771995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What is Amazon SQS Encryption?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2255273" y="33729"/>
            <a:ext cx="7543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Amazon SQS Encryption: A Beginner's Guide to Securing Your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999234"/>
            <a:ext cx="11956774" cy="2582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b="1" dirty="0"/>
              <a:t>2. Client-Side Encryption</a:t>
            </a:r>
            <a:br>
              <a:rPr lang="en-US" sz="1800" b="1" dirty="0"/>
            </a:br>
            <a:endParaRPr lang="en-US" sz="1800" b="1" dirty="0"/>
          </a:p>
          <a:p>
            <a:r>
              <a:rPr lang="en-US" sz="1800" dirty="0"/>
              <a:t>With </a:t>
            </a:r>
            <a:r>
              <a:rPr lang="en-US" sz="1800" dirty="0">
                <a:solidFill>
                  <a:srgbClr val="C00000"/>
                </a:solidFill>
              </a:rPr>
              <a:t>client-side encryption</a:t>
            </a:r>
            <a:r>
              <a:rPr lang="en-US" sz="1800" dirty="0"/>
              <a:t>, you </a:t>
            </a:r>
            <a:r>
              <a:rPr lang="en-US" sz="1800" dirty="0">
                <a:solidFill>
                  <a:srgbClr val="C00000"/>
                </a:solidFill>
              </a:rPr>
              <a:t>encrypt messages on the client-side </a:t>
            </a:r>
            <a:r>
              <a:rPr lang="en-US" sz="1800" dirty="0"/>
              <a:t>before sending them to </a:t>
            </a:r>
            <a:r>
              <a:rPr lang="en-US" sz="1800" dirty="0">
                <a:solidFill>
                  <a:srgbClr val="C00000"/>
                </a:solidFill>
              </a:rPr>
              <a:t>SQS</a:t>
            </a:r>
            <a:r>
              <a:rPr lang="en-US" sz="1800" dirty="0"/>
              <a:t>. This gives you more control over the </a:t>
            </a:r>
            <a:r>
              <a:rPr lang="en-US" sz="1800" dirty="0">
                <a:solidFill>
                  <a:srgbClr val="C00000"/>
                </a:solidFill>
              </a:rPr>
              <a:t>encryption</a:t>
            </a:r>
            <a:r>
              <a:rPr lang="en-US" sz="1800" dirty="0"/>
              <a:t> process, but it also means you need to handle the </a:t>
            </a:r>
            <a:r>
              <a:rPr lang="en-US" sz="1800" dirty="0">
                <a:solidFill>
                  <a:srgbClr val="C00000"/>
                </a:solidFill>
              </a:rPr>
              <a:t>encryption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C00000"/>
                </a:solidFill>
              </a:rPr>
              <a:t>decryption</a:t>
            </a:r>
            <a:r>
              <a:rPr lang="en-US" sz="1800" dirty="0"/>
              <a:t> logic in your </a:t>
            </a:r>
            <a:r>
              <a:rPr lang="en-US" sz="1800" dirty="0">
                <a:solidFill>
                  <a:srgbClr val="C00000"/>
                </a:solidFill>
              </a:rPr>
              <a:t>application</a:t>
            </a:r>
            <a:r>
              <a:rPr lang="en-US" sz="1800" dirty="0"/>
              <a:t>.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 dirty="0"/>
              <a:t>More Control</a:t>
            </a:r>
            <a:r>
              <a:rPr lang="en-US" sz="1800" dirty="0"/>
              <a:t>: You can use your </a:t>
            </a:r>
            <a:r>
              <a:rPr lang="en-US" sz="1800" dirty="0">
                <a:solidFill>
                  <a:srgbClr val="C00000"/>
                </a:solidFill>
              </a:rPr>
              <a:t>own encryption libraries and keys</a:t>
            </a:r>
            <a:r>
              <a:rPr lang="en-US" sz="1800" dirty="0"/>
              <a:t>.</a:t>
            </a:r>
            <a:br>
              <a:rPr lang="en-US" sz="1800" dirty="0"/>
            </a:br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 dirty="0"/>
              <a:t>Responsibility</a:t>
            </a:r>
            <a:r>
              <a:rPr lang="en-US" sz="1800" dirty="0"/>
              <a:t>: You are responsible for </a:t>
            </a:r>
            <a:r>
              <a:rPr lang="en-US" sz="1800" dirty="0">
                <a:solidFill>
                  <a:srgbClr val="C00000"/>
                </a:solidFill>
              </a:rPr>
              <a:t>key management </a:t>
            </a:r>
            <a:r>
              <a:rPr lang="en-US" sz="1800" dirty="0"/>
              <a:t>and ensuring the </a:t>
            </a:r>
            <a:r>
              <a:rPr lang="en-US" sz="1800" dirty="0">
                <a:solidFill>
                  <a:srgbClr val="C00000"/>
                </a:solidFill>
              </a:rPr>
              <a:t>encryption</a:t>
            </a:r>
            <a:r>
              <a:rPr lang="en-US" sz="1800" dirty="0"/>
              <a:t> is implemented correctly.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BBFC36-4FA9-0BAF-94D8-A805D2CCB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4035" y="3755372"/>
            <a:ext cx="8344201" cy="288315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25268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3387197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716208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1828800"/>
            <a:ext cx="3020250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Benefits of SQS Encryption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2255273" y="33729"/>
            <a:ext cx="7543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Amazon SQS Encryption: A Beginner's Guide to Securing Your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2294634"/>
            <a:ext cx="11956774" cy="22011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Security</a:t>
            </a:r>
            <a:r>
              <a:rPr lang="en-US" sz="2000" dirty="0"/>
              <a:t>: </a:t>
            </a:r>
            <a:r>
              <a:rPr lang="en-US" sz="2000" dirty="0">
                <a:solidFill>
                  <a:srgbClr val="C00000"/>
                </a:solidFill>
              </a:rPr>
              <a:t>Protects sensitive data </a:t>
            </a:r>
            <a:r>
              <a:rPr lang="en-US" sz="2000" dirty="0"/>
              <a:t>and ensures it cannot be read by </a:t>
            </a:r>
            <a:r>
              <a:rPr lang="en-US" sz="2000" dirty="0">
                <a:solidFill>
                  <a:srgbClr val="C00000"/>
                </a:solidFill>
              </a:rPr>
              <a:t>unauthorized parties</a:t>
            </a:r>
            <a:r>
              <a:rPr lang="en-US" sz="2000" dirty="0"/>
              <a:t>.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Compliance</a:t>
            </a:r>
            <a:r>
              <a:rPr lang="en-US" sz="2000" dirty="0"/>
              <a:t>: Helps you meet </a:t>
            </a:r>
            <a:r>
              <a:rPr lang="en-US" sz="2000" dirty="0">
                <a:solidFill>
                  <a:srgbClr val="C00000"/>
                </a:solidFill>
              </a:rPr>
              <a:t>data protection regulations and compliance </a:t>
            </a:r>
            <a:r>
              <a:rPr lang="en-US" sz="2000" dirty="0"/>
              <a:t>requirements.</a:t>
            </a:r>
            <a:br>
              <a:rPr lang="en-US" sz="2000" dirty="0"/>
            </a:b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Peace of Mind</a:t>
            </a:r>
            <a:r>
              <a:rPr lang="en-US" sz="2000" dirty="0"/>
              <a:t>: Knowing your data is </a:t>
            </a:r>
            <a:r>
              <a:rPr lang="en-US" sz="2000" dirty="0">
                <a:solidFill>
                  <a:srgbClr val="C00000"/>
                </a:solidFill>
              </a:rPr>
              <a:t>encrypted</a:t>
            </a:r>
            <a:r>
              <a:rPr lang="en-US" sz="2000" dirty="0"/>
              <a:t> can help you focus on other aspects of your application without worrying about data security.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157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207436" y="-116412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2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410635" y="86789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6" name="AutoShape 2" descr="Image result for activemq image"/>
          <p:cNvSpPr>
            <a:spLocks noChangeAspect="1" noChangeArrowheads="1"/>
          </p:cNvSpPr>
          <p:nvPr/>
        </p:nvSpPr>
        <p:spPr bwMode="auto">
          <a:xfrm>
            <a:off x="2214035" y="3848588"/>
            <a:ext cx="406400" cy="5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800" dirty="0"/>
          </a:p>
        </p:txBody>
      </p:sp>
      <p:sp>
        <p:nvSpPr>
          <p:cNvPr id="4" name="AutoShape 2" descr="3 Ways to Design a Car - wikiHow">
            <a:extLst>
              <a:ext uri="{FF2B5EF4-FFF2-40B4-BE49-F238E27FC236}">
                <a16:creationId xmlns:a16="http://schemas.microsoft.com/office/drawing/2014/main" id="{233B23E8-8BDE-BBCA-03C1-83E3A4EFBF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177599"/>
            <a:ext cx="304800" cy="428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E2C194-CF7C-6284-0A3A-CAB67E5F2BD6}"/>
              </a:ext>
            </a:extLst>
          </p:cNvPr>
          <p:cNvSpPr txBox="1"/>
          <p:nvPr/>
        </p:nvSpPr>
        <p:spPr>
          <a:xfrm>
            <a:off x="117613" y="2290191"/>
            <a:ext cx="1202124" cy="400110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98E3CF-CD5E-8F3A-577A-C7952B8D0396}"/>
              </a:ext>
            </a:extLst>
          </p:cNvPr>
          <p:cNvSpPr/>
          <p:nvPr/>
        </p:nvSpPr>
        <p:spPr>
          <a:xfrm>
            <a:off x="2255273" y="33729"/>
            <a:ext cx="75438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Amazon SQS Encryption: A Beginner's Guide to Securing Your Messages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7F46E9-B3C2-8F02-C81F-611C9DA11AAC}"/>
              </a:ext>
            </a:extLst>
          </p:cNvPr>
          <p:cNvSpPr/>
          <p:nvPr/>
        </p:nvSpPr>
        <p:spPr>
          <a:xfrm>
            <a:off x="140025" y="2756025"/>
            <a:ext cx="11956774" cy="1591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C00000"/>
                </a:solidFill>
              </a:rPr>
              <a:t>	Amazon SQS Encryption </a:t>
            </a:r>
            <a:r>
              <a:rPr lang="en-US" sz="2000" dirty="0"/>
              <a:t>helps </a:t>
            </a:r>
            <a:r>
              <a:rPr lang="en-US" sz="2000" dirty="0">
                <a:solidFill>
                  <a:srgbClr val="C00000"/>
                </a:solidFill>
              </a:rPr>
              <a:t>secure the messages </a:t>
            </a:r>
            <a:r>
              <a:rPr lang="en-US" sz="2000" dirty="0"/>
              <a:t>you send and receive through </a:t>
            </a:r>
            <a:r>
              <a:rPr lang="en-US" sz="2000" dirty="0">
                <a:solidFill>
                  <a:srgbClr val="C00000"/>
                </a:solidFill>
              </a:rPr>
              <a:t>SQS</a:t>
            </a:r>
            <a:r>
              <a:rPr lang="en-US" sz="2000" dirty="0"/>
              <a:t> by </a:t>
            </a:r>
            <a:r>
              <a:rPr lang="en-US" sz="2000" dirty="0">
                <a:solidFill>
                  <a:srgbClr val="C00000"/>
                </a:solidFill>
              </a:rPr>
              <a:t>encrypting</a:t>
            </a:r>
            <a:r>
              <a:rPr lang="en-US" sz="2000" dirty="0"/>
              <a:t> the </a:t>
            </a:r>
            <a:r>
              <a:rPr lang="en-US" sz="2000" dirty="0">
                <a:solidFill>
                  <a:srgbClr val="C00000"/>
                </a:solidFill>
              </a:rPr>
              <a:t>message content</a:t>
            </a:r>
            <a:r>
              <a:rPr lang="en-US" sz="2000" dirty="0"/>
              <a:t>. You can choose between </a:t>
            </a:r>
            <a:r>
              <a:rPr lang="en-US" sz="2000" dirty="0">
                <a:solidFill>
                  <a:srgbClr val="C00000"/>
                </a:solidFill>
              </a:rPr>
              <a:t>server-side encryption</a:t>
            </a:r>
            <a:r>
              <a:rPr lang="en-US" sz="2000" dirty="0"/>
              <a:t>, which is managed by AWS, or </a:t>
            </a:r>
            <a:r>
              <a:rPr lang="en-US" sz="2000" dirty="0">
                <a:solidFill>
                  <a:srgbClr val="C00000"/>
                </a:solidFill>
              </a:rPr>
              <a:t>client-side encryption</a:t>
            </a:r>
            <a:r>
              <a:rPr lang="en-US" sz="2000" dirty="0"/>
              <a:t>, which gives you more control but requires you to handle the </a:t>
            </a:r>
            <a:r>
              <a:rPr lang="en-US" sz="2000" dirty="0">
                <a:solidFill>
                  <a:srgbClr val="C00000"/>
                </a:solidFill>
              </a:rPr>
              <a:t>encryption</a:t>
            </a:r>
            <a:r>
              <a:rPr lang="en-US" sz="2000" dirty="0"/>
              <a:t> process. By using </a:t>
            </a:r>
            <a:r>
              <a:rPr lang="en-US" sz="2000" dirty="0">
                <a:solidFill>
                  <a:srgbClr val="C00000"/>
                </a:solidFill>
              </a:rPr>
              <a:t>encryption</a:t>
            </a:r>
            <a:r>
              <a:rPr lang="en-US" sz="2000" dirty="0"/>
              <a:t>, you ensure that your data remains </a:t>
            </a:r>
            <a:r>
              <a:rPr lang="en-US" sz="2000" dirty="0">
                <a:solidFill>
                  <a:srgbClr val="C00000"/>
                </a:solidFill>
              </a:rPr>
              <a:t>secure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C00000"/>
                </a:solidFill>
              </a:rPr>
              <a:t>compliant</a:t>
            </a:r>
            <a:r>
              <a:rPr lang="en-US" sz="2000" dirty="0"/>
              <a:t> with regulatory requirements.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1195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93704</TotalTime>
  <Words>858</Words>
  <Application>Microsoft Office PowerPoint</Application>
  <PresentationFormat>Widescreen</PresentationFormat>
  <Paragraphs>61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10246</cp:revision>
  <dcterms:created xsi:type="dcterms:W3CDTF">2006-08-16T00:00:00Z</dcterms:created>
  <dcterms:modified xsi:type="dcterms:W3CDTF">2024-07-24T09:16:19Z</dcterms:modified>
</cp:coreProperties>
</file>