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78" r:id="rId2"/>
    <p:sldId id="479" r:id="rId3"/>
    <p:sldId id="480" r:id="rId4"/>
    <p:sldId id="481" r:id="rId5"/>
    <p:sldId id="485" r:id="rId6"/>
    <p:sldId id="489" r:id="rId7"/>
    <p:sldId id="488" r:id="rId8"/>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DA"/>
    <a:srgbClr val="004620"/>
    <a:srgbClr val="E0ABAA"/>
    <a:srgbClr val="AF423F"/>
    <a:srgbClr val="FFCE33"/>
    <a:srgbClr val="CC9B00"/>
    <a:srgbClr val="005C2A"/>
    <a:srgbClr val="2AE456"/>
    <a:srgbClr val="FF505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41384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C8A02-1E72-CA1E-674B-AEA66A55A4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E91EAD-0240-7344-408C-5E11FFB9E54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72BC6F9-88E9-15CC-D30B-A56C48FE6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2F8D9D-86E1-75AE-46F7-2478FF4545F2}"/>
              </a:ext>
            </a:extLst>
          </p:cNvPr>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46483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E76A5-F3CA-88E1-7286-61B5E300C4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13194-7E03-E192-23C8-784717038C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5CDFBAD-56A9-CD0F-72F5-DFB0963964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C34BC4-E3AB-2FB4-C456-AD20B37798A2}"/>
              </a:ext>
            </a:extLst>
          </p:cNvPr>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54863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F81E9-B24E-B5C7-B281-8B6544A58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F5C1E1-BA15-3D42-D67E-26762560FFF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55F58A1-AEC7-8072-1820-50BD0C56CE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B3CF4B-DB4C-DC78-DC17-DEFFEFAE2B5C}"/>
              </a:ext>
            </a:extLst>
          </p:cNvPr>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53222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BE76-87B4-41D6-A476-A94A1F43A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B423E-0481-1D23-0123-FBCE243A04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D8BF2E-DF6E-2663-8F31-8657D5BAE5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CB74C0-2EAB-A940-F28B-27E64E423693}"/>
              </a:ext>
            </a:extLst>
          </p:cNvPr>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24316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F993C-4298-3622-BC4A-184BCBDCBB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1C976-DBCD-8D83-ECAC-89F148C487A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3413056-756E-8EFC-798C-78BCB7BD9D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417C87-0F55-98BC-9392-121784899E62}"/>
              </a:ext>
            </a:extLst>
          </p:cNvPr>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23056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E5BE1-99A1-A6A6-1824-0553667D2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B0922-EF04-0036-323B-7CF7A2362B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FE0417-CE6E-5CBB-C449-2AB2C3B20C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972015-F0B2-C536-C011-E923B39BBF43}"/>
              </a:ext>
            </a:extLst>
          </p:cNvPr>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212072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0D98E3CF-CD5E-8F3A-577A-C7952B8D0396}"/>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pic>
        <p:nvPicPr>
          <p:cNvPr id="7" name="Picture 6">
            <a:extLst>
              <a:ext uri="{FF2B5EF4-FFF2-40B4-BE49-F238E27FC236}">
                <a16:creationId xmlns:a16="http://schemas.microsoft.com/office/drawing/2014/main" id="{0353A636-0D39-425F-7EB1-EBF88F882CDE}"/>
              </a:ext>
            </a:extLst>
          </p:cNvPr>
          <p:cNvPicPr>
            <a:picLocks noChangeAspect="1"/>
          </p:cNvPicPr>
          <p:nvPr/>
        </p:nvPicPr>
        <p:blipFill>
          <a:blip r:embed="rId3"/>
          <a:stretch>
            <a:fillRect/>
          </a:stretch>
        </p:blipFill>
        <p:spPr>
          <a:xfrm>
            <a:off x="789196" y="2971800"/>
            <a:ext cx="10793203" cy="3667303"/>
          </a:xfrm>
          <a:prstGeom prst="rect">
            <a:avLst/>
          </a:prstGeom>
        </p:spPr>
        <p:style>
          <a:lnRef idx="2">
            <a:schemeClr val="accent4"/>
          </a:lnRef>
          <a:fillRef idx="1">
            <a:schemeClr val="lt1"/>
          </a:fillRef>
          <a:effectRef idx="0">
            <a:schemeClr val="accent4"/>
          </a:effectRef>
          <a:fontRef idx="minor">
            <a:schemeClr val="dk1"/>
          </a:fontRef>
        </p:style>
      </p:pic>
      <p:sp>
        <p:nvSpPr>
          <p:cNvPr id="9" name="Rectangle 8">
            <a:extLst>
              <a:ext uri="{FF2B5EF4-FFF2-40B4-BE49-F238E27FC236}">
                <a16:creationId xmlns:a16="http://schemas.microsoft.com/office/drawing/2014/main" id="{68865444-CDDF-6844-D401-068930A09415}"/>
              </a:ext>
            </a:extLst>
          </p:cNvPr>
          <p:cNvSpPr/>
          <p:nvPr/>
        </p:nvSpPr>
        <p:spPr>
          <a:xfrm>
            <a:off x="224469" y="658740"/>
            <a:ext cx="11832164" cy="20409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1" i="0" dirty="0">
                <a:solidFill>
                  <a:srgbClr val="C00000"/>
                </a:solidFill>
                <a:effectLst/>
              </a:rPr>
              <a:t>AWS SQS (</a:t>
            </a:r>
            <a:r>
              <a:rPr lang="en-US" sz="2000" b="1" i="1" dirty="0">
                <a:solidFill>
                  <a:srgbClr val="C00000"/>
                </a:solidFill>
                <a:effectLst/>
              </a:rPr>
              <a:t>Simple Queue Service</a:t>
            </a:r>
            <a:r>
              <a:rPr lang="en-US" sz="2000" b="1" i="0" dirty="0">
                <a:solidFill>
                  <a:srgbClr val="C00000"/>
                </a:solidFill>
                <a:effectLst/>
              </a:rPr>
              <a:t>)</a:t>
            </a:r>
            <a:r>
              <a:rPr lang="en-US" sz="2000" b="0" i="0" dirty="0">
                <a:solidFill>
                  <a:srgbClr val="C00000"/>
                </a:solidFill>
                <a:effectLst/>
              </a:rPr>
              <a:t> </a:t>
            </a:r>
            <a:r>
              <a:rPr lang="en-US" sz="2000" b="0" i="0" dirty="0">
                <a:solidFill>
                  <a:srgbClr val="404040"/>
                </a:solidFill>
                <a:effectLst/>
              </a:rPr>
              <a:t>is a </a:t>
            </a:r>
            <a:r>
              <a:rPr lang="en-US" sz="2000" b="0" i="0" dirty="0">
                <a:solidFill>
                  <a:srgbClr val="C00000"/>
                </a:solidFill>
                <a:effectLst/>
              </a:rPr>
              <a:t>fully managed, distributed messaging system </a:t>
            </a:r>
            <a:r>
              <a:rPr lang="en-US" sz="2000" b="0" i="0" dirty="0">
                <a:solidFill>
                  <a:srgbClr val="404040"/>
                </a:solidFill>
                <a:effectLst/>
              </a:rPr>
              <a:t>provided by </a:t>
            </a:r>
            <a:r>
              <a:rPr lang="en-US" sz="2000" b="0" i="0" dirty="0">
                <a:solidFill>
                  <a:srgbClr val="C00000"/>
                </a:solidFill>
                <a:effectLst/>
              </a:rPr>
              <a:t>AWS</a:t>
            </a:r>
            <a:r>
              <a:rPr lang="en-US" sz="2000" b="0" i="0" dirty="0">
                <a:solidFill>
                  <a:srgbClr val="404040"/>
                </a:solidFill>
                <a:effectLst/>
              </a:rPr>
              <a:t>. The </a:t>
            </a:r>
            <a:r>
              <a:rPr lang="en-US" sz="2000" b="0" i="0" dirty="0">
                <a:solidFill>
                  <a:srgbClr val="C00000"/>
                </a:solidFill>
                <a:effectLst/>
              </a:rPr>
              <a:t>SQS</a:t>
            </a:r>
            <a:r>
              <a:rPr lang="en-US" sz="2000" b="0" i="0" dirty="0">
                <a:solidFill>
                  <a:srgbClr val="404040"/>
                </a:solidFill>
                <a:effectLst/>
              </a:rPr>
              <a:t> acts as a </a:t>
            </a:r>
            <a:r>
              <a:rPr lang="en-US" sz="2000" b="0" i="0" dirty="0">
                <a:solidFill>
                  <a:srgbClr val="C00000"/>
                </a:solidFill>
                <a:effectLst/>
              </a:rPr>
              <a:t>message broker</a:t>
            </a:r>
            <a:r>
              <a:rPr lang="en-US" sz="2000" b="0" i="0" dirty="0">
                <a:solidFill>
                  <a:srgbClr val="404040"/>
                </a:solidFill>
                <a:effectLst/>
              </a:rPr>
              <a:t>, enabling one component or service to </a:t>
            </a:r>
            <a:r>
              <a:rPr lang="en-US" sz="2000" b="0" i="0" dirty="0">
                <a:solidFill>
                  <a:srgbClr val="C00000"/>
                </a:solidFill>
                <a:effectLst/>
              </a:rPr>
              <a:t>send messages</a:t>
            </a:r>
            <a:r>
              <a:rPr lang="en-US" sz="2000" b="0" i="0" dirty="0">
                <a:solidFill>
                  <a:srgbClr val="404040"/>
                </a:solidFill>
                <a:effectLst/>
              </a:rPr>
              <a:t> to a </a:t>
            </a:r>
            <a:r>
              <a:rPr lang="en-US" sz="2000" b="0" i="0" dirty="0">
                <a:solidFill>
                  <a:srgbClr val="C00000"/>
                </a:solidFill>
                <a:effectLst/>
              </a:rPr>
              <a:t>queue</a:t>
            </a:r>
            <a:r>
              <a:rPr lang="en-US" sz="2000" b="0" i="0" dirty="0">
                <a:solidFill>
                  <a:srgbClr val="404040"/>
                </a:solidFill>
                <a:effectLst/>
              </a:rPr>
              <a:t> while other components or services can </a:t>
            </a:r>
            <a:r>
              <a:rPr lang="en-US" sz="2000" b="0" i="0" dirty="0">
                <a:solidFill>
                  <a:srgbClr val="C00000"/>
                </a:solidFill>
                <a:effectLst/>
              </a:rPr>
              <a:t>consume messages </a:t>
            </a:r>
            <a:r>
              <a:rPr lang="en-US" sz="2000" b="0" i="0" dirty="0">
                <a:solidFill>
                  <a:srgbClr val="404040"/>
                </a:solidFill>
                <a:effectLst/>
              </a:rPr>
              <a:t>from that </a:t>
            </a:r>
            <a:r>
              <a:rPr lang="en-US" sz="2000" b="0" i="0" dirty="0">
                <a:solidFill>
                  <a:srgbClr val="C00000"/>
                </a:solidFill>
                <a:effectLst/>
              </a:rPr>
              <a:t>queue</a:t>
            </a:r>
            <a:r>
              <a:rPr lang="en-US" sz="2000" b="0" i="0" dirty="0">
                <a:solidFill>
                  <a:srgbClr val="404040"/>
                </a:solidFill>
                <a:effectLst/>
              </a:rPr>
              <a:t>. </a:t>
            </a:r>
            <a:br>
              <a:rPr lang="en-US" sz="2000" b="0" i="0" dirty="0">
                <a:solidFill>
                  <a:srgbClr val="404040"/>
                </a:solidFill>
                <a:effectLst/>
              </a:rPr>
            </a:br>
            <a:endParaRPr lang="en-US" sz="2000" b="0" i="0" dirty="0">
              <a:solidFill>
                <a:srgbClr val="404040"/>
              </a:solidFill>
              <a:effectLst/>
            </a:endParaRPr>
          </a:p>
          <a:p>
            <a:pPr marL="342900" indent="-342900">
              <a:buFont typeface="Wingdings" panose="05000000000000000000" pitchFamily="2" charset="2"/>
              <a:buChar char="ü"/>
            </a:pPr>
            <a:r>
              <a:rPr lang="en-US" sz="2000" b="0" i="0" dirty="0">
                <a:solidFill>
                  <a:srgbClr val="404040"/>
                </a:solidFill>
                <a:effectLst/>
              </a:rPr>
              <a:t>This architecture allows for </a:t>
            </a:r>
            <a:r>
              <a:rPr lang="en-US" sz="2000" b="0" i="0" dirty="0">
                <a:solidFill>
                  <a:srgbClr val="C00000"/>
                </a:solidFill>
                <a:effectLst/>
              </a:rPr>
              <a:t>asynchronous communication</a:t>
            </a:r>
            <a:r>
              <a:rPr lang="en-US" sz="2000" b="0" i="0" dirty="0">
                <a:solidFill>
                  <a:srgbClr val="404040"/>
                </a:solidFill>
                <a:effectLst/>
              </a:rPr>
              <a:t>, where </a:t>
            </a:r>
            <a:r>
              <a:rPr lang="en-US" sz="2000" b="0" i="0" dirty="0">
                <a:solidFill>
                  <a:srgbClr val="C00000"/>
                </a:solidFill>
                <a:effectLst/>
              </a:rPr>
              <a:t>messages</a:t>
            </a:r>
            <a:r>
              <a:rPr lang="en-US" sz="2000" b="0" i="0" dirty="0">
                <a:solidFill>
                  <a:srgbClr val="404040"/>
                </a:solidFill>
                <a:effectLst/>
              </a:rPr>
              <a:t> are placed by </a:t>
            </a:r>
            <a:r>
              <a:rPr lang="en-US" sz="2000" b="0" i="0" dirty="0">
                <a:solidFill>
                  <a:srgbClr val="C00000"/>
                </a:solidFill>
                <a:effectLst/>
              </a:rPr>
              <a:t>producers</a:t>
            </a:r>
            <a:r>
              <a:rPr lang="en-US" sz="2000" b="0" i="0" dirty="0">
                <a:solidFill>
                  <a:srgbClr val="404040"/>
                </a:solidFill>
                <a:effectLst/>
              </a:rPr>
              <a:t> in the </a:t>
            </a:r>
            <a:r>
              <a:rPr lang="en-US" sz="2000" b="0" i="0" dirty="0">
                <a:solidFill>
                  <a:srgbClr val="C00000"/>
                </a:solidFill>
                <a:effectLst/>
              </a:rPr>
              <a:t>queue</a:t>
            </a:r>
            <a:r>
              <a:rPr lang="en-US" sz="2000" b="0" i="0" dirty="0">
                <a:solidFill>
                  <a:srgbClr val="404040"/>
                </a:solidFill>
                <a:effectLst/>
              </a:rPr>
              <a:t> and processed by </a:t>
            </a:r>
            <a:r>
              <a:rPr lang="en-US" sz="2000" b="0" i="0" dirty="0">
                <a:solidFill>
                  <a:srgbClr val="C00000"/>
                </a:solidFill>
                <a:effectLst/>
              </a:rPr>
              <a:t>consumers</a:t>
            </a:r>
            <a:r>
              <a:rPr lang="en-US" sz="2000" b="0" i="0" dirty="0">
                <a:solidFill>
                  <a:srgbClr val="404040"/>
                </a:solidFill>
                <a:effectLst/>
              </a:rPr>
              <a:t> at their own pace, effectively </a:t>
            </a:r>
            <a:r>
              <a:rPr lang="en-US" sz="2000" b="0" i="0" dirty="0">
                <a:solidFill>
                  <a:srgbClr val="C00000"/>
                </a:solidFill>
                <a:effectLst/>
              </a:rPr>
              <a:t>decoupling</a:t>
            </a:r>
            <a:r>
              <a:rPr lang="en-US" sz="2000" b="0" i="0" dirty="0">
                <a:solidFill>
                  <a:srgbClr val="404040"/>
                </a:solidFill>
                <a:effectLst/>
              </a:rPr>
              <a:t> the </a:t>
            </a:r>
            <a:r>
              <a:rPr lang="en-US" sz="2000" b="0" i="0" dirty="0">
                <a:solidFill>
                  <a:srgbClr val="C00000"/>
                </a:solidFill>
                <a:effectLst/>
              </a:rPr>
              <a:t>producer</a:t>
            </a:r>
            <a:r>
              <a:rPr lang="en-US" sz="2000" b="0" i="0" dirty="0">
                <a:solidFill>
                  <a:srgbClr val="404040"/>
                </a:solidFill>
                <a:effectLst/>
              </a:rPr>
              <a:t> and </a:t>
            </a:r>
            <a:r>
              <a:rPr lang="en-US" sz="2000" b="0" i="0" dirty="0">
                <a:solidFill>
                  <a:srgbClr val="C00000"/>
                </a:solidFill>
                <a:effectLst/>
              </a:rPr>
              <a:t>consumer</a:t>
            </a:r>
            <a:r>
              <a:rPr lang="en-US" sz="2000" b="0" i="0" dirty="0">
                <a:solidFill>
                  <a:srgbClr val="404040"/>
                </a:solidFill>
                <a:effectLst/>
              </a:rPr>
              <a:t>. </a:t>
            </a:r>
            <a:endParaRPr lang="en-US" sz="3200" dirty="0"/>
          </a:p>
        </p:txBody>
      </p:sp>
    </p:spTree>
    <p:extLst>
      <p:ext uri="{BB962C8B-B14F-4D97-AF65-F5344CB8AC3E}">
        <p14:creationId xmlns:p14="http://schemas.microsoft.com/office/powerpoint/2010/main" val="40704048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547ED-8A45-4DF7-CB31-6A13FEDFC0D3}"/>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786650A6-9272-6CD9-5FC2-CFCE9F7EC52B}"/>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02AD27D9-19AB-1CBF-98AE-08EFCD8981F9}"/>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E81469F2-79B9-D237-B8E5-6FE17EA16DE3}"/>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64B7B94-24E5-E6B0-4398-1A452EF38F9B}"/>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A8FBDC43-C48D-CE9D-91ED-0D7FF5D7D2A9}"/>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sp>
        <p:nvSpPr>
          <p:cNvPr id="8" name="Rectangle 7">
            <a:extLst>
              <a:ext uri="{FF2B5EF4-FFF2-40B4-BE49-F238E27FC236}">
                <a16:creationId xmlns:a16="http://schemas.microsoft.com/office/drawing/2014/main" id="{CE6C461C-8F3B-FF5D-0206-5A2A3DA7364C}"/>
              </a:ext>
            </a:extLst>
          </p:cNvPr>
          <p:cNvSpPr/>
          <p:nvPr/>
        </p:nvSpPr>
        <p:spPr>
          <a:xfrm>
            <a:off x="179918" y="2295797"/>
            <a:ext cx="11832164" cy="284639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400" b="1" i="0" dirty="0">
                <a:solidFill>
                  <a:srgbClr val="C00000"/>
                </a:solidFill>
                <a:effectLst/>
              </a:rPr>
              <a:t>Spring Cloud AWS</a:t>
            </a:r>
            <a:r>
              <a:rPr lang="en-US" sz="2400" b="0" i="0" dirty="0">
                <a:solidFill>
                  <a:srgbClr val="C00000"/>
                </a:solidFill>
                <a:effectLst/>
              </a:rPr>
              <a:t> </a:t>
            </a:r>
            <a:r>
              <a:rPr lang="en-US" sz="2400" b="0" i="0" dirty="0">
                <a:solidFill>
                  <a:srgbClr val="404040"/>
                </a:solidFill>
                <a:effectLst/>
              </a:rPr>
              <a:t>is part of the </a:t>
            </a:r>
            <a:r>
              <a:rPr lang="en-US" sz="2400" b="0" i="0" dirty="0">
                <a:solidFill>
                  <a:srgbClr val="C00000"/>
                </a:solidFill>
                <a:effectLst/>
              </a:rPr>
              <a:t>Spring ecosystem </a:t>
            </a:r>
            <a:r>
              <a:rPr lang="en-US" sz="2400" b="0" i="0" dirty="0">
                <a:solidFill>
                  <a:srgbClr val="404040"/>
                </a:solidFill>
                <a:effectLst/>
              </a:rPr>
              <a:t>and is designed to simplify the </a:t>
            </a:r>
            <a:r>
              <a:rPr lang="en-US" sz="2400" b="0" i="0" dirty="0">
                <a:solidFill>
                  <a:srgbClr val="C00000"/>
                </a:solidFill>
                <a:effectLst/>
              </a:rPr>
              <a:t>integration of AWS (Amazon Web Services) services into Spring applications</a:t>
            </a:r>
            <a:r>
              <a:rPr lang="en-US" sz="2400" b="0" i="0" dirty="0">
                <a:solidFill>
                  <a:srgbClr val="404040"/>
                </a:solidFill>
                <a:effectLst/>
              </a:rPr>
              <a:t>. </a:t>
            </a:r>
          </a:p>
          <a:p>
            <a:pPr marL="342900" indent="-342900">
              <a:buFont typeface="Wingdings" panose="05000000000000000000" pitchFamily="2" charset="2"/>
              <a:buChar char="ü"/>
            </a:pPr>
            <a:endParaRPr lang="en-US" sz="2400" dirty="0">
              <a:solidFill>
                <a:srgbClr val="404040"/>
              </a:solidFill>
            </a:endParaRPr>
          </a:p>
          <a:p>
            <a:pPr marL="342900" indent="-342900">
              <a:buFont typeface="Wingdings" panose="05000000000000000000" pitchFamily="2" charset="2"/>
              <a:buChar char="ü"/>
            </a:pPr>
            <a:r>
              <a:rPr lang="en-US" sz="2400" b="1" i="0" dirty="0">
                <a:solidFill>
                  <a:srgbClr val="C00000"/>
                </a:solidFill>
                <a:effectLst/>
              </a:rPr>
              <a:t>Spring Cloud AWS</a:t>
            </a:r>
            <a:r>
              <a:rPr lang="en-US" sz="2400" b="0" i="0" dirty="0">
                <a:solidFill>
                  <a:srgbClr val="C00000"/>
                </a:solidFill>
                <a:effectLst/>
              </a:rPr>
              <a:t>  </a:t>
            </a:r>
            <a:r>
              <a:rPr lang="en-US" sz="2400" b="0" i="0" dirty="0">
                <a:solidFill>
                  <a:srgbClr val="404040"/>
                </a:solidFill>
                <a:effectLst/>
              </a:rPr>
              <a:t>provides a </a:t>
            </a:r>
            <a:r>
              <a:rPr lang="en-US" sz="2400" b="0" i="0" dirty="0">
                <a:solidFill>
                  <a:srgbClr val="C00000"/>
                </a:solidFill>
                <a:effectLst/>
              </a:rPr>
              <a:t>set of tools and libraries </a:t>
            </a:r>
            <a:r>
              <a:rPr lang="en-US" sz="2400" b="0" i="0" dirty="0">
                <a:solidFill>
                  <a:srgbClr val="404040"/>
                </a:solidFill>
                <a:effectLst/>
              </a:rPr>
              <a:t>that make it easier for developers to build </a:t>
            </a:r>
            <a:r>
              <a:rPr lang="en-US" sz="2400" b="0" i="0" dirty="0">
                <a:solidFill>
                  <a:srgbClr val="C00000"/>
                </a:solidFill>
                <a:effectLst/>
              </a:rPr>
              <a:t>cloud-native applications on the AWS platform using the Spring Framework</a:t>
            </a:r>
            <a:r>
              <a:rPr lang="en-US" sz="2400" b="0" i="0" dirty="0">
                <a:solidFill>
                  <a:srgbClr val="404040"/>
                </a:solidFill>
                <a:effectLst/>
              </a:rPr>
              <a:t>. Its </a:t>
            </a:r>
            <a:r>
              <a:rPr lang="en-US" sz="2400" b="0" i="0" dirty="0">
                <a:solidFill>
                  <a:srgbClr val="C00000"/>
                </a:solidFill>
                <a:effectLst/>
              </a:rPr>
              <a:t>SQS</a:t>
            </a:r>
            <a:r>
              <a:rPr lang="en-US" sz="2400" b="0" i="0" dirty="0">
                <a:solidFill>
                  <a:srgbClr val="404040"/>
                </a:solidFill>
                <a:effectLst/>
              </a:rPr>
              <a:t> module allows us to send and receive messages to and from </a:t>
            </a:r>
            <a:r>
              <a:rPr lang="en-US" sz="2400" b="0" i="0" dirty="0">
                <a:solidFill>
                  <a:srgbClr val="C00000"/>
                </a:solidFill>
                <a:effectLst/>
              </a:rPr>
              <a:t>SQS queues </a:t>
            </a:r>
            <a:r>
              <a:rPr lang="en-US" sz="2400" b="0" i="0" dirty="0">
                <a:solidFill>
                  <a:srgbClr val="404040"/>
                </a:solidFill>
                <a:effectLst/>
              </a:rPr>
              <a:t>within your Spring application.</a:t>
            </a:r>
            <a:endParaRPr lang="en-US" sz="2400" dirty="0"/>
          </a:p>
        </p:txBody>
      </p:sp>
      <p:sp>
        <p:nvSpPr>
          <p:cNvPr id="9" name="TextBox 8">
            <a:extLst>
              <a:ext uri="{FF2B5EF4-FFF2-40B4-BE49-F238E27FC236}">
                <a16:creationId xmlns:a16="http://schemas.microsoft.com/office/drawing/2014/main" id="{FFC500A5-2FD6-E915-D724-BB9FAD2DA09F}"/>
              </a:ext>
            </a:extLst>
          </p:cNvPr>
          <p:cNvSpPr txBox="1"/>
          <p:nvPr/>
        </p:nvSpPr>
        <p:spPr>
          <a:xfrm>
            <a:off x="4610100" y="1725609"/>
            <a:ext cx="26670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Spring Cloud AWS </a:t>
            </a:r>
          </a:p>
        </p:txBody>
      </p:sp>
    </p:spTree>
    <p:extLst>
      <p:ext uri="{BB962C8B-B14F-4D97-AF65-F5344CB8AC3E}">
        <p14:creationId xmlns:p14="http://schemas.microsoft.com/office/powerpoint/2010/main" val="30216689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20535-2B0E-A3E0-82C1-A9D9D20F84F1}"/>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CEDBA322-467C-4E69-D62F-7CB912B79D19}"/>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EE1B0E49-BD84-75E8-6E71-E81B004669F0}"/>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7" name="Rectangle 6">
            <a:extLst>
              <a:ext uri="{FF2B5EF4-FFF2-40B4-BE49-F238E27FC236}">
                <a16:creationId xmlns:a16="http://schemas.microsoft.com/office/drawing/2014/main" id="{6C4B9056-2DD5-742C-6395-8A71BE7EE05D}"/>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sp>
        <p:nvSpPr>
          <p:cNvPr id="9" name="Rectangle 8">
            <a:extLst>
              <a:ext uri="{FF2B5EF4-FFF2-40B4-BE49-F238E27FC236}">
                <a16:creationId xmlns:a16="http://schemas.microsoft.com/office/drawing/2014/main" id="{BC589BC8-1B45-7B35-19EF-138AA6B1DBCA}"/>
              </a:ext>
            </a:extLst>
          </p:cNvPr>
          <p:cNvSpPr/>
          <p:nvPr/>
        </p:nvSpPr>
        <p:spPr>
          <a:xfrm>
            <a:off x="179918" y="2096215"/>
            <a:ext cx="11832164" cy="349540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i="0" dirty="0">
                <a:solidFill>
                  <a:srgbClr val="404040"/>
                </a:solidFill>
                <a:effectLst/>
              </a:rPr>
              <a:t>Before beginning this tutorial, these are the prerequisites that must be met:</a:t>
            </a:r>
          </a:p>
          <a:p>
            <a:pPr marL="342900" indent="-342900">
              <a:buFont typeface="Wingdings" panose="05000000000000000000" pitchFamily="2" charset="2"/>
              <a:buChar char="ü"/>
            </a:pPr>
            <a:endParaRPr lang="en-US" sz="2400" i="0" dirty="0">
              <a:solidFill>
                <a:srgbClr val="404040"/>
              </a:solidFill>
              <a:effectLst/>
            </a:endParaRPr>
          </a:p>
          <a:p>
            <a:pPr marL="1080638" lvl="1" indent="-457200">
              <a:buFont typeface="+mj-lt"/>
              <a:buAutoNum type="arabicPeriod"/>
            </a:pPr>
            <a:r>
              <a:rPr lang="en-US" sz="2400" i="0" dirty="0">
                <a:solidFill>
                  <a:srgbClr val="404040"/>
                </a:solidFill>
                <a:effectLst/>
              </a:rPr>
              <a:t>We must have an </a:t>
            </a:r>
            <a:r>
              <a:rPr lang="en-US" sz="2400" i="0" dirty="0">
                <a:solidFill>
                  <a:srgbClr val="C00000"/>
                </a:solidFill>
                <a:effectLst/>
              </a:rPr>
              <a:t>AWS account </a:t>
            </a:r>
            <a:r>
              <a:rPr lang="en-US" sz="2400" i="0" dirty="0">
                <a:solidFill>
                  <a:srgbClr val="404040"/>
                </a:solidFill>
                <a:effectLst/>
              </a:rPr>
              <a:t>to utilize </a:t>
            </a:r>
            <a:r>
              <a:rPr lang="en-US" sz="2400" i="0" dirty="0">
                <a:solidFill>
                  <a:srgbClr val="C00000"/>
                </a:solidFill>
                <a:effectLst/>
              </a:rPr>
              <a:t>AWS services</a:t>
            </a:r>
            <a:r>
              <a:rPr lang="en-US" sz="2400" i="0" dirty="0">
                <a:solidFill>
                  <a:srgbClr val="404040"/>
                </a:solidFill>
                <a:effectLst/>
              </a:rPr>
              <a:t>. If you do not have an AWS account, you can sign up at </a:t>
            </a:r>
            <a:r>
              <a:rPr lang="en-US" sz="2400" i="0" dirty="0">
                <a:solidFill>
                  <a:srgbClr val="C00000"/>
                </a:solidFill>
                <a:effectLst/>
              </a:rPr>
              <a:t>aws.amazon.com/console</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404040"/>
                </a:solidFill>
                <a:effectLst/>
              </a:rPr>
              <a:t>We need a user with </a:t>
            </a:r>
            <a:r>
              <a:rPr lang="en-US" sz="2400" i="0" dirty="0">
                <a:solidFill>
                  <a:srgbClr val="C00000"/>
                </a:solidFill>
                <a:effectLst/>
              </a:rPr>
              <a:t>programmatic access (secret ID and secret key) </a:t>
            </a:r>
            <a:r>
              <a:rPr lang="en-US" sz="2400" i="0" dirty="0">
                <a:solidFill>
                  <a:srgbClr val="404040"/>
                </a:solidFill>
                <a:effectLst/>
              </a:rPr>
              <a:t>in order to access AWS services.</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404040"/>
                </a:solidFill>
                <a:effectLst/>
              </a:rPr>
              <a:t>A simple </a:t>
            </a:r>
            <a:r>
              <a:rPr lang="en-US" sz="2400" i="0" dirty="0">
                <a:solidFill>
                  <a:srgbClr val="C00000"/>
                </a:solidFill>
                <a:effectLst/>
              </a:rPr>
              <a:t>Spring Boot 3 application</a:t>
            </a:r>
            <a:r>
              <a:rPr lang="en-US" sz="2400" i="0" dirty="0">
                <a:solidFill>
                  <a:srgbClr val="404040"/>
                </a:solidFill>
                <a:effectLst/>
              </a:rPr>
              <a:t>.</a:t>
            </a:r>
            <a:endParaRPr lang="en-US" sz="2400" dirty="0"/>
          </a:p>
        </p:txBody>
      </p:sp>
      <p:sp>
        <p:nvSpPr>
          <p:cNvPr id="10" name="TextBox 9">
            <a:extLst>
              <a:ext uri="{FF2B5EF4-FFF2-40B4-BE49-F238E27FC236}">
                <a16:creationId xmlns:a16="http://schemas.microsoft.com/office/drawing/2014/main" id="{15D73270-58E6-DB58-6336-D6FDF0A75F75}"/>
              </a:ext>
            </a:extLst>
          </p:cNvPr>
          <p:cNvSpPr txBox="1"/>
          <p:nvPr/>
        </p:nvSpPr>
        <p:spPr>
          <a:xfrm>
            <a:off x="4724400" y="1567557"/>
            <a:ext cx="19050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Prerequisites</a:t>
            </a:r>
          </a:p>
        </p:txBody>
      </p:sp>
    </p:spTree>
    <p:extLst>
      <p:ext uri="{BB962C8B-B14F-4D97-AF65-F5344CB8AC3E}">
        <p14:creationId xmlns:p14="http://schemas.microsoft.com/office/powerpoint/2010/main" val="19303106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8F0C-5272-5EC6-815F-2EF636F6BB5B}"/>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00B78594-9B2D-EBAB-FDE0-AE9433A356BA}"/>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E9CCADE3-1CDD-F9EC-84B9-1C7F46B971AA}"/>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D56FC87C-8BB8-3238-8F01-6CD8B16BDFD1}"/>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855188E7-06BC-898B-3654-6209CD72C4ED}"/>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CE92B95-7B4F-A674-357A-DE5FE703E943}"/>
              </a:ext>
            </a:extLst>
          </p:cNvPr>
          <p:cNvPicPr>
            <a:picLocks noChangeAspect="1"/>
          </p:cNvPicPr>
          <p:nvPr/>
        </p:nvPicPr>
        <p:blipFill>
          <a:blip r:embed="rId3"/>
          <a:stretch>
            <a:fillRect/>
          </a:stretch>
        </p:blipFill>
        <p:spPr>
          <a:xfrm>
            <a:off x="1285225" y="3048000"/>
            <a:ext cx="9316750" cy="3067478"/>
          </a:xfrm>
          <a:prstGeom prst="rect">
            <a:avLst/>
          </a:prstGeom>
        </p:spPr>
        <p:style>
          <a:lnRef idx="2">
            <a:schemeClr val="accent4"/>
          </a:lnRef>
          <a:fillRef idx="1">
            <a:schemeClr val="lt1"/>
          </a:fillRef>
          <a:effectRef idx="0">
            <a:schemeClr val="accent4"/>
          </a:effectRef>
          <a:fontRef idx="minor">
            <a:schemeClr val="dk1"/>
          </a:fontRef>
        </p:style>
      </p:pic>
      <p:sp>
        <p:nvSpPr>
          <p:cNvPr id="8" name="Speech Bubble: Rectangle with Corners Rounded 7">
            <a:extLst>
              <a:ext uri="{FF2B5EF4-FFF2-40B4-BE49-F238E27FC236}">
                <a16:creationId xmlns:a16="http://schemas.microsoft.com/office/drawing/2014/main" id="{FEC31789-73E9-9308-26B5-E6221F42FBD2}"/>
              </a:ext>
            </a:extLst>
          </p:cNvPr>
          <p:cNvSpPr/>
          <p:nvPr/>
        </p:nvSpPr>
        <p:spPr>
          <a:xfrm>
            <a:off x="613836" y="1219200"/>
            <a:ext cx="6701364" cy="1219200"/>
          </a:xfrm>
          <a:prstGeom prst="wedgeRoundRectCallout">
            <a:avLst>
              <a:gd name="adj1" fmla="val -9372"/>
              <a:gd name="adj2" fmla="val 10132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b="0" i="0" dirty="0">
                <a:solidFill>
                  <a:srgbClr val="404040"/>
                </a:solidFill>
                <a:effectLst/>
                <a:latin typeface="Inter"/>
              </a:rPr>
              <a:t>To simplify dependency management, we will use </a:t>
            </a:r>
          </a:p>
          <a:p>
            <a:r>
              <a:rPr lang="en-US" b="0" i="0" dirty="0">
                <a:solidFill>
                  <a:srgbClr val="C00000"/>
                </a:solidFill>
                <a:effectLst/>
                <a:latin typeface="Inter"/>
              </a:rPr>
              <a:t>Spring Cloud AWS’s </a:t>
            </a:r>
            <a:r>
              <a:rPr lang="en-US" b="0" i="0" dirty="0">
                <a:solidFill>
                  <a:srgbClr val="404040"/>
                </a:solidFill>
                <a:effectLst/>
                <a:latin typeface="Inter"/>
              </a:rPr>
              <a:t>Bill of Materials (BOM)</a:t>
            </a:r>
            <a:endParaRPr lang="en-US" dirty="0"/>
          </a:p>
        </p:txBody>
      </p:sp>
      <p:sp>
        <p:nvSpPr>
          <p:cNvPr id="5" name="Rectangle 4">
            <a:extLst>
              <a:ext uri="{FF2B5EF4-FFF2-40B4-BE49-F238E27FC236}">
                <a16:creationId xmlns:a16="http://schemas.microsoft.com/office/drawing/2014/main" id="{7EF73C41-95AC-37B5-BA15-44280840C3FE}"/>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spTree>
    <p:extLst>
      <p:ext uri="{BB962C8B-B14F-4D97-AF65-F5344CB8AC3E}">
        <p14:creationId xmlns:p14="http://schemas.microsoft.com/office/powerpoint/2010/main" val="4838388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6D65F-8CB9-1CC0-1F1E-82E983BE3C16}"/>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51433F1B-3B14-EDE0-9E56-0194EA0BFE89}"/>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21184EC0-D2D2-8721-72AC-4058C05C8337}"/>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BE9D8B92-1560-BF5C-ECB1-0A2BC30AB6CD}"/>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E6497CDB-7303-26C6-FCB9-BB131D1D04D1}"/>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AEDA8DB4-3026-FA23-6A09-A95607EBC66C}"/>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sp>
        <p:nvSpPr>
          <p:cNvPr id="9" name="Rectangle 8">
            <a:extLst>
              <a:ext uri="{FF2B5EF4-FFF2-40B4-BE49-F238E27FC236}">
                <a16:creationId xmlns:a16="http://schemas.microsoft.com/office/drawing/2014/main" id="{D7973431-F7E5-723B-0506-C06A978BF162}"/>
              </a:ext>
            </a:extLst>
          </p:cNvPr>
          <p:cNvSpPr/>
          <p:nvPr/>
        </p:nvSpPr>
        <p:spPr>
          <a:xfrm>
            <a:off x="179918" y="1524001"/>
            <a:ext cx="11832164" cy="472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i="0" dirty="0">
                <a:solidFill>
                  <a:srgbClr val="C00000"/>
                </a:solidFill>
                <a:effectLst/>
              </a:rPr>
              <a:t>Acknowledging the completion of message processing is important so the message can be removed from the queue.</a:t>
            </a:r>
          </a:p>
          <a:p>
            <a:endParaRPr lang="en-US" sz="2400" i="0" dirty="0">
              <a:solidFill>
                <a:srgbClr val="404040"/>
              </a:solidFill>
              <a:effectLst/>
            </a:endParaRPr>
          </a:p>
          <a:p>
            <a:r>
              <a:rPr lang="en-US" sz="2400" i="0" dirty="0">
                <a:solidFill>
                  <a:srgbClr val="404040"/>
                </a:solidFill>
                <a:effectLst/>
              </a:rPr>
              <a:t>There are </a:t>
            </a:r>
            <a:r>
              <a:rPr lang="en-US" sz="2400" i="0" dirty="0">
                <a:solidFill>
                  <a:srgbClr val="C00000"/>
                </a:solidFill>
                <a:effectLst/>
              </a:rPr>
              <a:t>three acknowledgment modes </a:t>
            </a:r>
            <a:r>
              <a:rPr lang="en-US" sz="2400" i="0" dirty="0">
                <a:solidFill>
                  <a:srgbClr val="404040"/>
                </a:solidFill>
                <a:effectLst/>
              </a:rPr>
              <a:t>available:</a:t>
            </a:r>
          </a:p>
          <a:p>
            <a:endParaRPr lang="en-US" sz="2400" i="0" dirty="0">
              <a:solidFill>
                <a:srgbClr val="404040"/>
              </a:solidFill>
              <a:effectLst/>
            </a:endParaRPr>
          </a:p>
          <a:p>
            <a:pPr marL="1080638" lvl="1" indent="-457200">
              <a:buFont typeface="+mj-lt"/>
              <a:buAutoNum type="arabicPeriod"/>
            </a:pPr>
            <a:r>
              <a:rPr lang="en-US" sz="2400" i="0" dirty="0">
                <a:solidFill>
                  <a:srgbClr val="C00000"/>
                </a:solidFill>
                <a:effectLst/>
              </a:rPr>
              <a:t>ON_SUCCESS </a:t>
            </a:r>
            <a:r>
              <a:rPr lang="en-US" sz="2400" i="0" dirty="0">
                <a:solidFill>
                  <a:srgbClr val="404040"/>
                </a:solidFill>
                <a:effectLst/>
              </a:rPr>
              <a:t>– Acknowledges a message after successful processing.</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C00000"/>
                </a:solidFill>
                <a:effectLst/>
              </a:rPr>
              <a:t>ALWAYS</a:t>
            </a:r>
            <a:r>
              <a:rPr lang="en-US" sz="2400" i="0" dirty="0">
                <a:solidFill>
                  <a:srgbClr val="404040"/>
                </a:solidFill>
                <a:effectLst/>
              </a:rPr>
              <a:t> – Acknowledges a message after processing, regardless of success or error.</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C00000"/>
                </a:solidFill>
                <a:effectLst/>
              </a:rPr>
              <a:t>MANUAL</a:t>
            </a:r>
            <a:r>
              <a:rPr lang="en-US" sz="2400" i="0" dirty="0">
                <a:solidFill>
                  <a:srgbClr val="404040"/>
                </a:solidFill>
                <a:effectLst/>
              </a:rPr>
              <a:t> – The framework does not acknowledge messages automatically, and Acknowledgement objects can be received in the listener method. In this mode, you must send acknowledgments manually.</a:t>
            </a:r>
            <a:endParaRPr lang="en-US" sz="2400" dirty="0"/>
          </a:p>
        </p:txBody>
      </p:sp>
      <p:sp>
        <p:nvSpPr>
          <p:cNvPr id="10" name="TextBox 9">
            <a:extLst>
              <a:ext uri="{FF2B5EF4-FFF2-40B4-BE49-F238E27FC236}">
                <a16:creationId xmlns:a16="http://schemas.microsoft.com/office/drawing/2014/main" id="{9A327D72-F1A5-7898-C348-1D4F3D8A2B4C}"/>
              </a:ext>
            </a:extLst>
          </p:cNvPr>
          <p:cNvSpPr txBox="1"/>
          <p:nvPr/>
        </p:nvSpPr>
        <p:spPr>
          <a:xfrm>
            <a:off x="3924300" y="950809"/>
            <a:ext cx="4038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Message Acknowledgements</a:t>
            </a:r>
          </a:p>
        </p:txBody>
      </p:sp>
    </p:spTree>
    <p:extLst>
      <p:ext uri="{BB962C8B-B14F-4D97-AF65-F5344CB8AC3E}">
        <p14:creationId xmlns:p14="http://schemas.microsoft.com/office/powerpoint/2010/main" val="35578295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3A69F-42CF-9E17-F6FB-8B16BB709B26}"/>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0A674AEF-3906-637C-F25E-D1B958F4CB0A}"/>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4CC7BD03-6304-05F1-7119-D07BBAF60CC2}"/>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421AC477-391B-FEC8-6F3F-2AE9C1A4079C}"/>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sp>
        <p:nvSpPr>
          <p:cNvPr id="9" name="Rectangle 8">
            <a:extLst>
              <a:ext uri="{FF2B5EF4-FFF2-40B4-BE49-F238E27FC236}">
                <a16:creationId xmlns:a16="http://schemas.microsoft.com/office/drawing/2014/main" id="{C41CF25B-0625-9A47-AA10-D71F9A2FFFE3}"/>
              </a:ext>
            </a:extLst>
          </p:cNvPr>
          <p:cNvSpPr/>
          <p:nvPr/>
        </p:nvSpPr>
        <p:spPr>
          <a:xfrm>
            <a:off x="179918" y="2209800"/>
            <a:ext cx="11832164" cy="35051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400" i="0" dirty="0">
                <a:solidFill>
                  <a:srgbClr val="404040"/>
                </a:solidFill>
                <a:effectLst/>
              </a:rPr>
              <a:t>To handle message acknowledgments manually, we can use the </a:t>
            </a:r>
            <a:r>
              <a:rPr lang="en-US" sz="2400" i="0" dirty="0" err="1">
                <a:solidFill>
                  <a:srgbClr val="C00000"/>
                </a:solidFill>
                <a:effectLst/>
              </a:rPr>
              <a:t>SqsMessageListenerContainerFactory</a:t>
            </a:r>
            <a:r>
              <a:rPr lang="en-US" sz="2400" i="0" dirty="0">
                <a:solidFill>
                  <a:srgbClr val="404040"/>
                </a:solidFill>
                <a:effectLst/>
              </a:rPr>
              <a:t> bean and set the default mode to </a:t>
            </a:r>
            <a:r>
              <a:rPr lang="en-US" sz="2400" i="0" dirty="0">
                <a:solidFill>
                  <a:srgbClr val="C00000"/>
                </a:solidFill>
                <a:effectLst/>
              </a:rPr>
              <a:t>MANUAL</a:t>
            </a:r>
            <a:r>
              <a:rPr lang="en-US" sz="2400" i="0" dirty="0">
                <a:solidFill>
                  <a:srgbClr val="404040"/>
                </a:solidFill>
                <a:effectLst/>
              </a:rPr>
              <a:t>.</a:t>
            </a:r>
          </a:p>
          <a:p>
            <a:pPr marL="342900" indent="-342900">
              <a:buFont typeface="Wingdings" panose="05000000000000000000" pitchFamily="2" charset="2"/>
              <a:buChar char="ü"/>
            </a:pPr>
            <a:endParaRPr lang="en-US" sz="2400" dirty="0">
              <a:solidFill>
                <a:srgbClr val="404040"/>
              </a:solidFill>
            </a:endParaRPr>
          </a:p>
          <a:p>
            <a:pPr marL="342900" indent="-342900">
              <a:buFont typeface="Wingdings" panose="05000000000000000000" pitchFamily="2" charset="2"/>
              <a:buChar char="ü"/>
            </a:pPr>
            <a:r>
              <a:rPr lang="en-US" sz="2400" dirty="0">
                <a:solidFill>
                  <a:srgbClr val="404040"/>
                </a:solidFill>
              </a:rPr>
              <a:t>To perform manual acknowledgment, we use the static method </a:t>
            </a:r>
            <a:r>
              <a:rPr lang="en-US" sz="2400" dirty="0" err="1">
                <a:solidFill>
                  <a:srgbClr val="C00000"/>
                </a:solidFill>
              </a:rPr>
              <a:t>Acknowledgement.acknowledge</a:t>
            </a:r>
            <a:r>
              <a:rPr lang="en-US" sz="2400" dirty="0">
                <a:solidFill>
                  <a:srgbClr val="C00000"/>
                </a:solidFill>
              </a:rPr>
              <a:t>().</a:t>
            </a:r>
          </a:p>
          <a:p>
            <a:pPr marL="342900" indent="-342900">
              <a:buFont typeface="Wingdings" panose="05000000000000000000" pitchFamily="2" charset="2"/>
              <a:buChar char="ü"/>
            </a:pPr>
            <a:endParaRPr lang="en-US" sz="2400" dirty="0">
              <a:solidFill>
                <a:srgbClr val="404040"/>
              </a:solidFill>
            </a:endParaRPr>
          </a:p>
          <a:p>
            <a:pPr marL="342900" indent="-342900">
              <a:buFont typeface="Wingdings" panose="05000000000000000000" pitchFamily="2" charset="2"/>
              <a:buChar char="ü"/>
            </a:pPr>
            <a:r>
              <a:rPr lang="en-US" sz="2400" dirty="0">
                <a:solidFill>
                  <a:srgbClr val="404040"/>
                </a:solidFill>
              </a:rPr>
              <a:t>If required, we can also attach a callback to our acknowledgment with </a:t>
            </a:r>
            <a:r>
              <a:rPr lang="en-US" sz="2400" dirty="0" err="1">
                <a:solidFill>
                  <a:srgbClr val="C00000"/>
                </a:solidFill>
              </a:rPr>
              <a:t>AcknowledgementResultCallback</a:t>
            </a:r>
            <a:r>
              <a:rPr lang="en-US" sz="2400" dirty="0">
                <a:solidFill>
                  <a:srgbClr val="404040"/>
                </a:solidFill>
              </a:rPr>
              <a:t>. This helps in making sure that acknowledgments have been received by AWS properly.</a:t>
            </a:r>
          </a:p>
        </p:txBody>
      </p:sp>
      <p:sp>
        <p:nvSpPr>
          <p:cNvPr id="10" name="TextBox 9">
            <a:extLst>
              <a:ext uri="{FF2B5EF4-FFF2-40B4-BE49-F238E27FC236}">
                <a16:creationId xmlns:a16="http://schemas.microsoft.com/office/drawing/2014/main" id="{70DA1A78-964A-76F2-ECCE-76A814830553}"/>
              </a:ext>
            </a:extLst>
          </p:cNvPr>
          <p:cNvSpPr txBox="1"/>
          <p:nvPr/>
        </p:nvSpPr>
        <p:spPr>
          <a:xfrm>
            <a:off x="4038600" y="1661531"/>
            <a:ext cx="3657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Manual Acknowledgment</a:t>
            </a:r>
          </a:p>
        </p:txBody>
      </p:sp>
    </p:spTree>
    <p:extLst>
      <p:ext uri="{BB962C8B-B14F-4D97-AF65-F5344CB8AC3E}">
        <p14:creationId xmlns:p14="http://schemas.microsoft.com/office/powerpoint/2010/main" val="31659486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A2AED-0435-4285-F78C-58D3CAB06E05}"/>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A2EFE027-E100-A7D8-90A6-6BC91378A6AF}"/>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0B19FDF6-2908-CB7F-2873-997139ED18B5}"/>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EF758E09-F670-CABD-4630-CE3522B3FA3F}"/>
              </a:ext>
            </a:extLst>
          </p:cNvPr>
          <p:cNvSpPr>
            <a:spLocks noChangeAspect="1" noChangeArrowheads="1"/>
          </p:cNvSpPr>
          <p:nvPr/>
        </p:nvSpPr>
        <p:spPr bwMode="auto">
          <a:xfrm>
            <a:off x="2214035" y="3234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BAAB5E35-9823-AC3F-FB0E-D1D6BEDE4B1F}"/>
              </a:ext>
            </a:extLst>
          </p:cNvPr>
          <p:cNvSpPr>
            <a:spLocks noChangeAspect="1" noChangeArrowheads="1"/>
          </p:cNvSpPr>
          <p:nvPr/>
        </p:nvSpPr>
        <p:spPr bwMode="auto">
          <a:xfrm>
            <a:off x="5943600" y="2563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EEF675DF-9B50-EDDD-F29F-047C10CC9A18}"/>
              </a:ext>
            </a:extLst>
          </p:cNvPr>
          <p:cNvSpPr/>
          <p:nvPr/>
        </p:nvSpPr>
        <p:spPr>
          <a:xfrm>
            <a:off x="2590800" y="57090"/>
            <a:ext cx="7010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Spring Boot and Amazon SQS: Send and Receive Product Objects</a:t>
            </a:r>
          </a:p>
        </p:txBody>
      </p:sp>
      <p:sp>
        <p:nvSpPr>
          <p:cNvPr id="9" name="AutoShape 2" descr="Image result for activemq image">
            <a:extLst>
              <a:ext uri="{FF2B5EF4-FFF2-40B4-BE49-F238E27FC236}">
                <a16:creationId xmlns:a16="http://schemas.microsoft.com/office/drawing/2014/main" id="{523B54AB-FD19-9F4A-5CFA-89790B7DC4D6}"/>
              </a:ext>
            </a:extLst>
          </p:cNvPr>
          <p:cNvSpPr>
            <a:spLocks noChangeAspect="1" noChangeArrowheads="1"/>
          </p:cNvSpPr>
          <p:nvPr/>
        </p:nvSpPr>
        <p:spPr bwMode="auto">
          <a:xfrm>
            <a:off x="2214035" y="3234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0" name="AutoShape 2" descr="3 Ways to Design a Car - wikiHow">
            <a:extLst>
              <a:ext uri="{FF2B5EF4-FFF2-40B4-BE49-F238E27FC236}">
                <a16:creationId xmlns:a16="http://schemas.microsoft.com/office/drawing/2014/main" id="{9EEA7816-F271-7A93-426B-A2C0F431ABE7}"/>
              </a:ext>
            </a:extLst>
          </p:cNvPr>
          <p:cNvSpPr>
            <a:spLocks noChangeAspect="1" noChangeArrowheads="1"/>
          </p:cNvSpPr>
          <p:nvPr/>
        </p:nvSpPr>
        <p:spPr bwMode="auto">
          <a:xfrm>
            <a:off x="5943600" y="2563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05BD41DD-4BF7-0FC8-5DCB-906F47C3F82D}"/>
              </a:ext>
            </a:extLst>
          </p:cNvPr>
          <p:cNvSpPr/>
          <p:nvPr/>
        </p:nvSpPr>
        <p:spPr>
          <a:xfrm>
            <a:off x="179918" y="2667001"/>
            <a:ext cx="11832164" cy="17525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i="0" dirty="0">
                <a:solidFill>
                  <a:srgbClr val="404040"/>
                </a:solidFill>
                <a:effectLst/>
              </a:rPr>
              <a:t>When using the </a:t>
            </a:r>
            <a:r>
              <a:rPr lang="en-US" sz="2400" i="0" dirty="0">
                <a:solidFill>
                  <a:srgbClr val="C00000"/>
                </a:solidFill>
                <a:effectLst/>
              </a:rPr>
              <a:t>@SqsListener annotation</a:t>
            </a:r>
            <a:r>
              <a:rPr lang="en-US" sz="2400" i="0" dirty="0">
                <a:solidFill>
                  <a:srgbClr val="404040"/>
                </a:solidFill>
                <a:effectLst/>
              </a:rPr>
              <a:t>, </a:t>
            </a:r>
            <a:r>
              <a:rPr lang="en-US" sz="2400" i="0" dirty="0">
                <a:solidFill>
                  <a:srgbClr val="C00000"/>
                </a:solidFill>
                <a:effectLst/>
              </a:rPr>
              <a:t>message acknowledgment </a:t>
            </a:r>
            <a:r>
              <a:rPr lang="en-US" sz="2400" i="0" dirty="0">
                <a:solidFill>
                  <a:srgbClr val="404040"/>
                </a:solidFill>
                <a:effectLst/>
              </a:rPr>
              <a:t>is automatically handled by the framework once the annotated method successfully processes the message. This simplifies the message processing flow, guaranteeing that messages are not processed multiple times, thereby reducing the risk of message loss in the application.</a:t>
            </a:r>
            <a:endParaRPr lang="en-US" sz="2400" dirty="0"/>
          </a:p>
        </p:txBody>
      </p:sp>
      <p:sp>
        <p:nvSpPr>
          <p:cNvPr id="12" name="TextBox 11">
            <a:extLst>
              <a:ext uri="{FF2B5EF4-FFF2-40B4-BE49-F238E27FC236}">
                <a16:creationId xmlns:a16="http://schemas.microsoft.com/office/drawing/2014/main" id="{A4A47AE1-47C4-13C8-BE64-828AA2164427}"/>
              </a:ext>
            </a:extLst>
          </p:cNvPr>
          <p:cNvSpPr txBox="1"/>
          <p:nvPr/>
        </p:nvSpPr>
        <p:spPr>
          <a:xfrm>
            <a:off x="3810000" y="2103670"/>
            <a:ext cx="4038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Automatic Acknowledgement</a:t>
            </a:r>
          </a:p>
        </p:txBody>
      </p:sp>
    </p:spTree>
    <p:extLst>
      <p:ext uri="{BB962C8B-B14F-4D97-AF65-F5344CB8AC3E}">
        <p14:creationId xmlns:p14="http://schemas.microsoft.com/office/powerpoint/2010/main" val="35157635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93592</TotalTime>
  <Words>544</Words>
  <Application>Microsoft Office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10204</cp:revision>
  <dcterms:created xsi:type="dcterms:W3CDTF">2006-08-16T00:00:00Z</dcterms:created>
  <dcterms:modified xsi:type="dcterms:W3CDTF">2024-11-07T13:38:32Z</dcterms:modified>
</cp:coreProperties>
</file>