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208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19" y="2487573"/>
            <a:ext cx="4881443" cy="325433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33172" y="997783"/>
            <a:ext cx="7450455" cy="2086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216"/>
              </a:lnSpc>
              <a:buNone/>
            </a:pPr>
            <a:r>
              <a:rPr lang="en-US" sz="80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AWS S3: </a:t>
            </a:r>
          </a:p>
          <a:p>
            <a:pPr marL="0" indent="0">
              <a:lnSpc>
                <a:spcPts val="8216"/>
              </a:lnSpc>
              <a:buNone/>
            </a:pPr>
            <a:r>
              <a:rPr lang="en-US" sz="60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Scalable Cloud Storage</a:t>
            </a:r>
            <a:endParaRPr lang="en-US" sz="8000" dirty="0"/>
          </a:p>
        </p:txBody>
      </p:sp>
      <p:sp>
        <p:nvSpPr>
          <p:cNvPr id="7" name="Text 2"/>
          <p:cNvSpPr/>
          <p:nvPr/>
        </p:nvSpPr>
        <p:spPr>
          <a:xfrm>
            <a:off x="6333173" y="3637002"/>
            <a:ext cx="7450455" cy="2709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48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Amazon Simple Storage Service (S3)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is a versatile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cloud storage solution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offered by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Amazon Web Services (AWS)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 It provides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scalable, secure, and durable storage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for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any type of data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allowing users to store and retrieve any amount of information from anywhere on the web.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S3's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flexibility makes it ideal for a wide range of use cases, including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backups, data archiving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and as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 data lake for big data analytics.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Shape 3"/>
          <p:cNvSpPr/>
          <p:nvPr/>
        </p:nvSpPr>
        <p:spPr>
          <a:xfrm>
            <a:off x="6333173" y="6636782"/>
            <a:ext cx="387072" cy="387072"/>
          </a:xfrm>
          <a:prstGeom prst="roundRect">
            <a:avLst>
              <a:gd name="adj" fmla="val 23621150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792" y="7242649"/>
            <a:ext cx="500419" cy="50041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841212" y="7253684"/>
            <a:ext cx="2122408" cy="4233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334"/>
              </a:lnSpc>
              <a:buNone/>
            </a:pPr>
            <a:r>
              <a:rPr lang="en-US" sz="3200" b="1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203013"/>
            <a:ext cx="886277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60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Use Case: Big Data Analytics</a:t>
            </a:r>
            <a:endParaRPr lang="en-US" sz="6000" dirty="0"/>
          </a:p>
        </p:txBody>
      </p:sp>
      <p:sp>
        <p:nvSpPr>
          <p:cNvPr id="5" name="Text 2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b="1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Data Lake</a:t>
            </a:r>
            <a:endParaRPr lang="en-US" sz="3200" b="1" dirty="0"/>
          </a:p>
        </p:txBody>
      </p:sp>
      <p:sp>
        <p:nvSpPr>
          <p:cNvPr id="6" name="Text 3"/>
          <p:cNvSpPr/>
          <p:nvPr/>
        </p:nvSpPr>
        <p:spPr>
          <a:xfrm>
            <a:off x="864037" y="4224218"/>
            <a:ext cx="3898821" cy="20495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S3 serves as a data lake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where large volumes of data can be stored and analyzed using various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AWS analytics services.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b="1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Analytics Services</a:t>
            </a:r>
            <a:endParaRPr lang="en-US" sz="3200" b="1" dirty="0"/>
          </a:p>
        </p:txBody>
      </p:sp>
      <p:sp>
        <p:nvSpPr>
          <p:cNvPr id="8" name="Text 5"/>
          <p:cNvSpPr/>
          <p:nvPr/>
        </p:nvSpPr>
        <p:spPr>
          <a:xfrm>
            <a:off x="5372695" y="4224218"/>
            <a:ext cx="3898821" cy="20495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Utilize services like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Amazon Redshift, AWS Glue, and Amazon Athena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to perform complex analyses on your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S3-stored data.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b="1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Scalability</a:t>
            </a:r>
            <a:endParaRPr lang="en-US" sz="3200" b="1" dirty="0"/>
          </a:p>
        </p:txBody>
      </p:sp>
      <p:sp>
        <p:nvSpPr>
          <p:cNvPr id="10" name="Text 7"/>
          <p:cNvSpPr/>
          <p:nvPr/>
        </p:nvSpPr>
        <p:spPr>
          <a:xfrm>
            <a:off x="9881354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S3's ability to handle massive amounts of data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makes it ideal for big data workloads and analytics at any scale.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6647" y="2275761"/>
            <a:ext cx="5041106" cy="367807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3292" y="926187"/>
            <a:ext cx="6812518" cy="5566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83"/>
              </a:lnSpc>
              <a:buNone/>
            </a:pPr>
            <a:r>
              <a:rPr lang="en-US" sz="48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Use Case: Application Hosting</a:t>
            </a:r>
            <a:endParaRPr lang="en-US" sz="4800" dirty="0"/>
          </a:p>
        </p:txBody>
      </p:sp>
      <p:sp>
        <p:nvSpPr>
          <p:cNvPr id="7" name="Shape 2"/>
          <p:cNvSpPr/>
          <p:nvPr/>
        </p:nvSpPr>
        <p:spPr>
          <a:xfrm>
            <a:off x="623292" y="1749861"/>
            <a:ext cx="7897416" cy="1264801"/>
          </a:xfrm>
          <a:prstGeom prst="roundRect">
            <a:avLst>
              <a:gd name="adj" fmla="val 718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808911" y="1935480"/>
            <a:ext cx="2547104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Static Website Hosting</a:t>
            </a:r>
            <a:endParaRPr lang="en-US" sz="2800" b="1" dirty="0"/>
          </a:p>
        </p:txBody>
      </p:sp>
      <p:sp>
        <p:nvSpPr>
          <p:cNvPr id="9" name="Text 4"/>
          <p:cNvSpPr/>
          <p:nvPr/>
        </p:nvSpPr>
        <p:spPr>
          <a:xfrm>
            <a:off x="808911" y="2320528"/>
            <a:ext cx="7526179" cy="284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S3 can be used to host static websites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storing HTML, CSS, </a:t>
            </a:r>
          </a:p>
          <a:p>
            <a:pPr marL="0" indent="0">
              <a:lnSpc>
                <a:spcPts val="2244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JavaScript, and other static files.</a:t>
            </a:r>
            <a:endParaRPr lang="en-US" sz="2400" dirty="0"/>
          </a:p>
        </p:txBody>
      </p:sp>
      <p:sp>
        <p:nvSpPr>
          <p:cNvPr id="10" name="Shape 5"/>
          <p:cNvSpPr/>
          <p:nvPr/>
        </p:nvSpPr>
        <p:spPr>
          <a:xfrm>
            <a:off x="623292" y="3121462"/>
            <a:ext cx="7897416" cy="1326118"/>
          </a:xfrm>
          <a:prstGeom prst="roundRect">
            <a:avLst>
              <a:gd name="adj" fmla="val 564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808911" y="3307080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Cost-Effective</a:t>
            </a:r>
            <a:endParaRPr lang="en-US" sz="2800" b="1" dirty="0"/>
          </a:p>
        </p:txBody>
      </p:sp>
      <p:sp>
        <p:nvSpPr>
          <p:cNvPr id="12" name="Text 7"/>
          <p:cNvSpPr/>
          <p:nvPr/>
        </p:nvSpPr>
        <p:spPr>
          <a:xfrm>
            <a:off x="808911" y="3692128"/>
            <a:ext cx="7526179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Hosting static content on S3 is often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more cost-effective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than using traditional web servers.</a:t>
            </a:r>
            <a:endParaRPr lang="en-US" sz="2400" dirty="0"/>
          </a:p>
        </p:txBody>
      </p:sp>
      <p:sp>
        <p:nvSpPr>
          <p:cNvPr id="13" name="Shape 8"/>
          <p:cNvSpPr/>
          <p:nvPr/>
        </p:nvSpPr>
        <p:spPr>
          <a:xfrm>
            <a:off x="623292" y="4638278"/>
            <a:ext cx="7897416" cy="1610598"/>
          </a:xfrm>
          <a:prstGeom prst="roundRect">
            <a:avLst>
              <a:gd name="adj" fmla="val 564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808911" y="4823897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Scalability</a:t>
            </a:r>
            <a:endParaRPr lang="en-US" sz="2800" b="1" dirty="0"/>
          </a:p>
        </p:txBody>
      </p:sp>
      <p:sp>
        <p:nvSpPr>
          <p:cNvPr id="15" name="Text 10"/>
          <p:cNvSpPr/>
          <p:nvPr/>
        </p:nvSpPr>
        <p:spPr>
          <a:xfrm>
            <a:off x="808911" y="5208945"/>
            <a:ext cx="7526179" cy="9410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S3 automatically scales to handle traffic spikes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ensuring your website remains available during high-demand periods.</a:t>
            </a:r>
            <a:endParaRPr lang="en-US" sz="2400" dirty="0"/>
          </a:p>
        </p:txBody>
      </p:sp>
      <p:sp>
        <p:nvSpPr>
          <p:cNvPr id="16" name="Shape 11"/>
          <p:cNvSpPr/>
          <p:nvPr/>
        </p:nvSpPr>
        <p:spPr>
          <a:xfrm>
            <a:off x="623292" y="6434494"/>
            <a:ext cx="7897416" cy="1610597"/>
          </a:xfrm>
          <a:prstGeom prst="roundRect">
            <a:avLst>
              <a:gd name="adj" fmla="val 564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808911" y="6620113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Integration</a:t>
            </a:r>
            <a:endParaRPr lang="en-US" sz="2800" b="1" dirty="0"/>
          </a:p>
        </p:txBody>
      </p:sp>
      <p:sp>
        <p:nvSpPr>
          <p:cNvPr id="18" name="Text 13"/>
          <p:cNvSpPr/>
          <p:nvPr/>
        </p:nvSpPr>
        <p:spPr>
          <a:xfrm>
            <a:off x="808911" y="7005161"/>
            <a:ext cx="7526179" cy="906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Easily integrate with other AWS services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for dynamic content, authentication, and more advanced functionalities.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264926" y="643533"/>
            <a:ext cx="6747748" cy="5778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48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Getting Started with AWS S3</a:t>
            </a:r>
            <a:endParaRPr lang="en-US" sz="4800" dirty="0"/>
          </a:p>
        </p:txBody>
      </p:sp>
      <p:sp>
        <p:nvSpPr>
          <p:cNvPr id="5" name="Shape 2"/>
          <p:cNvSpPr/>
          <p:nvPr/>
        </p:nvSpPr>
        <p:spPr>
          <a:xfrm>
            <a:off x="7303770" y="1591151"/>
            <a:ext cx="22860" cy="5994797"/>
          </a:xfrm>
          <a:prstGeom prst="roundRect">
            <a:avLst>
              <a:gd name="adj" fmla="val 339728"/>
            </a:avLst>
          </a:prstGeom>
          <a:solidFill>
            <a:srgbClr val="DDD3BA"/>
          </a:solidFill>
          <a:ln/>
        </p:spPr>
      </p:sp>
      <p:sp>
        <p:nvSpPr>
          <p:cNvPr id="6" name="Shape 3"/>
          <p:cNvSpPr/>
          <p:nvPr/>
        </p:nvSpPr>
        <p:spPr>
          <a:xfrm>
            <a:off x="6482953" y="1995726"/>
            <a:ext cx="647105" cy="22860"/>
          </a:xfrm>
          <a:prstGeom prst="roundRect">
            <a:avLst>
              <a:gd name="adj" fmla="val 339728"/>
            </a:avLst>
          </a:prstGeom>
          <a:solidFill>
            <a:srgbClr val="DDD3BA"/>
          </a:solidFill>
          <a:ln/>
        </p:spPr>
      </p:sp>
      <p:sp>
        <p:nvSpPr>
          <p:cNvPr id="7" name="Shape 4"/>
          <p:cNvSpPr/>
          <p:nvPr/>
        </p:nvSpPr>
        <p:spPr>
          <a:xfrm>
            <a:off x="7107198" y="1799153"/>
            <a:ext cx="416004" cy="416004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53287" y="1868448"/>
            <a:ext cx="123706" cy="2774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84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3502819" y="1776055"/>
            <a:ext cx="2795468" cy="288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75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Create an AWS Account</a:t>
            </a:r>
            <a:endParaRPr lang="en-US" sz="2800" b="1" dirty="0"/>
          </a:p>
        </p:txBody>
      </p:sp>
      <p:sp>
        <p:nvSpPr>
          <p:cNvPr id="10" name="Text 7"/>
          <p:cNvSpPr/>
          <p:nvPr/>
        </p:nvSpPr>
        <p:spPr>
          <a:xfrm>
            <a:off x="2264926" y="2175748"/>
            <a:ext cx="4033361" cy="8872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30"/>
              </a:lnSpc>
              <a:buNone/>
            </a:pPr>
            <a:r>
              <a:rPr lang="en-US" sz="20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If you don't already have an </a:t>
            </a:r>
            <a:r>
              <a:rPr lang="en-US" sz="20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AWS account</a:t>
            </a:r>
            <a:r>
              <a:rPr lang="en-US" sz="20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you need to create one at https://aws.amazon.com/.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7500342" y="2920246"/>
            <a:ext cx="647105" cy="22860"/>
          </a:xfrm>
          <a:prstGeom prst="roundRect">
            <a:avLst>
              <a:gd name="adj" fmla="val 339728"/>
            </a:avLst>
          </a:prstGeom>
          <a:solidFill>
            <a:srgbClr val="DDD3BA"/>
          </a:solidFill>
          <a:ln/>
        </p:spPr>
      </p:sp>
      <p:sp>
        <p:nvSpPr>
          <p:cNvPr id="12" name="Shape 9"/>
          <p:cNvSpPr/>
          <p:nvPr/>
        </p:nvSpPr>
        <p:spPr>
          <a:xfrm>
            <a:off x="7107198" y="2723674"/>
            <a:ext cx="416004" cy="416004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9713" y="2792968"/>
            <a:ext cx="170855" cy="2774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84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3200" dirty="0"/>
          </a:p>
        </p:txBody>
      </p:sp>
      <p:sp>
        <p:nvSpPr>
          <p:cNvPr id="14" name="Text 11"/>
          <p:cNvSpPr/>
          <p:nvPr/>
        </p:nvSpPr>
        <p:spPr>
          <a:xfrm>
            <a:off x="8332113" y="2700576"/>
            <a:ext cx="2311360" cy="288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5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Access S3</a:t>
            </a:r>
            <a:endParaRPr lang="en-US" sz="2800" b="1" dirty="0"/>
          </a:p>
        </p:txBody>
      </p:sp>
      <p:sp>
        <p:nvSpPr>
          <p:cNvPr id="15" name="Text 12"/>
          <p:cNvSpPr/>
          <p:nvPr/>
        </p:nvSpPr>
        <p:spPr>
          <a:xfrm>
            <a:off x="8332113" y="3100268"/>
            <a:ext cx="4033361" cy="591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30"/>
              </a:lnSpc>
              <a:buNone/>
            </a:pPr>
            <a:r>
              <a:rPr lang="en-US" sz="20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Once logged in, navigate to the </a:t>
            </a:r>
          </a:p>
          <a:p>
            <a:pPr marL="0" indent="0" algn="l">
              <a:lnSpc>
                <a:spcPts val="2330"/>
              </a:lnSpc>
              <a:buNone/>
            </a:pPr>
            <a:r>
              <a:rPr lang="en-US" sz="20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S3 service </a:t>
            </a:r>
            <a:r>
              <a:rPr lang="en-US" sz="20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from the AWS Management Console.</a:t>
            </a:r>
            <a:endParaRPr lang="en-US" sz="2000" dirty="0"/>
          </a:p>
        </p:txBody>
      </p:sp>
      <p:sp>
        <p:nvSpPr>
          <p:cNvPr id="16" name="Shape 13"/>
          <p:cNvSpPr/>
          <p:nvPr/>
        </p:nvSpPr>
        <p:spPr>
          <a:xfrm>
            <a:off x="6482953" y="3837384"/>
            <a:ext cx="647105" cy="22860"/>
          </a:xfrm>
          <a:prstGeom prst="roundRect">
            <a:avLst>
              <a:gd name="adj" fmla="val 339728"/>
            </a:avLst>
          </a:prstGeom>
          <a:solidFill>
            <a:srgbClr val="DDD3BA"/>
          </a:solidFill>
          <a:ln/>
        </p:spPr>
      </p:sp>
      <p:sp>
        <p:nvSpPr>
          <p:cNvPr id="17" name="Shape 14"/>
          <p:cNvSpPr/>
          <p:nvPr/>
        </p:nvSpPr>
        <p:spPr>
          <a:xfrm>
            <a:off x="7107198" y="3640812"/>
            <a:ext cx="416004" cy="416004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9713" y="3710107"/>
            <a:ext cx="170855" cy="2774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84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3200" dirty="0"/>
          </a:p>
        </p:txBody>
      </p:sp>
      <p:sp>
        <p:nvSpPr>
          <p:cNvPr id="19" name="Text 16"/>
          <p:cNvSpPr/>
          <p:nvPr/>
        </p:nvSpPr>
        <p:spPr>
          <a:xfrm>
            <a:off x="3986927" y="3617714"/>
            <a:ext cx="2311360" cy="288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75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Create a Bucket</a:t>
            </a:r>
            <a:endParaRPr lang="en-US" sz="2800" b="1" dirty="0"/>
          </a:p>
        </p:txBody>
      </p:sp>
      <p:sp>
        <p:nvSpPr>
          <p:cNvPr id="20" name="Text 17"/>
          <p:cNvSpPr/>
          <p:nvPr/>
        </p:nvSpPr>
        <p:spPr>
          <a:xfrm>
            <a:off x="2264926" y="4017407"/>
            <a:ext cx="4033361" cy="8872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30"/>
              </a:lnSpc>
              <a:buNone/>
            </a:pPr>
            <a:r>
              <a:rPr lang="en-US" sz="20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Click "</a:t>
            </a:r>
            <a:r>
              <a:rPr lang="en-US" sz="20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Create bucket</a:t>
            </a:r>
            <a:r>
              <a:rPr lang="en-US" sz="20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," give it a unique name, choose the region, and configure any additional settings.</a:t>
            </a:r>
            <a:endParaRPr lang="en-US" sz="2000" dirty="0"/>
          </a:p>
        </p:txBody>
      </p:sp>
      <p:sp>
        <p:nvSpPr>
          <p:cNvPr id="21" name="Shape 18"/>
          <p:cNvSpPr/>
          <p:nvPr/>
        </p:nvSpPr>
        <p:spPr>
          <a:xfrm>
            <a:off x="7500342" y="4758214"/>
            <a:ext cx="647105" cy="22860"/>
          </a:xfrm>
          <a:prstGeom prst="roundRect">
            <a:avLst>
              <a:gd name="adj" fmla="val 339728"/>
            </a:avLst>
          </a:prstGeom>
          <a:solidFill>
            <a:srgbClr val="DDD3BA"/>
          </a:solidFill>
          <a:ln/>
        </p:spPr>
      </p:sp>
      <p:sp>
        <p:nvSpPr>
          <p:cNvPr id="22" name="Shape 19"/>
          <p:cNvSpPr/>
          <p:nvPr/>
        </p:nvSpPr>
        <p:spPr>
          <a:xfrm>
            <a:off x="7107198" y="4561642"/>
            <a:ext cx="416004" cy="416004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7234118" y="4630936"/>
            <a:ext cx="162163" cy="2774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84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3200" dirty="0"/>
          </a:p>
        </p:txBody>
      </p:sp>
      <p:sp>
        <p:nvSpPr>
          <p:cNvPr id="24" name="Text 21"/>
          <p:cNvSpPr/>
          <p:nvPr/>
        </p:nvSpPr>
        <p:spPr>
          <a:xfrm>
            <a:off x="8332113" y="4538543"/>
            <a:ext cx="2311360" cy="288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5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Upload Objects</a:t>
            </a:r>
            <a:endParaRPr lang="en-US" sz="2800" b="1" dirty="0"/>
          </a:p>
        </p:txBody>
      </p:sp>
      <p:sp>
        <p:nvSpPr>
          <p:cNvPr id="25" name="Text 22"/>
          <p:cNvSpPr/>
          <p:nvPr/>
        </p:nvSpPr>
        <p:spPr>
          <a:xfrm>
            <a:off x="8332113" y="4938236"/>
            <a:ext cx="4033361" cy="591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30"/>
              </a:lnSpc>
              <a:buNone/>
            </a:pPr>
            <a:r>
              <a:rPr lang="en-US" sz="20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Click on your newly created bucket, then click "</a:t>
            </a:r>
            <a:r>
              <a:rPr lang="en-US" sz="20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Upload</a:t>
            </a:r>
            <a:r>
              <a:rPr lang="en-US" sz="20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" to start adding files to your bucket.</a:t>
            </a:r>
            <a:endParaRPr lang="en-US" sz="2000" dirty="0"/>
          </a:p>
        </p:txBody>
      </p:sp>
      <p:sp>
        <p:nvSpPr>
          <p:cNvPr id="26" name="Shape 23"/>
          <p:cNvSpPr/>
          <p:nvPr/>
        </p:nvSpPr>
        <p:spPr>
          <a:xfrm>
            <a:off x="6482953" y="5679043"/>
            <a:ext cx="647105" cy="22860"/>
          </a:xfrm>
          <a:prstGeom prst="roundRect">
            <a:avLst>
              <a:gd name="adj" fmla="val 339728"/>
            </a:avLst>
          </a:prstGeom>
          <a:solidFill>
            <a:srgbClr val="DDD3BA"/>
          </a:solidFill>
          <a:ln/>
        </p:spPr>
      </p:sp>
      <p:sp>
        <p:nvSpPr>
          <p:cNvPr id="27" name="Shape 24"/>
          <p:cNvSpPr/>
          <p:nvPr/>
        </p:nvSpPr>
        <p:spPr>
          <a:xfrm>
            <a:off x="7107198" y="5482471"/>
            <a:ext cx="416004" cy="416004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7236381" y="5551765"/>
            <a:ext cx="157520" cy="2774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84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5</a:t>
            </a:r>
            <a:endParaRPr lang="en-US" sz="3200" dirty="0"/>
          </a:p>
        </p:txBody>
      </p:sp>
      <p:sp>
        <p:nvSpPr>
          <p:cNvPr id="29" name="Text 26"/>
          <p:cNvSpPr/>
          <p:nvPr/>
        </p:nvSpPr>
        <p:spPr>
          <a:xfrm>
            <a:off x="3986927" y="5459373"/>
            <a:ext cx="2311360" cy="288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75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Set Permissions</a:t>
            </a:r>
            <a:endParaRPr lang="en-US" sz="2800" b="1" dirty="0"/>
          </a:p>
        </p:txBody>
      </p:sp>
      <p:sp>
        <p:nvSpPr>
          <p:cNvPr id="30" name="Text 27"/>
          <p:cNvSpPr/>
          <p:nvPr/>
        </p:nvSpPr>
        <p:spPr>
          <a:xfrm>
            <a:off x="2264926" y="5859066"/>
            <a:ext cx="4033361" cy="591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30"/>
              </a:lnSpc>
              <a:buNone/>
            </a:pPr>
            <a:r>
              <a:rPr lang="en-US" sz="20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Configure permissions </a:t>
            </a:r>
            <a:r>
              <a:rPr lang="en-US" sz="20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to control who can access your bucket and objects.</a:t>
            </a:r>
            <a:endParaRPr lang="en-US" sz="2000" dirty="0"/>
          </a:p>
        </p:txBody>
      </p:sp>
      <p:sp>
        <p:nvSpPr>
          <p:cNvPr id="31" name="Shape 28"/>
          <p:cNvSpPr/>
          <p:nvPr/>
        </p:nvSpPr>
        <p:spPr>
          <a:xfrm>
            <a:off x="7500342" y="6511171"/>
            <a:ext cx="647105" cy="22860"/>
          </a:xfrm>
          <a:prstGeom prst="roundRect">
            <a:avLst>
              <a:gd name="adj" fmla="val 339728"/>
            </a:avLst>
          </a:prstGeom>
          <a:solidFill>
            <a:srgbClr val="DDD3BA"/>
          </a:solidFill>
          <a:ln/>
        </p:spPr>
      </p:sp>
      <p:sp>
        <p:nvSpPr>
          <p:cNvPr id="32" name="Shape 29"/>
          <p:cNvSpPr/>
          <p:nvPr/>
        </p:nvSpPr>
        <p:spPr>
          <a:xfrm>
            <a:off x="7107198" y="6314599"/>
            <a:ext cx="416004" cy="416004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33" name="Text 30"/>
          <p:cNvSpPr/>
          <p:nvPr/>
        </p:nvSpPr>
        <p:spPr>
          <a:xfrm>
            <a:off x="7226022" y="6383893"/>
            <a:ext cx="178237" cy="2774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84"/>
              </a:lnSpc>
              <a:buNone/>
            </a:pPr>
            <a:r>
              <a:rPr lang="en-US" sz="32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6</a:t>
            </a:r>
            <a:endParaRPr lang="en-US" sz="3200" dirty="0"/>
          </a:p>
        </p:txBody>
      </p:sp>
      <p:sp>
        <p:nvSpPr>
          <p:cNvPr id="34" name="Text 31"/>
          <p:cNvSpPr/>
          <p:nvPr/>
        </p:nvSpPr>
        <p:spPr>
          <a:xfrm>
            <a:off x="8332113" y="6291501"/>
            <a:ext cx="2311360" cy="288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5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Access Your Data</a:t>
            </a:r>
            <a:endParaRPr lang="en-US" sz="2800" b="1" dirty="0"/>
          </a:p>
        </p:txBody>
      </p:sp>
      <p:sp>
        <p:nvSpPr>
          <p:cNvPr id="35" name="Text 32"/>
          <p:cNvSpPr/>
          <p:nvPr/>
        </p:nvSpPr>
        <p:spPr>
          <a:xfrm>
            <a:off x="8332113" y="6691193"/>
            <a:ext cx="4033361" cy="5915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30"/>
              </a:lnSpc>
              <a:buNone/>
            </a:pPr>
            <a:r>
              <a:rPr lang="en-US" sz="20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You can access your data using the </a:t>
            </a:r>
            <a:r>
              <a:rPr lang="en-US" sz="20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AWS Management Console, AWS CLI, or AWS SDKs</a:t>
            </a:r>
            <a:r>
              <a:rPr lang="en-US" sz="20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263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013438" y="2521743"/>
            <a:ext cx="5415558" cy="5566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83"/>
              </a:lnSpc>
              <a:buNone/>
            </a:pPr>
            <a:r>
              <a:rPr lang="en-US" sz="48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Key Features of AWS S3</a:t>
            </a:r>
            <a:endParaRPr lang="en-US" sz="4800" dirty="0"/>
          </a:p>
        </p:txBody>
      </p:sp>
      <p:sp>
        <p:nvSpPr>
          <p:cNvPr id="6" name="Shape 2"/>
          <p:cNvSpPr/>
          <p:nvPr/>
        </p:nvSpPr>
        <p:spPr>
          <a:xfrm>
            <a:off x="837525" y="3741182"/>
            <a:ext cx="400645" cy="400645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04986" y="3847624"/>
            <a:ext cx="119182" cy="2671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4"/>
              </a:lnSpc>
              <a:buNone/>
            </a:pPr>
            <a:r>
              <a:rPr lang="en-US" sz="36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3600" dirty="0"/>
          </a:p>
        </p:txBody>
      </p:sp>
      <p:sp>
        <p:nvSpPr>
          <p:cNvPr id="8" name="Text 4"/>
          <p:cNvSpPr/>
          <p:nvPr/>
        </p:nvSpPr>
        <p:spPr>
          <a:xfrm>
            <a:off x="1427678" y="3790196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Scalability</a:t>
            </a:r>
            <a:endParaRPr lang="en-US" sz="2800" b="1" dirty="0"/>
          </a:p>
        </p:txBody>
      </p:sp>
      <p:sp>
        <p:nvSpPr>
          <p:cNvPr id="9" name="Text 5"/>
          <p:cNvSpPr/>
          <p:nvPr/>
        </p:nvSpPr>
        <p:spPr>
          <a:xfrm>
            <a:off x="1416169" y="4126230"/>
            <a:ext cx="5398334" cy="14245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S3 automatically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scales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to handle any amount of data and large numbers of requests. Whether you're storing a few megabytes or petabytes of data,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S3 scales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seamlessly to accommodate your needs.</a:t>
            </a:r>
            <a:endParaRPr lang="en-US" sz="2400" dirty="0"/>
          </a:p>
        </p:txBody>
      </p:sp>
      <p:sp>
        <p:nvSpPr>
          <p:cNvPr id="10" name="Shape 6"/>
          <p:cNvSpPr/>
          <p:nvPr/>
        </p:nvSpPr>
        <p:spPr>
          <a:xfrm>
            <a:off x="7404259" y="3741182"/>
            <a:ext cx="400645" cy="400645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7522250" y="3807857"/>
            <a:ext cx="164544" cy="2671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4"/>
              </a:lnSpc>
              <a:buNone/>
            </a:pPr>
            <a:r>
              <a:rPr lang="en-US" sz="36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3600" dirty="0"/>
          </a:p>
        </p:txBody>
      </p:sp>
      <p:sp>
        <p:nvSpPr>
          <p:cNvPr id="12" name="Text 8"/>
          <p:cNvSpPr/>
          <p:nvPr/>
        </p:nvSpPr>
        <p:spPr>
          <a:xfrm>
            <a:off x="7982903" y="3741182"/>
            <a:ext cx="2993469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Durability and Availability</a:t>
            </a:r>
            <a:endParaRPr lang="en-US" sz="2800" b="1" dirty="0"/>
          </a:p>
        </p:txBody>
      </p:sp>
      <p:sp>
        <p:nvSpPr>
          <p:cNvPr id="13" name="Text 9"/>
          <p:cNvSpPr/>
          <p:nvPr/>
        </p:nvSpPr>
        <p:spPr>
          <a:xfrm>
            <a:off x="7982903" y="4126230"/>
            <a:ext cx="5479097" cy="1139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S3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is designed for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99.999999999% (11 9's) durability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and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99.99% availability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 This means your data is highly protected and available almost all the time.</a:t>
            </a:r>
            <a:endParaRPr lang="en-US" sz="2400" dirty="0"/>
          </a:p>
        </p:txBody>
      </p:sp>
      <p:sp>
        <p:nvSpPr>
          <p:cNvPr id="14" name="Shape 10"/>
          <p:cNvSpPr/>
          <p:nvPr/>
        </p:nvSpPr>
        <p:spPr>
          <a:xfrm>
            <a:off x="804664" y="5892601"/>
            <a:ext cx="400645" cy="400645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55516" y="5995749"/>
            <a:ext cx="164544" cy="2671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4"/>
              </a:lnSpc>
              <a:buNone/>
            </a:pPr>
            <a:r>
              <a:rPr lang="en-US" sz="36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3600" dirty="0"/>
          </a:p>
        </p:txBody>
      </p:sp>
      <p:sp>
        <p:nvSpPr>
          <p:cNvPr id="16" name="Text 12"/>
          <p:cNvSpPr/>
          <p:nvPr/>
        </p:nvSpPr>
        <p:spPr>
          <a:xfrm>
            <a:off x="1416169" y="5929074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Security</a:t>
            </a:r>
            <a:endParaRPr lang="en-US" sz="2800" b="1" dirty="0"/>
          </a:p>
        </p:txBody>
      </p:sp>
      <p:sp>
        <p:nvSpPr>
          <p:cNvPr id="17" name="Text 13"/>
          <p:cNvSpPr/>
          <p:nvPr/>
        </p:nvSpPr>
        <p:spPr>
          <a:xfrm>
            <a:off x="1416169" y="6314123"/>
            <a:ext cx="5398334" cy="14245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S3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provides multiple security features, including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encryption at-rest and in-transit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fine-grained access controls, and integration with AWS Identity and Access Management (IAM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) to manage user permissions.</a:t>
            </a:r>
            <a:endParaRPr lang="en-US" sz="2400" dirty="0"/>
          </a:p>
        </p:txBody>
      </p:sp>
      <p:sp>
        <p:nvSpPr>
          <p:cNvPr id="18" name="Shape 14"/>
          <p:cNvSpPr/>
          <p:nvPr/>
        </p:nvSpPr>
        <p:spPr>
          <a:xfrm>
            <a:off x="7404259" y="5929074"/>
            <a:ext cx="400645" cy="400645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7526417" y="5995749"/>
            <a:ext cx="156329" cy="2671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4"/>
              </a:lnSpc>
              <a:buNone/>
            </a:pPr>
            <a:r>
              <a:rPr lang="en-US" sz="36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3600" dirty="0"/>
          </a:p>
        </p:txBody>
      </p:sp>
      <p:sp>
        <p:nvSpPr>
          <p:cNvPr id="20" name="Text 16"/>
          <p:cNvSpPr/>
          <p:nvPr/>
        </p:nvSpPr>
        <p:spPr>
          <a:xfrm>
            <a:off x="7982903" y="5929074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Cost-Effective</a:t>
            </a:r>
            <a:endParaRPr lang="en-US" sz="2800" b="1" dirty="0"/>
          </a:p>
        </p:txBody>
      </p:sp>
      <p:sp>
        <p:nvSpPr>
          <p:cNvPr id="21" name="Text 17"/>
          <p:cNvSpPr/>
          <p:nvPr/>
        </p:nvSpPr>
        <p:spPr>
          <a:xfrm>
            <a:off x="7982903" y="6314123"/>
            <a:ext cx="5733097" cy="1139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S3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offers a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pay-as-you-go pricing model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meaning you only pay for the storage and requests you use. There are no upfront costs or long-term commitments.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" y="2285405"/>
            <a:ext cx="4983361" cy="365867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90655" y="1203127"/>
            <a:ext cx="7037546" cy="6287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52"/>
              </a:lnSpc>
              <a:buNone/>
            </a:pPr>
            <a:r>
              <a:rPr lang="en-US" sz="54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Data Management Features</a:t>
            </a:r>
            <a:endParaRPr lang="en-US" sz="5400" dirty="0"/>
          </a:p>
        </p:txBody>
      </p:sp>
      <p:sp>
        <p:nvSpPr>
          <p:cNvPr id="7" name="Shape 2"/>
          <p:cNvSpPr/>
          <p:nvPr/>
        </p:nvSpPr>
        <p:spPr>
          <a:xfrm>
            <a:off x="6190655" y="2133719"/>
            <a:ext cx="7735491" cy="1757353"/>
          </a:xfrm>
          <a:prstGeom prst="roundRect">
            <a:avLst>
              <a:gd name="adj" fmla="val 5647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399490" y="2342555"/>
            <a:ext cx="2515433" cy="3691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6"/>
              </a:lnSpc>
              <a:buNone/>
            </a:pPr>
            <a:r>
              <a:rPr lang="en-US" sz="32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Versioning</a:t>
            </a:r>
            <a:endParaRPr lang="en-US" sz="3200" b="1" dirty="0"/>
          </a:p>
        </p:txBody>
      </p:sp>
      <p:sp>
        <p:nvSpPr>
          <p:cNvPr id="9" name="Text 4"/>
          <p:cNvSpPr/>
          <p:nvPr/>
        </p:nvSpPr>
        <p:spPr>
          <a:xfrm>
            <a:off x="6399490" y="2777727"/>
            <a:ext cx="7317819" cy="7560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S3 allows you to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keep multiple versions of an object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providing an additional layer of data protection and enabling easy recovery of previous versions.</a:t>
            </a:r>
            <a:endParaRPr lang="en-US" sz="2400" dirty="0"/>
          </a:p>
        </p:txBody>
      </p:sp>
      <p:sp>
        <p:nvSpPr>
          <p:cNvPr id="10" name="Shape 5"/>
          <p:cNvSpPr/>
          <p:nvPr/>
        </p:nvSpPr>
        <p:spPr>
          <a:xfrm>
            <a:off x="6190655" y="4175592"/>
            <a:ext cx="7735491" cy="1602908"/>
          </a:xfrm>
          <a:prstGeom prst="roundRect">
            <a:avLst>
              <a:gd name="adj" fmla="val 5647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6399490" y="4332605"/>
            <a:ext cx="2515433" cy="3663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6"/>
              </a:lnSpc>
              <a:buNone/>
            </a:pPr>
            <a:r>
              <a:rPr lang="en-US" sz="32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Lifecycle Policies</a:t>
            </a:r>
            <a:endParaRPr lang="en-US" sz="3200" b="1" dirty="0"/>
          </a:p>
        </p:txBody>
      </p:sp>
      <p:sp>
        <p:nvSpPr>
          <p:cNvPr id="12" name="Text 7"/>
          <p:cNvSpPr/>
          <p:nvPr/>
        </p:nvSpPr>
        <p:spPr>
          <a:xfrm>
            <a:off x="6399490" y="4767778"/>
            <a:ext cx="7317819" cy="7501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Automatically transition objects to different storage classes or delete them after a certain period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optimizing storage costs and data management.</a:t>
            </a:r>
            <a:endParaRPr lang="en-US" sz="2400" dirty="0"/>
          </a:p>
        </p:txBody>
      </p:sp>
      <p:sp>
        <p:nvSpPr>
          <p:cNvPr id="13" name="Shape 8"/>
          <p:cNvSpPr/>
          <p:nvPr/>
        </p:nvSpPr>
        <p:spPr>
          <a:xfrm>
            <a:off x="6190655" y="6063020"/>
            <a:ext cx="7735491" cy="1496735"/>
          </a:xfrm>
          <a:prstGeom prst="roundRect">
            <a:avLst>
              <a:gd name="adj" fmla="val 5647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399490" y="6271855"/>
            <a:ext cx="2515433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6"/>
              </a:lnSpc>
              <a:buNone/>
            </a:pPr>
            <a:r>
              <a:rPr lang="en-US" sz="32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Replication</a:t>
            </a:r>
            <a:endParaRPr lang="en-US" sz="3200" b="1" dirty="0"/>
          </a:p>
        </p:txBody>
      </p:sp>
      <p:sp>
        <p:nvSpPr>
          <p:cNvPr id="15" name="Text 10"/>
          <p:cNvSpPr/>
          <p:nvPr/>
        </p:nvSpPr>
        <p:spPr>
          <a:xfrm>
            <a:off x="6399490" y="6707029"/>
            <a:ext cx="7317819" cy="643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Replicate data across different AWS regions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to improve data availability and disaster recovery capabilities.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807964"/>
            <a:ext cx="754749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66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Basic Concepts: Buckets</a:t>
            </a:r>
            <a:endParaRPr lang="en-US" sz="6600" dirty="0"/>
          </a:p>
        </p:txBody>
      </p:sp>
      <p:sp>
        <p:nvSpPr>
          <p:cNvPr id="5" name="Text 2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600" b="1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What are Buckets?</a:t>
            </a:r>
            <a:endParaRPr lang="en-US" sz="3600" b="1" dirty="0"/>
          </a:p>
        </p:txBody>
      </p:sp>
      <p:sp>
        <p:nvSpPr>
          <p:cNvPr id="6" name="Text 3"/>
          <p:cNvSpPr/>
          <p:nvPr/>
        </p:nvSpPr>
        <p:spPr>
          <a:xfrm>
            <a:off x="864037" y="3829168"/>
            <a:ext cx="4228663" cy="29272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8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Buckets</a:t>
            </a:r>
            <a:r>
              <a:rPr lang="en-US" sz="28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are </a:t>
            </a:r>
            <a:r>
              <a:rPr lang="en-US" sz="28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containers</a:t>
            </a:r>
            <a:r>
              <a:rPr lang="en-US" sz="28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for </a:t>
            </a:r>
            <a:r>
              <a:rPr lang="en-US" sz="28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storing objects </a:t>
            </a:r>
            <a:r>
              <a:rPr lang="en-US" sz="28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in AWS S3. </a:t>
            </a:r>
            <a:r>
              <a:rPr lang="en-US" sz="28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Each object is stored in a bucket</a:t>
            </a:r>
            <a:r>
              <a:rPr lang="en-US" sz="28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and you can create and name your buckets according to your organizational needs.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5372695" y="3196590"/>
            <a:ext cx="322040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600" b="1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Naming Convention</a:t>
            </a:r>
            <a:endParaRPr lang="en-US" sz="3600" b="1" dirty="0"/>
          </a:p>
        </p:txBody>
      </p:sp>
      <p:sp>
        <p:nvSpPr>
          <p:cNvPr id="8" name="Text 5"/>
          <p:cNvSpPr/>
          <p:nvPr/>
        </p:nvSpPr>
        <p:spPr>
          <a:xfrm>
            <a:off x="5372695" y="3829169"/>
            <a:ext cx="4037846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8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Bucket names must be globally unique across all of AWS</a:t>
            </a:r>
            <a:r>
              <a:rPr lang="en-US" sz="28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 This ensures that each bucket has a distinct identity within the S3 ecosystem.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9881354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600" b="1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Organization</a:t>
            </a:r>
            <a:endParaRPr lang="en-US" sz="3600" b="1" dirty="0"/>
          </a:p>
        </p:txBody>
      </p:sp>
      <p:sp>
        <p:nvSpPr>
          <p:cNvPr id="10" name="Text 7"/>
          <p:cNvSpPr/>
          <p:nvPr/>
        </p:nvSpPr>
        <p:spPr>
          <a:xfrm>
            <a:off x="9881354" y="3829168"/>
            <a:ext cx="4037846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8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Buckets</a:t>
            </a:r>
            <a:r>
              <a:rPr lang="en-US" sz="28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help in organizing and managing your data efficiently, allowing you to group related objects together.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94691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76181" y="3601879"/>
            <a:ext cx="10021848" cy="7366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801"/>
              </a:lnSpc>
              <a:buNone/>
            </a:pPr>
            <a:r>
              <a:rPr lang="en-US" sz="54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Basic Concepts: Objects and Keys</a:t>
            </a:r>
            <a:endParaRPr lang="en-US" sz="5400" dirty="0"/>
          </a:p>
        </p:txBody>
      </p:sp>
      <p:sp>
        <p:nvSpPr>
          <p:cNvPr id="6" name="Shape 2"/>
          <p:cNvSpPr/>
          <p:nvPr/>
        </p:nvSpPr>
        <p:spPr>
          <a:xfrm>
            <a:off x="876181" y="4692134"/>
            <a:ext cx="4135517" cy="2882384"/>
          </a:xfrm>
          <a:prstGeom prst="roundRect">
            <a:avLst>
              <a:gd name="adj" fmla="val 343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119545" y="4935498"/>
            <a:ext cx="2946916" cy="3682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1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Objects</a:t>
            </a:r>
            <a:endParaRPr lang="en-US" sz="2800" b="1" dirty="0"/>
          </a:p>
        </p:txBody>
      </p:sp>
      <p:sp>
        <p:nvSpPr>
          <p:cNvPr id="8" name="Text 4"/>
          <p:cNvSpPr/>
          <p:nvPr/>
        </p:nvSpPr>
        <p:spPr>
          <a:xfrm>
            <a:off x="1119545" y="5445204"/>
            <a:ext cx="3648789" cy="1508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Objects are the fundamental entities stored in S3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 Each object consists of data, metadata, and a unique identifier (key).</a:t>
            </a:r>
            <a:endParaRPr lang="en-US" sz="2400" dirty="0"/>
          </a:p>
        </p:txBody>
      </p:sp>
      <p:sp>
        <p:nvSpPr>
          <p:cNvPr id="9" name="Shape 5"/>
          <p:cNvSpPr/>
          <p:nvPr/>
        </p:nvSpPr>
        <p:spPr>
          <a:xfrm>
            <a:off x="5247442" y="4692134"/>
            <a:ext cx="4135517" cy="2882384"/>
          </a:xfrm>
          <a:prstGeom prst="roundRect">
            <a:avLst>
              <a:gd name="adj" fmla="val 343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490805" y="4935498"/>
            <a:ext cx="2946916" cy="3682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1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Keys</a:t>
            </a:r>
            <a:endParaRPr lang="en-US" sz="2800" b="1" dirty="0"/>
          </a:p>
        </p:txBody>
      </p:sp>
      <p:sp>
        <p:nvSpPr>
          <p:cNvPr id="11" name="Text 7"/>
          <p:cNvSpPr/>
          <p:nvPr/>
        </p:nvSpPr>
        <p:spPr>
          <a:xfrm>
            <a:off x="5490805" y="5445204"/>
            <a:ext cx="3875961" cy="18859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 key is a unique identifier for an object within a bucket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 The key is used to retrieve the object and acts as its "address" within the bucket.</a:t>
            </a:r>
            <a:endParaRPr lang="en-US" sz="2400" dirty="0"/>
          </a:p>
        </p:txBody>
      </p:sp>
      <p:sp>
        <p:nvSpPr>
          <p:cNvPr id="12" name="Shape 8"/>
          <p:cNvSpPr/>
          <p:nvPr/>
        </p:nvSpPr>
        <p:spPr>
          <a:xfrm>
            <a:off x="9618702" y="4692134"/>
            <a:ext cx="4821198" cy="2882384"/>
          </a:xfrm>
          <a:prstGeom prst="roundRect">
            <a:avLst>
              <a:gd name="adj" fmla="val 343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862066" y="4935498"/>
            <a:ext cx="2946916" cy="3682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1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Data and Metadata</a:t>
            </a:r>
            <a:endParaRPr lang="en-US" sz="2800" b="1" dirty="0"/>
          </a:p>
        </p:txBody>
      </p:sp>
      <p:sp>
        <p:nvSpPr>
          <p:cNvPr id="14" name="Text 10"/>
          <p:cNvSpPr/>
          <p:nvPr/>
        </p:nvSpPr>
        <p:spPr>
          <a:xfrm>
            <a:off x="9862066" y="5445204"/>
            <a:ext cx="4082534" cy="18859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Objects store both the actual data and associated metadata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which provides additional information about the object's properties and characteristics.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00548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60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AWS S3 Regions</a:t>
            </a:r>
            <a:endParaRPr lang="en-US" sz="6000" dirty="0"/>
          </a:p>
        </p:txBody>
      </p:sp>
      <p:sp>
        <p:nvSpPr>
          <p:cNvPr id="5" name="Text 2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b="1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Regional Storage</a:t>
            </a:r>
            <a:endParaRPr lang="en-US" sz="3200" b="1" dirty="0"/>
          </a:p>
        </p:txBody>
      </p:sp>
      <p:sp>
        <p:nvSpPr>
          <p:cNvPr id="6" name="Text 3"/>
          <p:cNvSpPr/>
          <p:nvPr/>
        </p:nvSpPr>
        <p:spPr>
          <a:xfrm>
            <a:off x="864037" y="4026693"/>
            <a:ext cx="4075946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AWS S3 buckets are created in specific regions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which allows you to choose the location where your data is physically stored.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b="1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Benefits</a:t>
            </a:r>
            <a:endParaRPr lang="en-US" sz="3200" b="1" dirty="0"/>
          </a:p>
        </p:txBody>
      </p:sp>
      <p:sp>
        <p:nvSpPr>
          <p:cNvPr id="8" name="Text 5"/>
          <p:cNvSpPr/>
          <p:nvPr/>
        </p:nvSpPr>
        <p:spPr>
          <a:xfrm>
            <a:off x="5372695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Choosing a specific region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can help optimize latency, minimize costs, or address regulatory requirements for data storage locations.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b="1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Global Service</a:t>
            </a:r>
            <a:endParaRPr lang="en-US" sz="3200" b="1" dirty="0"/>
          </a:p>
        </p:txBody>
      </p:sp>
      <p:sp>
        <p:nvSpPr>
          <p:cNvPr id="10" name="Text 7"/>
          <p:cNvSpPr/>
          <p:nvPr/>
        </p:nvSpPr>
        <p:spPr>
          <a:xfrm>
            <a:off x="9881354" y="4026694"/>
            <a:ext cx="4075946" cy="2361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While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buckets are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region-specific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S3 itself is a global service,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allowing you to access and manage your data from anywhere in the world.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79" y="2670096"/>
            <a:ext cx="5054322" cy="288940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91238" y="1049893"/>
            <a:ext cx="6603802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54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Use Case: Backup and Restore</a:t>
            </a:r>
            <a:endParaRPr lang="en-US" sz="5400" dirty="0"/>
          </a:p>
        </p:txBody>
      </p:sp>
      <p:sp>
        <p:nvSpPr>
          <p:cNvPr id="7" name="Shape 2"/>
          <p:cNvSpPr/>
          <p:nvPr/>
        </p:nvSpPr>
        <p:spPr>
          <a:xfrm>
            <a:off x="6339007" y="1849160"/>
            <a:ext cx="22860" cy="5330428"/>
          </a:xfrm>
          <a:prstGeom prst="roundRect">
            <a:avLst>
              <a:gd name="adj" fmla="val 317520"/>
            </a:avLst>
          </a:prstGeom>
          <a:solidFill>
            <a:srgbClr val="DDD3BA"/>
          </a:solidFill>
          <a:ln/>
        </p:spPr>
      </p:sp>
      <p:sp>
        <p:nvSpPr>
          <p:cNvPr id="8" name="Shape 3"/>
          <p:cNvSpPr/>
          <p:nvPr/>
        </p:nvSpPr>
        <p:spPr>
          <a:xfrm>
            <a:off x="6521946" y="2226350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DDD3BA"/>
          </a:solidFill>
          <a:ln/>
        </p:spPr>
      </p:sp>
      <p:sp>
        <p:nvSpPr>
          <p:cNvPr id="9" name="Shape 4"/>
          <p:cNvSpPr/>
          <p:nvPr/>
        </p:nvSpPr>
        <p:spPr>
          <a:xfrm>
            <a:off x="6156067" y="204347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292632" y="2108240"/>
            <a:ext cx="11561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40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4000" dirty="0"/>
          </a:p>
        </p:txBody>
      </p:sp>
      <p:sp>
        <p:nvSpPr>
          <p:cNvPr id="11" name="Text 6"/>
          <p:cNvSpPr/>
          <p:nvPr/>
        </p:nvSpPr>
        <p:spPr>
          <a:xfrm>
            <a:off x="7300912" y="2021919"/>
            <a:ext cx="2706687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Data Selection</a:t>
            </a:r>
            <a:endParaRPr lang="en-US" sz="3200" b="1" dirty="0"/>
          </a:p>
        </p:txBody>
      </p:sp>
      <p:sp>
        <p:nvSpPr>
          <p:cNvPr id="12" name="Text 7"/>
          <p:cNvSpPr/>
          <p:nvPr/>
        </p:nvSpPr>
        <p:spPr>
          <a:xfrm>
            <a:off x="7300913" y="2395418"/>
            <a:ext cx="6724650" cy="9266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Choose the data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you want to back up, whether it's from on-premises environments or other AWS services.</a:t>
            </a:r>
            <a:endParaRPr lang="en-US" sz="2400" dirty="0"/>
          </a:p>
        </p:txBody>
      </p:sp>
      <p:sp>
        <p:nvSpPr>
          <p:cNvPr id="13" name="Shape 8"/>
          <p:cNvSpPr/>
          <p:nvPr/>
        </p:nvSpPr>
        <p:spPr>
          <a:xfrm>
            <a:off x="6521946" y="3671292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DDD3BA"/>
          </a:solidFill>
          <a:ln/>
        </p:spPr>
      </p:sp>
      <p:sp>
        <p:nvSpPr>
          <p:cNvPr id="14" name="Shape 9"/>
          <p:cNvSpPr/>
          <p:nvPr/>
        </p:nvSpPr>
        <p:spPr>
          <a:xfrm>
            <a:off x="6156067" y="3488412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6270486" y="3553182"/>
            <a:ext cx="159782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40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4000" dirty="0"/>
          </a:p>
        </p:txBody>
      </p:sp>
      <p:sp>
        <p:nvSpPr>
          <p:cNvPr id="16" name="Text 11"/>
          <p:cNvSpPr/>
          <p:nvPr/>
        </p:nvSpPr>
        <p:spPr>
          <a:xfrm>
            <a:off x="7300913" y="346686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S3 Storage</a:t>
            </a:r>
            <a:endParaRPr lang="en-US" sz="3200" b="1" dirty="0"/>
          </a:p>
        </p:txBody>
      </p:sp>
      <p:sp>
        <p:nvSpPr>
          <p:cNvPr id="17" name="Text 12"/>
          <p:cNvSpPr/>
          <p:nvPr/>
        </p:nvSpPr>
        <p:spPr>
          <a:xfrm>
            <a:off x="7300913" y="3840360"/>
            <a:ext cx="7090648" cy="652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Utilize S3's durability and cost-effectiveness to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securely </a:t>
            </a:r>
          </a:p>
          <a:p>
            <a:pPr marL="0" indent="0" algn="l">
              <a:lnSpc>
                <a:spcPts val="217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store your backup data.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Shape 13"/>
          <p:cNvSpPr/>
          <p:nvPr/>
        </p:nvSpPr>
        <p:spPr>
          <a:xfrm>
            <a:off x="6521946" y="4839653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DDD3BA"/>
          </a:solidFill>
          <a:ln/>
        </p:spPr>
      </p:sp>
      <p:sp>
        <p:nvSpPr>
          <p:cNvPr id="19" name="Shape 14"/>
          <p:cNvSpPr/>
          <p:nvPr/>
        </p:nvSpPr>
        <p:spPr>
          <a:xfrm>
            <a:off x="6156067" y="4656773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270486" y="4721542"/>
            <a:ext cx="159782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40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4000" dirty="0"/>
          </a:p>
        </p:txBody>
      </p:sp>
      <p:sp>
        <p:nvSpPr>
          <p:cNvPr id="21" name="Text 16"/>
          <p:cNvSpPr/>
          <p:nvPr/>
        </p:nvSpPr>
        <p:spPr>
          <a:xfrm>
            <a:off x="7300913" y="463522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Versioning</a:t>
            </a:r>
            <a:endParaRPr lang="en-US" sz="3200" b="1" dirty="0"/>
          </a:p>
        </p:txBody>
      </p:sp>
      <p:sp>
        <p:nvSpPr>
          <p:cNvPr id="22" name="Text 17"/>
          <p:cNvSpPr/>
          <p:nvPr/>
        </p:nvSpPr>
        <p:spPr>
          <a:xfrm>
            <a:off x="7300913" y="5008721"/>
            <a:ext cx="6724650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Enable versioning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to keep multiple versions of your backups, allowing for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point-in-time recovery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23" name="Shape 18"/>
          <p:cNvSpPr/>
          <p:nvPr/>
        </p:nvSpPr>
        <p:spPr>
          <a:xfrm>
            <a:off x="6521946" y="6284595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DDD3BA"/>
          </a:solidFill>
          <a:ln/>
        </p:spPr>
      </p:sp>
      <p:sp>
        <p:nvSpPr>
          <p:cNvPr id="24" name="Shape 19"/>
          <p:cNvSpPr/>
          <p:nvPr/>
        </p:nvSpPr>
        <p:spPr>
          <a:xfrm>
            <a:off x="6156067" y="6101715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5" name="Text 20"/>
          <p:cNvSpPr/>
          <p:nvPr/>
        </p:nvSpPr>
        <p:spPr>
          <a:xfrm>
            <a:off x="6274534" y="6166485"/>
            <a:ext cx="151686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4000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4000" dirty="0"/>
          </a:p>
        </p:txBody>
      </p:sp>
      <p:sp>
        <p:nvSpPr>
          <p:cNvPr id="26" name="Text 21"/>
          <p:cNvSpPr/>
          <p:nvPr/>
        </p:nvSpPr>
        <p:spPr>
          <a:xfrm>
            <a:off x="7300913" y="6073499"/>
            <a:ext cx="2848926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Restore Process</a:t>
            </a:r>
            <a:endParaRPr lang="en-US" sz="3200" b="1" dirty="0"/>
          </a:p>
        </p:txBody>
      </p:sp>
      <p:sp>
        <p:nvSpPr>
          <p:cNvPr id="27" name="Text 22"/>
          <p:cNvSpPr/>
          <p:nvPr/>
        </p:nvSpPr>
        <p:spPr>
          <a:xfrm>
            <a:off x="7300913" y="6453664"/>
            <a:ext cx="6724650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When needed,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easily restore your data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from S3 to its original location or a new destination.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98" y="2611160"/>
            <a:ext cx="5054203" cy="300728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91238" y="881182"/>
            <a:ext cx="5499378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54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Use Case: Data Archiving</a:t>
            </a:r>
            <a:endParaRPr lang="en-US" sz="5400" dirty="0"/>
          </a:p>
        </p:txBody>
      </p:sp>
      <p:sp>
        <p:nvSpPr>
          <p:cNvPr id="7" name="Shape 2"/>
          <p:cNvSpPr/>
          <p:nvPr/>
        </p:nvSpPr>
        <p:spPr>
          <a:xfrm>
            <a:off x="6091238" y="1680448"/>
            <a:ext cx="7934325" cy="1287423"/>
          </a:xfrm>
          <a:prstGeom prst="roundRect">
            <a:avLst>
              <a:gd name="adj" fmla="val 563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271617" y="1860828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32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S3 Glacier</a:t>
            </a:r>
            <a:endParaRPr lang="en-US" sz="3200" b="1" dirty="0"/>
          </a:p>
        </p:txBody>
      </p:sp>
      <p:sp>
        <p:nvSpPr>
          <p:cNvPr id="9" name="Text 4"/>
          <p:cNvSpPr/>
          <p:nvPr/>
        </p:nvSpPr>
        <p:spPr>
          <a:xfrm>
            <a:off x="6271617" y="2234327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S3 Glacier is designed for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long-term data archiving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with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very low costs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, ideal for infrequently accessed data.</a:t>
            </a:r>
            <a:endParaRPr lang="en-US" sz="2400" dirty="0"/>
          </a:p>
        </p:txBody>
      </p:sp>
      <p:sp>
        <p:nvSpPr>
          <p:cNvPr id="10" name="Shape 5"/>
          <p:cNvSpPr/>
          <p:nvPr/>
        </p:nvSpPr>
        <p:spPr>
          <a:xfrm>
            <a:off x="6091238" y="3140631"/>
            <a:ext cx="7934325" cy="1604922"/>
          </a:xfrm>
          <a:prstGeom prst="roundRect">
            <a:avLst>
              <a:gd name="adj" fmla="val 563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6271617" y="3321010"/>
            <a:ext cx="2678192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26"/>
              </a:lnSpc>
            </a:pPr>
            <a:r>
              <a:rPr lang="en-US" sz="3200" b="1" dirty="0">
                <a:solidFill>
                  <a:srgbClr val="454240"/>
                </a:solidFill>
              </a:rPr>
              <a:t>S3 Glacier Deep Archive</a:t>
            </a:r>
          </a:p>
        </p:txBody>
      </p:sp>
      <p:sp>
        <p:nvSpPr>
          <p:cNvPr id="12" name="Text 7"/>
          <p:cNvSpPr/>
          <p:nvPr/>
        </p:nvSpPr>
        <p:spPr>
          <a:xfrm>
            <a:off x="6271617" y="3694508"/>
            <a:ext cx="7573566" cy="9441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For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even longer-term storage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needs, S3 Glacier Deep Archive offers the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lowest cost storage option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in the AWS Cloud.</a:t>
            </a:r>
            <a:endParaRPr lang="en-US" sz="2400" dirty="0"/>
          </a:p>
        </p:txBody>
      </p:sp>
      <p:sp>
        <p:nvSpPr>
          <p:cNvPr id="13" name="Shape 8"/>
          <p:cNvSpPr/>
          <p:nvPr/>
        </p:nvSpPr>
        <p:spPr>
          <a:xfrm>
            <a:off x="6091238" y="4918313"/>
            <a:ext cx="7934325" cy="1287423"/>
          </a:xfrm>
          <a:prstGeom prst="roundRect">
            <a:avLst>
              <a:gd name="adj" fmla="val 563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271617" y="509869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32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Lifecycle Policies</a:t>
            </a:r>
            <a:endParaRPr lang="en-US" sz="3200" b="1" dirty="0"/>
          </a:p>
        </p:txBody>
      </p:sp>
      <p:sp>
        <p:nvSpPr>
          <p:cNvPr id="15" name="Text 10"/>
          <p:cNvSpPr/>
          <p:nvPr/>
        </p:nvSpPr>
        <p:spPr>
          <a:xfrm>
            <a:off x="6271617" y="5472192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Automatically transition data between storage classes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to optimize costs based on access patterns.</a:t>
            </a:r>
            <a:endParaRPr lang="en-US" sz="2400" dirty="0"/>
          </a:p>
        </p:txBody>
      </p:sp>
      <p:sp>
        <p:nvSpPr>
          <p:cNvPr id="16" name="Shape 11"/>
          <p:cNvSpPr/>
          <p:nvPr/>
        </p:nvSpPr>
        <p:spPr>
          <a:xfrm>
            <a:off x="6091238" y="6378496"/>
            <a:ext cx="7934325" cy="1287423"/>
          </a:xfrm>
          <a:prstGeom prst="roundRect">
            <a:avLst>
              <a:gd name="adj" fmla="val 563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6271617" y="6558875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32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Compliance</a:t>
            </a:r>
            <a:endParaRPr lang="en-US" sz="3200" b="1" dirty="0"/>
          </a:p>
        </p:txBody>
      </p:sp>
      <p:sp>
        <p:nvSpPr>
          <p:cNvPr id="18" name="Text 13"/>
          <p:cNvSpPr/>
          <p:nvPr/>
        </p:nvSpPr>
        <p:spPr>
          <a:xfrm>
            <a:off x="6271617" y="6932374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Meet regulatory requirements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for long-term data retention with secure and durable archival storage.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3388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4561" y="2465388"/>
            <a:ext cx="11041539" cy="7477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04"/>
              </a:lnSpc>
              <a:buNone/>
            </a:pPr>
            <a:r>
              <a:rPr lang="en-US" sz="4800" dirty="0">
                <a:solidFill>
                  <a:srgbClr val="5C4E3D"/>
                </a:solidFill>
                <a:ea typeface="Libre Baskerville" pitchFamily="34" charset="-122"/>
                <a:cs typeface="Libre Baskerville" pitchFamily="34" charset="-120"/>
              </a:rPr>
              <a:t>Use Case: Content Storage and Distribution</a:t>
            </a:r>
            <a:endParaRPr lang="en-US" sz="48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561" y="3402528"/>
            <a:ext cx="2555200" cy="748427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391608" y="4431586"/>
            <a:ext cx="2181106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Upload Content</a:t>
            </a:r>
            <a:endParaRPr lang="en-US" sz="2800" b="1" dirty="0"/>
          </a:p>
        </p:txBody>
      </p:sp>
      <p:sp>
        <p:nvSpPr>
          <p:cNvPr id="8" name="Text 3"/>
          <p:cNvSpPr/>
          <p:nvPr/>
        </p:nvSpPr>
        <p:spPr>
          <a:xfrm>
            <a:off x="2391608" y="4836041"/>
            <a:ext cx="2181106" cy="1615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Store static content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such as images, videos, and documents in S3 buckets.</a:t>
            </a:r>
            <a:endParaRPr lang="en-US" sz="24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762" y="3402528"/>
            <a:ext cx="2555319" cy="74842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946809" y="4431586"/>
            <a:ext cx="2181225" cy="5845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Configure Distribution</a:t>
            </a:r>
            <a:endParaRPr lang="en-US" sz="2800" b="1" dirty="0"/>
          </a:p>
        </p:txBody>
      </p:sp>
      <p:sp>
        <p:nvSpPr>
          <p:cNvPr id="11" name="Text 5"/>
          <p:cNvSpPr/>
          <p:nvPr/>
        </p:nvSpPr>
        <p:spPr>
          <a:xfrm>
            <a:off x="4946809" y="5128339"/>
            <a:ext cx="2181225" cy="2605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Set up Amazon CloudFront or other content delivery networks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to distribute your content globally.</a:t>
            </a:r>
            <a:endParaRPr lang="en-US" sz="24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081" y="3402528"/>
            <a:ext cx="2555319" cy="748427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502128" y="4431586"/>
            <a:ext cx="2181225" cy="292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Access Content</a:t>
            </a:r>
            <a:endParaRPr lang="en-US" sz="2800" b="1" dirty="0"/>
          </a:p>
        </p:txBody>
      </p:sp>
      <p:sp>
        <p:nvSpPr>
          <p:cNvPr id="14" name="Text 7"/>
          <p:cNvSpPr/>
          <p:nvPr/>
        </p:nvSpPr>
        <p:spPr>
          <a:xfrm>
            <a:off x="7502128" y="4836041"/>
            <a:ext cx="2181225" cy="32538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7"/>
              </a:lnSpc>
              <a:buNone/>
            </a:pP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Websites, mobile apps, and other applications can now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quickly access and serve the content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 to users worldwide.</a:t>
            </a:r>
            <a:endParaRPr lang="en-US" sz="24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0400" y="3402528"/>
            <a:ext cx="2555319" cy="748427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0057448" y="4431586"/>
            <a:ext cx="2181225" cy="5845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02"/>
              </a:lnSpc>
              <a:buNone/>
            </a:pPr>
            <a:r>
              <a:rPr lang="en-US" sz="2800" b="1" dirty="0">
                <a:solidFill>
                  <a:srgbClr val="454240"/>
                </a:solidFill>
                <a:ea typeface="Libre Baskerville" pitchFamily="34" charset="-122"/>
                <a:cs typeface="Libre Baskerville" pitchFamily="34" charset="-120"/>
              </a:rPr>
              <a:t>Scale and Optimize</a:t>
            </a:r>
            <a:endParaRPr lang="en-US" sz="2800" b="1" dirty="0"/>
          </a:p>
        </p:txBody>
      </p:sp>
      <p:sp>
        <p:nvSpPr>
          <p:cNvPr id="17" name="Text 9"/>
          <p:cNvSpPr/>
          <p:nvPr/>
        </p:nvSpPr>
        <p:spPr>
          <a:xfrm>
            <a:off x="10057448" y="5128339"/>
            <a:ext cx="2181225" cy="29615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5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S3 automatically scales </a:t>
            </a:r>
            <a:r>
              <a:rPr lang="en-US" sz="240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to handle traffic spikes and optimizes content delivery for improved user experience.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1101</Words>
  <Application>Microsoft Office PowerPoint</Application>
  <PresentationFormat>Custom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DM Sans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41</cp:revision>
  <dcterms:created xsi:type="dcterms:W3CDTF">2024-07-31T07:01:35Z</dcterms:created>
  <dcterms:modified xsi:type="dcterms:W3CDTF">2024-11-16T03:09:52Z</dcterms:modified>
</cp:coreProperties>
</file>