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1" r:id="rId3"/>
    <p:sldId id="492" r:id="rId4"/>
    <p:sldId id="493" r:id="rId5"/>
    <p:sldId id="494" r:id="rId6"/>
    <p:sldId id="495" r:id="rId7"/>
    <p:sldId id="496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  <a:srgbClr val="004620"/>
    <a:srgbClr val="E0ABAA"/>
    <a:srgbClr val="AF423F"/>
    <a:srgbClr val="FFCE33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2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7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2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0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3034485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1104452"/>
            <a:ext cx="11921987" cy="163874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Amazon SQS</a:t>
            </a:r>
            <a:r>
              <a:rPr lang="en-US" sz="2400" dirty="0">
                <a:solidFill>
                  <a:schemeClr val="tx1"/>
                </a:solidFill>
              </a:rPr>
              <a:t> stands for </a:t>
            </a:r>
            <a:r>
              <a:rPr lang="en-US" sz="2400" dirty="0">
                <a:solidFill>
                  <a:srgbClr val="C00000"/>
                </a:solidFill>
              </a:rPr>
              <a:t>Amazon Simple Queue Service</a:t>
            </a:r>
            <a:r>
              <a:rPr lang="en-US" sz="2400" dirty="0">
                <a:solidFill>
                  <a:schemeClr val="tx1"/>
                </a:solidFill>
              </a:rPr>
              <a:t>. It’s a service provided by </a:t>
            </a:r>
            <a:r>
              <a:rPr lang="en-US" sz="2400" dirty="0">
                <a:solidFill>
                  <a:srgbClr val="C00000"/>
                </a:solidFill>
              </a:rPr>
              <a:t>Amazon Web Services (AWS) </a:t>
            </a:r>
            <a:r>
              <a:rPr lang="en-US" sz="2400" dirty="0">
                <a:solidFill>
                  <a:schemeClr val="tx1"/>
                </a:solidFill>
              </a:rPr>
              <a:t>that helps </a:t>
            </a:r>
            <a:r>
              <a:rPr lang="en-US" sz="2400" dirty="0">
                <a:solidFill>
                  <a:srgbClr val="C00000"/>
                </a:solidFill>
              </a:rPr>
              <a:t>different parts of an application communicate by sending messages to a queue</a:t>
            </a:r>
            <a:r>
              <a:rPr lang="en-US" sz="2400" dirty="0">
                <a:solidFill>
                  <a:schemeClr val="tx1"/>
                </a:solidFill>
              </a:rPr>
              <a:t>. This way, </a:t>
            </a:r>
            <a:r>
              <a:rPr lang="en-US" sz="2400" dirty="0">
                <a:solidFill>
                  <a:srgbClr val="C00000"/>
                </a:solidFill>
              </a:rPr>
              <a:t>the parts can work independently and efficiently </a:t>
            </a:r>
            <a:r>
              <a:rPr lang="en-US" sz="2400" dirty="0">
                <a:solidFill>
                  <a:schemeClr val="tx1"/>
                </a:solidFill>
              </a:rPr>
              <a:t>without needing to directly interact with each other in real time.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057400" y="32238"/>
            <a:ext cx="8534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Explained Simply: How to Send and Receive Messages in the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397624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190578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347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207436" y="687992"/>
            <a:ext cx="2616357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057400" y="32238"/>
            <a:ext cx="8534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Explained Simply: How to Send and Receive Messages in the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517641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41DD538-55F5-1E2E-9A05-DA129C4001C0}"/>
              </a:ext>
            </a:extLst>
          </p:cNvPr>
          <p:cNvSpPr/>
          <p:nvPr/>
        </p:nvSpPr>
        <p:spPr>
          <a:xfrm>
            <a:off x="207436" y="1234798"/>
            <a:ext cx="11755963" cy="1569433"/>
          </a:xfrm>
          <a:prstGeom prst="wedgeRectCallout">
            <a:avLst>
              <a:gd name="adj1" fmla="val 8215"/>
              <a:gd name="adj2" fmla="val 1512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1. Message Queue:</a:t>
            </a:r>
            <a:r>
              <a:rPr lang="en-US" sz="2400" dirty="0"/>
              <a:t> Think of a </a:t>
            </a:r>
            <a:r>
              <a:rPr lang="en-US" sz="2400" dirty="0">
                <a:solidFill>
                  <a:srgbClr val="C00000"/>
                </a:solidFill>
              </a:rPr>
              <a:t>message queue as a line (or queue) </a:t>
            </a:r>
            <a:r>
              <a:rPr lang="en-US" sz="2400" dirty="0"/>
              <a:t>where </a:t>
            </a:r>
            <a:r>
              <a:rPr lang="en-US" sz="2400" dirty="0">
                <a:solidFill>
                  <a:srgbClr val="C00000"/>
                </a:solidFill>
              </a:rPr>
              <a:t>messages wait to be processed.</a:t>
            </a:r>
            <a:r>
              <a:rPr lang="en-US" sz="2400" dirty="0"/>
              <a:t> When a part of your application (like a web server) has some </a:t>
            </a:r>
            <a:r>
              <a:rPr lang="en-US" sz="2400" dirty="0">
                <a:solidFill>
                  <a:srgbClr val="C00000"/>
                </a:solidFill>
              </a:rPr>
              <a:t>data or a task </a:t>
            </a:r>
            <a:r>
              <a:rPr lang="en-US" sz="2400" dirty="0"/>
              <a:t>that needs to be processed (like user information or an image to be processed), it </a:t>
            </a:r>
            <a:r>
              <a:rPr lang="en-US" sz="2400" dirty="0">
                <a:solidFill>
                  <a:srgbClr val="C00000"/>
                </a:solidFill>
              </a:rPr>
              <a:t>sends a message</a:t>
            </a:r>
            <a:r>
              <a:rPr lang="en-US" sz="2400" dirty="0"/>
              <a:t> to the </a:t>
            </a:r>
            <a:r>
              <a:rPr lang="en-US" sz="2400" dirty="0">
                <a:solidFill>
                  <a:srgbClr val="C00000"/>
                </a:solidFill>
              </a:rPr>
              <a:t>SQS queue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7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144858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7775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207436" y="756945"/>
            <a:ext cx="2616357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057400" y="32238"/>
            <a:ext cx="8534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Explained Simply: How to Send and Receive Messages in the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060441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41DD538-55F5-1E2E-9A05-DA129C4001C0}"/>
              </a:ext>
            </a:extLst>
          </p:cNvPr>
          <p:cNvSpPr/>
          <p:nvPr/>
        </p:nvSpPr>
        <p:spPr>
          <a:xfrm>
            <a:off x="207436" y="1348650"/>
            <a:ext cx="11755963" cy="998381"/>
          </a:xfrm>
          <a:prstGeom prst="wedgeRectCallout">
            <a:avLst>
              <a:gd name="adj1" fmla="val -26009"/>
              <a:gd name="adj2" fmla="val 190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2. Producer:</a:t>
            </a:r>
            <a:r>
              <a:rPr lang="en-US" sz="2400" dirty="0"/>
              <a:t> The part of your application that </a:t>
            </a:r>
            <a:r>
              <a:rPr lang="en-US" sz="2400" dirty="0">
                <a:solidFill>
                  <a:srgbClr val="C00000"/>
                </a:solidFill>
              </a:rPr>
              <a:t>sends messages to the queue </a:t>
            </a:r>
            <a:r>
              <a:rPr lang="en-US" sz="2400" dirty="0"/>
              <a:t>is called the </a:t>
            </a:r>
            <a:r>
              <a:rPr lang="en-US" sz="2400" dirty="0">
                <a:solidFill>
                  <a:srgbClr val="C00000"/>
                </a:solidFill>
              </a:rPr>
              <a:t>producer</a:t>
            </a:r>
            <a:r>
              <a:rPr lang="en-US" sz="2400" dirty="0"/>
              <a:t>. It could be a </a:t>
            </a:r>
            <a:r>
              <a:rPr lang="en-US" sz="2400" dirty="0">
                <a:solidFill>
                  <a:srgbClr val="C00000"/>
                </a:solidFill>
              </a:rPr>
              <a:t>web server</a:t>
            </a:r>
            <a:r>
              <a:rPr lang="en-US" sz="2400" dirty="0"/>
              <a:t>, a </a:t>
            </a:r>
            <a:r>
              <a:rPr lang="en-US" sz="2400" dirty="0">
                <a:solidFill>
                  <a:srgbClr val="C00000"/>
                </a:solidFill>
              </a:rPr>
              <a:t>backend service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C00000"/>
                </a:solidFill>
              </a:rPr>
              <a:t>any component that generates data</a:t>
            </a:r>
            <a:r>
              <a:rPr lang="en-US" sz="24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80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186044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894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207436" y="914400"/>
            <a:ext cx="2616357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057400" y="32238"/>
            <a:ext cx="8534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Explained Simply: How to Send and Receive Messages in the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472295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41DD538-55F5-1E2E-9A05-DA129C4001C0}"/>
              </a:ext>
            </a:extLst>
          </p:cNvPr>
          <p:cNvSpPr/>
          <p:nvPr/>
        </p:nvSpPr>
        <p:spPr>
          <a:xfrm>
            <a:off x="207436" y="1467288"/>
            <a:ext cx="11755963" cy="1291598"/>
          </a:xfrm>
          <a:prstGeom prst="wedgeRectCallout">
            <a:avLst>
              <a:gd name="adj1" fmla="val 27523"/>
              <a:gd name="adj2" fmla="val 1643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3. Consumer:</a:t>
            </a:r>
            <a:r>
              <a:rPr lang="en-US" sz="2400" dirty="0"/>
              <a:t> The part of your application that </a:t>
            </a:r>
            <a:r>
              <a:rPr lang="en-US" sz="2400" dirty="0">
                <a:solidFill>
                  <a:srgbClr val="C00000"/>
                </a:solidFill>
              </a:rPr>
              <a:t>receives messages from the queue and processes them</a:t>
            </a:r>
            <a:r>
              <a:rPr lang="en-US" sz="2400" dirty="0"/>
              <a:t> is called the </a:t>
            </a:r>
            <a:r>
              <a:rPr lang="en-US" sz="2400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. It could be a </a:t>
            </a:r>
            <a:r>
              <a:rPr lang="en-US" sz="2400" dirty="0">
                <a:solidFill>
                  <a:srgbClr val="C00000"/>
                </a:solidFill>
              </a:rPr>
              <a:t>worker service</a:t>
            </a:r>
            <a:r>
              <a:rPr lang="en-US" sz="2400" dirty="0"/>
              <a:t>, a </a:t>
            </a:r>
            <a:r>
              <a:rPr lang="en-US" sz="2400" dirty="0">
                <a:solidFill>
                  <a:srgbClr val="C00000"/>
                </a:solidFill>
              </a:rPr>
              <a:t>background job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C00000"/>
                </a:solidFill>
              </a:rPr>
              <a:t>any component that handles tasks.</a:t>
            </a:r>
            <a:endParaRPr 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230479" y="559265"/>
            <a:ext cx="2616357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057400" y="32238"/>
            <a:ext cx="8534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Explained Simply: How to Send and Receive Messages in the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474786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F445A99-8B22-C911-2A8A-66E0C1F40E39}"/>
              </a:ext>
            </a:extLst>
          </p:cNvPr>
          <p:cNvSpPr/>
          <p:nvPr/>
        </p:nvSpPr>
        <p:spPr>
          <a:xfrm>
            <a:off x="117613" y="1104452"/>
            <a:ext cx="11921987" cy="148634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4. Decoupling:</a:t>
            </a:r>
            <a:r>
              <a:rPr lang="en-US" sz="2400" dirty="0"/>
              <a:t> By using </a:t>
            </a:r>
            <a:r>
              <a:rPr lang="en-US" sz="2400" dirty="0">
                <a:solidFill>
                  <a:srgbClr val="C00000"/>
                </a:solidFill>
              </a:rPr>
              <a:t>SQS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producers and consumers don’t need to know about each other or communicate directly</a:t>
            </a:r>
            <a:r>
              <a:rPr lang="en-US" sz="2400" dirty="0"/>
              <a:t>. They just </a:t>
            </a:r>
            <a:r>
              <a:rPr lang="en-US" sz="2400" dirty="0">
                <a:solidFill>
                  <a:srgbClr val="C00000"/>
                </a:solidFill>
              </a:rPr>
              <a:t>interact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with the queue</a:t>
            </a:r>
            <a:r>
              <a:rPr lang="en-US" sz="2400" dirty="0"/>
              <a:t>. This makes your application more modular and easier to manage and scale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572000" y="573609"/>
            <a:ext cx="3166380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use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057400" y="32238"/>
            <a:ext cx="8534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Explained Simply: How to Send and Receive Messages in the Cloud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F445A99-8B22-C911-2A8A-66E0C1F40E39}"/>
              </a:ext>
            </a:extLst>
          </p:cNvPr>
          <p:cNvSpPr/>
          <p:nvPr/>
        </p:nvSpPr>
        <p:spPr>
          <a:xfrm>
            <a:off x="117613" y="1104452"/>
            <a:ext cx="11921987" cy="529634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Reliability:</a:t>
            </a:r>
            <a:r>
              <a:rPr lang="en-US" sz="2400" dirty="0"/>
              <a:t> Messages are stored in the queue until they are successfully processed. If something goes wrong, the message can be retried.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Scalability:</a:t>
            </a:r>
            <a:r>
              <a:rPr lang="en-US" sz="2400" dirty="0"/>
              <a:t> SQS can handle a large number of messages, so it’s great for applications that need to process a high volume of tasks.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Flexibility:</a:t>
            </a:r>
            <a:r>
              <a:rPr lang="en-US" sz="2400" dirty="0"/>
              <a:t> Different parts of your application can work at their own pace. Producers can send messages quickly, and consumers can process them as they become available.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Asynchronous Processing:</a:t>
            </a:r>
            <a:r>
              <a:rPr lang="en-US" sz="2400" dirty="0"/>
              <a:t> Tasks can be handled asynchronously, meaning the producer doesn’t have to wait for the consumer to finish processing before it can move on to other tasks.</a:t>
            </a:r>
          </a:p>
        </p:txBody>
      </p:sp>
    </p:spTree>
    <p:extLst>
      <p:ext uri="{BB962C8B-B14F-4D97-AF65-F5344CB8AC3E}">
        <p14:creationId xmlns:p14="http://schemas.microsoft.com/office/powerpoint/2010/main" val="29673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648200" y="490005"/>
            <a:ext cx="213308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Scenario: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057400" y="32238"/>
            <a:ext cx="853439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Explained Simply: How to Send and Receive Messages in the Cloud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F445A99-8B22-C911-2A8A-66E0C1F40E39}"/>
              </a:ext>
            </a:extLst>
          </p:cNvPr>
          <p:cNvSpPr/>
          <p:nvPr/>
        </p:nvSpPr>
        <p:spPr>
          <a:xfrm>
            <a:off x="135006" y="922885"/>
            <a:ext cx="11921987" cy="310651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Imagine you have a website where users can upload photos to be processed (like adding filters). Here’s how SQS would help: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Upload:</a:t>
            </a:r>
            <a:r>
              <a:rPr lang="en-US" sz="1600" dirty="0"/>
              <a:t> A user uploads a photo.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Send to Queue:</a:t>
            </a:r>
            <a:r>
              <a:rPr lang="en-US" sz="1600" dirty="0"/>
              <a:t> The website (producer) sends a message to the SQS queue with information about the uploaded photo.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Process:</a:t>
            </a:r>
            <a:r>
              <a:rPr lang="en-US" sz="1600" dirty="0"/>
              <a:t> A worker service (consumer) picks up the message from the queue and processes the photo (e.g., resizing, adding filters).</a:t>
            </a:r>
            <a:br>
              <a:rPr lang="en-US" sz="1600" dirty="0"/>
            </a:b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Complete:</a:t>
            </a:r>
            <a:r>
              <a:rPr lang="en-US" sz="1600" dirty="0"/>
              <a:t> Once the photo is processed, the worker can send a notification back to the user or store the processed photo in a database and then deletes the message from the queue once processing is complete.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This setup ensures that the photo processing happens asynchronously, without slowing down the user experience.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2D94E-A3E4-7DB2-ED82-87C33FBE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235" y="4171761"/>
            <a:ext cx="7336365" cy="25349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196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93436</TotalTime>
  <Words>643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10180</cp:revision>
  <dcterms:created xsi:type="dcterms:W3CDTF">2006-08-16T00:00:00Z</dcterms:created>
  <dcterms:modified xsi:type="dcterms:W3CDTF">2024-07-10T12:48:21Z</dcterms:modified>
</cp:coreProperties>
</file>