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4630400" cy="8229600"/>
  <p:notesSz cx="8229600" cy="14630400"/>
  <p:embeddedFontLst>
    <p:embeddedFont>
      <p:font typeface="DM Sans" pitchFamily="2" charset="0"/>
      <p:regular r:id="rId10"/>
      <p:bold r:id="rId11"/>
    </p:embeddedFont>
    <p:embeddedFont>
      <p:font typeface="DM Sans Bold" charset="0"/>
      <p:bold r:id="rId12"/>
    </p:embeddedFont>
    <p:embeddedFont>
      <p:font typeface="PT Serif" panose="020A0603040505020204" pitchFamily="18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7" d="100"/>
          <a:sy n="67" d="100"/>
        </p:scale>
        <p:origin x="1722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976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16B01-BA40-9C6C-A20D-38BC4BB29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FFD8F-BBD8-8424-A73E-0BCEE7763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CFAA2C-D824-6ED2-3F77-B9EADB442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1C17C-B86B-1E0D-85EB-CEAF46AABB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7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67151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WhatsApp Architecture and Technologies</a:t>
            </a:r>
            <a:endParaRPr lang="en-US" sz="6000" dirty="0"/>
          </a:p>
        </p:txBody>
      </p:sp>
      <p:sp>
        <p:nvSpPr>
          <p:cNvPr id="4" name="Text 1"/>
          <p:cNvSpPr/>
          <p:nvPr/>
        </p:nvSpPr>
        <p:spPr>
          <a:xfrm>
            <a:off x="6280190" y="3795832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WhatsApp is a widely used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messaging application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that enables users 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send texts, make voice and video calls, and share various media files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Its design focuses on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speed, reliability, and security </a:t>
            </a:r>
            <a:r>
              <a:rPr lang="en-US" sz="2400" dirty="0">
                <a:ea typeface="DM Sans" pitchFamily="34" charset="-122"/>
                <a:cs typeface="DM Sans" pitchFamily="34" charset="-120"/>
              </a:rPr>
              <a:t>to ensure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seamless communication </a:t>
            </a:r>
            <a:r>
              <a:rPr lang="en-US" sz="2400" dirty="0">
                <a:ea typeface="DM Sans" pitchFamily="34" charset="-122"/>
                <a:cs typeface="DM Sans" pitchFamily="34" charset="-120"/>
              </a:rPr>
              <a:t>experience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Let's break down its architecture and the technologies it employs in simple terms.</a:t>
            </a:r>
            <a:endParaRPr lang="en-US" sz="2400" dirty="0"/>
          </a:p>
        </p:txBody>
      </p:sp>
      <p:sp>
        <p:nvSpPr>
          <p:cNvPr id="5" name="Shape 2"/>
          <p:cNvSpPr/>
          <p:nvPr/>
        </p:nvSpPr>
        <p:spPr>
          <a:xfrm>
            <a:off x="6280190" y="5882402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6220222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6195695"/>
            <a:ext cx="198870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DM Sans Bold" pitchFamily="34" charset="-122"/>
                <a:cs typeface="DM Sans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A7289-666E-8BBC-CD6C-2BA76D8CD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03A16-A28E-1931-0496-D83E0537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4630400" cy="8229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72F090D-D813-AF93-72EF-B848C16DBA35}"/>
              </a:ext>
            </a:extLst>
          </p:cNvPr>
          <p:cNvSpPr txBox="1"/>
          <p:nvPr/>
        </p:nvSpPr>
        <p:spPr>
          <a:xfrm>
            <a:off x="12293599" y="6845300"/>
            <a:ext cx="2336800" cy="1104900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8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352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7830" y="3214926"/>
            <a:ext cx="6490573" cy="691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5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Client-Server Architecture</a:t>
            </a:r>
            <a:endParaRPr lang="en-US" sz="5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830" y="4222909"/>
            <a:ext cx="4384834" cy="84320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48571" y="5382339"/>
            <a:ext cx="2767013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Client (Your Device)</a:t>
            </a:r>
            <a:endParaRPr lang="en-US" sz="3200" b="1" dirty="0"/>
          </a:p>
        </p:txBody>
      </p:sp>
      <p:sp>
        <p:nvSpPr>
          <p:cNvPr id="6" name="Text 2"/>
          <p:cNvSpPr/>
          <p:nvPr/>
        </p:nvSpPr>
        <p:spPr>
          <a:xfrm>
            <a:off x="948571" y="5854660"/>
            <a:ext cx="3963352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Sends and receives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messages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664" y="4222909"/>
            <a:ext cx="4384953" cy="84320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33405" y="5382339"/>
            <a:ext cx="2767013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WhatsApp Server</a:t>
            </a:r>
            <a:endParaRPr lang="en-US" sz="3200" b="1" dirty="0"/>
          </a:p>
        </p:txBody>
      </p:sp>
      <p:sp>
        <p:nvSpPr>
          <p:cNvPr id="9" name="Text 4"/>
          <p:cNvSpPr/>
          <p:nvPr/>
        </p:nvSpPr>
        <p:spPr>
          <a:xfrm>
            <a:off x="5333405" y="5854660"/>
            <a:ext cx="3963472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Receives and forwards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messages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7617" y="4222909"/>
            <a:ext cx="4384953" cy="84320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718358" y="5382339"/>
            <a:ext cx="2767013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3200" b="1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Recipient's Device</a:t>
            </a:r>
            <a:endParaRPr lang="en-US" sz="3200" b="1" dirty="0"/>
          </a:p>
        </p:txBody>
      </p:sp>
      <p:sp>
        <p:nvSpPr>
          <p:cNvPr id="12" name="Text 6"/>
          <p:cNvSpPr/>
          <p:nvPr/>
        </p:nvSpPr>
        <p:spPr>
          <a:xfrm>
            <a:off x="9718358" y="5854660"/>
            <a:ext cx="3963472" cy="3373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Receives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messages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from server</a:t>
            </a:r>
            <a:endParaRPr lang="en-US" sz="2400" dirty="0"/>
          </a:p>
        </p:txBody>
      </p:sp>
      <p:sp>
        <p:nvSpPr>
          <p:cNvPr id="13" name="Text 7"/>
          <p:cNvSpPr/>
          <p:nvPr/>
        </p:nvSpPr>
        <p:spPr>
          <a:xfrm>
            <a:off x="737831" y="6474558"/>
            <a:ext cx="13321069" cy="13994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WhatsApp operates on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client-server model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In this setup,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your device (client)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communicates with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WhatsApp's central servers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to send and receive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messages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When you send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message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it's first transmitted to the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server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which then forwards it to the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recipient's device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This method ensures efficient and reliable message delivery.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6964" y="578168"/>
            <a:ext cx="7742873" cy="13134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Programming Languages and Technologies</a:t>
            </a:r>
            <a:endParaRPr lang="en-US" sz="6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6964" y="2191822"/>
            <a:ext cx="500420" cy="5004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86964" y="2892385"/>
            <a:ext cx="2627352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Erlang</a:t>
            </a:r>
            <a:endParaRPr lang="en-US" sz="3600" dirty="0"/>
          </a:p>
        </p:txBody>
      </p:sp>
      <p:sp>
        <p:nvSpPr>
          <p:cNvPr id="6" name="Text 2"/>
          <p:cNvSpPr/>
          <p:nvPr/>
        </p:nvSpPr>
        <p:spPr>
          <a:xfrm>
            <a:off x="6186964" y="3340775"/>
            <a:ext cx="3884136" cy="19209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WhatsApp's backend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is primarily built using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Erlang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 programming language known for handling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numerous simultaneous connections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efficiently. This makes it ideal for real-time applications like WhatsApp.</a:t>
            </a:r>
            <a:endParaRPr lang="en-US" sz="2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8419" y="2191822"/>
            <a:ext cx="500420" cy="5004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208419" y="2892385"/>
            <a:ext cx="2627352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XMPP</a:t>
            </a:r>
            <a:endParaRPr lang="en-US" sz="3600" dirty="0"/>
          </a:p>
        </p:txBody>
      </p:sp>
      <p:sp>
        <p:nvSpPr>
          <p:cNvPr id="9" name="Text 4"/>
          <p:cNvSpPr/>
          <p:nvPr/>
        </p:nvSpPr>
        <p:spPr>
          <a:xfrm>
            <a:off x="10208418" y="3340775"/>
            <a:ext cx="4294981" cy="2241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WhatsApp utilizes a customized version of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XMPP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open standard communication protocol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designed for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instant messaging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 This protocol facilitates the exchange of messages and presence information between clients through the server.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6964" y="6182320"/>
            <a:ext cx="500420" cy="5004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86964" y="6882884"/>
            <a:ext cx="2627352" cy="328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6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Java/Swift</a:t>
            </a:r>
            <a:endParaRPr lang="en-US" sz="3600" dirty="0"/>
          </a:p>
        </p:txBody>
      </p:sp>
      <p:sp>
        <p:nvSpPr>
          <p:cNvPr id="12" name="Text 6"/>
          <p:cNvSpPr/>
          <p:nvPr/>
        </p:nvSpPr>
        <p:spPr>
          <a:xfrm>
            <a:off x="6186964" y="7331273"/>
            <a:ext cx="3721298" cy="3201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Java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for Android apps,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Swift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for iPhones.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6708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2702" y="2786142"/>
            <a:ext cx="4970859" cy="621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54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Data Storage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62702" y="3691373"/>
            <a:ext cx="6557843" cy="2015013"/>
          </a:xfrm>
          <a:prstGeom prst="roundRect">
            <a:avLst>
              <a:gd name="adj" fmla="val 1659"/>
            </a:avLst>
          </a:prstGeom>
          <a:solidFill>
            <a:srgbClr val="FCEC99"/>
          </a:solidFill>
          <a:ln/>
        </p:spPr>
      </p:sp>
      <p:sp>
        <p:nvSpPr>
          <p:cNvPr id="5" name="Text 2"/>
          <p:cNvSpPr/>
          <p:nvPr/>
        </p:nvSpPr>
        <p:spPr>
          <a:xfrm>
            <a:off x="852011" y="3880683"/>
            <a:ext cx="2485430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SQLite</a:t>
            </a:r>
            <a:endParaRPr lang="en-US" sz="3200" b="1" dirty="0"/>
          </a:p>
        </p:txBody>
      </p:sp>
      <p:sp>
        <p:nvSpPr>
          <p:cNvPr id="6" name="Text 3"/>
          <p:cNvSpPr/>
          <p:nvPr/>
        </p:nvSpPr>
        <p:spPr>
          <a:xfrm>
            <a:off x="852011" y="4305022"/>
            <a:ext cx="6368534" cy="909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On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your device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, WhatsApp uses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SQLite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,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lightweight database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, to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store messages and media locally.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 This allows you to access your chat history even when offline.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7409855" y="3691373"/>
            <a:ext cx="6557843" cy="2015013"/>
          </a:xfrm>
          <a:prstGeom prst="roundRect">
            <a:avLst>
              <a:gd name="adj" fmla="val 1659"/>
            </a:avLst>
          </a:prstGeom>
          <a:solidFill>
            <a:srgbClr val="FCEC99"/>
          </a:solidFill>
          <a:ln/>
        </p:spPr>
      </p:sp>
      <p:sp>
        <p:nvSpPr>
          <p:cNvPr id="8" name="Text 5"/>
          <p:cNvSpPr/>
          <p:nvPr/>
        </p:nvSpPr>
        <p:spPr>
          <a:xfrm>
            <a:off x="7599164" y="3880683"/>
            <a:ext cx="2485430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Mnesia</a:t>
            </a:r>
            <a:endParaRPr lang="en-US" sz="3200" b="1" dirty="0"/>
          </a:p>
        </p:txBody>
      </p:sp>
      <p:sp>
        <p:nvSpPr>
          <p:cNvPr id="9" name="Text 6"/>
          <p:cNvSpPr/>
          <p:nvPr/>
        </p:nvSpPr>
        <p:spPr>
          <a:xfrm>
            <a:off x="7599164" y="4305022"/>
            <a:ext cx="6179225" cy="606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On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server side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,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Stores user data (like contacts) 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and works super fast with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Erlang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62702" y="5881408"/>
            <a:ext cx="6557843" cy="2132291"/>
          </a:xfrm>
          <a:prstGeom prst="roundRect">
            <a:avLst>
              <a:gd name="adj" fmla="val 1410"/>
            </a:avLst>
          </a:prstGeom>
          <a:solidFill>
            <a:srgbClr val="FCEC99"/>
          </a:solidFill>
          <a:ln/>
        </p:spPr>
      </p:sp>
      <p:sp>
        <p:nvSpPr>
          <p:cNvPr id="11" name="Text 8"/>
          <p:cNvSpPr/>
          <p:nvPr/>
        </p:nvSpPr>
        <p:spPr>
          <a:xfrm>
            <a:off x="852011" y="6070719"/>
            <a:ext cx="2485430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Server Storage</a:t>
            </a:r>
            <a:endParaRPr lang="en-US" sz="3200" b="1" dirty="0"/>
          </a:p>
        </p:txBody>
      </p:sp>
      <p:sp>
        <p:nvSpPr>
          <p:cNvPr id="12" name="Text 9"/>
          <p:cNvSpPr/>
          <p:nvPr/>
        </p:nvSpPr>
        <p:spPr>
          <a:xfrm>
            <a:off x="852011" y="6495057"/>
            <a:ext cx="6368534" cy="12120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Messages are temporarily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stored on WhatsApp's servers using a "store and forward" mechanism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. Once the message is delivered to the recipient, it's deleted from the server. If undelivered after 30 days, it's also deleted.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7409855" y="5881408"/>
            <a:ext cx="6557843" cy="2132291"/>
          </a:xfrm>
          <a:prstGeom prst="roundRect">
            <a:avLst>
              <a:gd name="adj" fmla="val 1410"/>
            </a:avLst>
          </a:prstGeom>
          <a:solidFill>
            <a:srgbClr val="FCEC99"/>
          </a:solidFill>
          <a:ln/>
        </p:spPr>
      </p:sp>
      <p:sp>
        <p:nvSpPr>
          <p:cNvPr id="14" name="Text 11"/>
          <p:cNvSpPr/>
          <p:nvPr/>
        </p:nvSpPr>
        <p:spPr>
          <a:xfrm>
            <a:off x="7599164" y="6070719"/>
            <a:ext cx="2485430" cy="3107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a typeface="PT Serif" pitchFamily="34" charset="-122"/>
                <a:cs typeface="PT Serif" pitchFamily="34" charset="-120"/>
              </a:rPr>
              <a:t>Temporary Storage</a:t>
            </a:r>
            <a:endParaRPr lang="en-US" sz="3200" b="1" dirty="0"/>
          </a:p>
        </p:txBody>
      </p:sp>
      <p:sp>
        <p:nvSpPr>
          <p:cNvPr id="15" name="Text 12"/>
          <p:cNvSpPr/>
          <p:nvPr/>
        </p:nvSpPr>
        <p:spPr>
          <a:xfrm>
            <a:off x="7599164" y="6495057"/>
            <a:ext cx="6179225" cy="9090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If a message cannot be delivered immediately (for example, if the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recipient is offline</a:t>
            </a:r>
            <a:r>
              <a:rPr lang="en-US" sz="2400" dirty="0">
                <a:solidFill>
                  <a:srgbClr val="000000"/>
                </a:solidFill>
                <a:ea typeface="DM Sans" pitchFamily="34" charset="-122"/>
                <a:cs typeface="DM Sans" pitchFamily="34" charset="-120"/>
              </a:rPr>
              <a:t>), it stays on the server for a short time and is then sent when possible.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1839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Security Measures</a:t>
            </a:r>
            <a:endParaRPr lang="en-US" sz="6000" dirty="0"/>
          </a:p>
        </p:txBody>
      </p:sp>
      <p:sp>
        <p:nvSpPr>
          <p:cNvPr id="3" name="Text 1"/>
          <p:cNvSpPr/>
          <p:nvPr/>
        </p:nvSpPr>
        <p:spPr>
          <a:xfrm>
            <a:off x="793790" y="3643074"/>
            <a:ext cx="309479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End-to-End Encryption</a:t>
            </a:r>
            <a:endParaRPr lang="en-US" sz="3200" b="1" dirty="0"/>
          </a:p>
        </p:txBody>
      </p:sp>
      <p:sp>
        <p:nvSpPr>
          <p:cNvPr id="4" name="Text 2"/>
          <p:cNvSpPr/>
          <p:nvPr/>
        </p:nvSpPr>
        <p:spPr>
          <a:xfrm>
            <a:off x="793790" y="4241959"/>
            <a:ext cx="6521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WhatsApp implements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end-to-end encryption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ensuring that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only the sender and recipient can read the messages.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Not even WhatsApp can access the content of the messages, enhancing user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privacy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.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7599521" y="36430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Signal Protocol</a:t>
            </a:r>
            <a:endParaRPr lang="en-US" sz="3200" b="1" dirty="0"/>
          </a:p>
        </p:txBody>
      </p:sp>
      <p:sp>
        <p:nvSpPr>
          <p:cNvPr id="6" name="Text 4"/>
          <p:cNvSpPr/>
          <p:nvPr/>
        </p:nvSpPr>
        <p:spPr>
          <a:xfrm>
            <a:off x="7599521" y="4241959"/>
            <a:ext cx="6345079" cy="11174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WhatsApp uses the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Signal Protocol for encryption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ensuring that your messages remain private and secure.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81100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850"/>
              </a:lnSpc>
              <a:buNone/>
            </a:pPr>
            <a:r>
              <a:rPr lang="en-US" sz="6000" dirty="0">
                <a:solidFill>
                  <a:srgbClr val="020202"/>
                </a:solidFill>
                <a:ea typeface="PT Serif" pitchFamily="34" charset="-122"/>
                <a:cs typeface="PT Serif" pitchFamily="34" charset="-120"/>
              </a:rPr>
              <a:t>Multimedia Handling and Calls</a:t>
            </a:r>
            <a:endParaRPr lang="en-US" sz="6000" dirty="0"/>
          </a:p>
        </p:txBody>
      </p:sp>
      <p:sp>
        <p:nvSpPr>
          <p:cNvPr id="4" name="Shape 1"/>
          <p:cNvSpPr/>
          <p:nvPr/>
        </p:nvSpPr>
        <p:spPr>
          <a:xfrm>
            <a:off x="6280190" y="326493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9D933"/>
          </a:solidFill>
          <a:ln/>
        </p:spPr>
      </p:sp>
      <p:sp>
        <p:nvSpPr>
          <p:cNvPr id="5" name="Text 2"/>
          <p:cNvSpPr/>
          <p:nvPr/>
        </p:nvSpPr>
        <p:spPr>
          <a:xfrm>
            <a:off x="6903839" y="3264932"/>
            <a:ext cx="3041213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Media Upload and Retrieval</a:t>
            </a:r>
            <a:endParaRPr lang="en-US" sz="3200" dirty="0"/>
          </a:p>
        </p:txBody>
      </p:sp>
      <p:sp>
        <p:nvSpPr>
          <p:cNvPr id="6" name="Text 3"/>
          <p:cNvSpPr/>
          <p:nvPr/>
        </p:nvSpPr>
        <p:spPr>
          <a:xfrm>
            <a:off x="6903839" y="4145161"/>
            <a:ext cx="3618984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When you send media files like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photos or videos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they're uploaded to an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HTTP server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and a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link to the content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 is sent to the recipient along with a thumbnail. This approach optimizes the delivery of large files.</a:t>
            </a: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10171867" y="3264932"/>
            <a:ext cx="396835" cy="396835"/>
          </a:xfrm>
          <a:prstGeom prst="roundRect">
            <a:avLst>
              <a:gd name="adj" fmla="val 8574"/>
            </a:avLst>
          </a:prstGeom>
          <a:solidFill>
            <a:srgbClr val="F9D933"/>
          </a:solidFill>
          <a:ln/>
        </p:spPr>
      </p:sp>
      <p:sp>
        <p:nvSpPr>
          <p:cNvPr id="8" name="Text 5"/>
          <p:cNvSpPr/>
          <p:nvPr/>
        </p:nvSpPr>
        <p:spPr>
          <a:xfrm>
            <a:off x="10795516" y="32649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900"/>
              </a:lnSpc>
              <a:buNone/>
            </a:pPr>
            <a:r>
              <a:rPr lang="en-US" sz="3200" dirty="0">
                <a:solidFill>
                  <a:srgbClr val="383838"/>
                </a:solidFill>
                <a:ea typeface="PT Serif" pitchFamily="34" charset="-122"/>
                <a:cs typeface="PT Serif" pitchFamily="34" charset="-120"/>
              </a:rPr>
              <a:t>Voice and Video Calls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10795516" y="3773091"/>
            <a:ext cx="3618984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For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calls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, WhatsApp uses technologies like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WebRTC (for real-time communication)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and the </a:t>
            </a:r>
            <a:r>
              <a:rPr lang="en-US" sz="2400" dirty="0">
                <a:solidFill>
                  <a:srgbClr val="FF0000"/>
                </a:solidFill>
                <a:ea typeface="DM Sans" pitchFamily="34" charset="-122"/>
                <a:cs typeface="DM Sans" pitchFamily="34" charset="-120"/>
              </a:rPr>
              <a:t>Opus Codec </a:t>
            </a:r>
            <a:r>
              <a:rPr lang="en-US" sz="2400" dirty="0">
                <a:solidFill>
                  <a:srgbClr val="383838"/>
                </a:solidFill>
                <a:ea typeface="DM Sans" pitchFamily="34" charset="-122"/>
                <a:cs typeface="DM Sans" pitchFamily="34" charset="-120"/>
              </a:rPr>
              <a:t>(for high-quality audio), ensuring clear and smooth calls.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502</Words>
  <Application>Microsoft Office PowerPoint</Application>
  <PresentationFormat>Custom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DM Sans</vt:lpstr>
      <vt:lpstr>PT Serif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21</cp:revision>
  <dcterms:created xsi:type="dcterms:W3CDTF">2025-02-03T15:54:20Z</dcterms:created>
  <dcterms:modified xsi:type="dcterms:W3CDTF">2025-02-05T19:04:48Z</dcterms:modified>
</cp:coreProperties>
</file>