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58" r:id="rId5"/>
    <p:sldId id="259" r:id="rId6"/>
  </p:sldIdLst>
  <p:sldSz cx="14630400" cy="8229600"/>
  <p:notesSz cx="8229600" cy="146304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Open Sans Bold" panose="020B0806030504020204" pitchFamily="34" charset="0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72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555CC-E122-DDB4-5ACC-E0A956A44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CA4363-5325-37B1-E7AC-499046EE50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3D7EE1-26C4-FCDD-7758-7B0A625BF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4A699-0AC2-023D-5FC6-C07F95B3C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03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24038"/>
            <a:ext cx="8101290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54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JSON Web Token (JWT): Secure Identity Verification</a:t>
            </a:r>
            <a:endParaRPr lang="en-US" sz="5400" dirty="0"/>
          </a:p>
        </p:txBody>
      </p:sp>
      <p:sp>
        <p:nvSpPr>
          <p:cNvPr id="4" name="Text 1"/>
          <p:cNvSpPr/>
          <p:nvPr/>
        </p:nvSpPr>
        <p:spPr>
          <a:xfrm>
            <a:off x="793790" y="3941801"/>
            <a:ext cx="7804110" cy="1596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A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JSON Web Token (JWT)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is a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compact, URL-safe 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means of representing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claims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 to be transferred between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two parties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. In simpler terms, it's a secure way for a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website or application 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to confirm your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identity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 and share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information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 about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you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.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793790" y="566547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957272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62420" y="5932745"/>
            <a:ext cx="202561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443728"/>
                </a:solidFill>
                <a:ea typeface="Open Sans Bold" pitchFamily="34" charset="-122"/>
                <a:cs typeface="Open Sans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340F125-AAFC-9168-7019-9F4CADD33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585" y="0"/>
            <a:ext cx="8754697" cy="208626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3DC2855-D77D-E105-AA53-96CABBF95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442" y="2171817"/>
            <a:ext cx="5091558" cy="57279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914FF-3752-EB00-8156-8D4AC0DF0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9ED01A2-0E75-76BB-E250-D45C1C13E69D}"/>
              </a:ext>
            </a:extLst>
          </p:cNvPr>
          <p:cNvSpPr/>
          <p:nvPr/>
        </p:nvSpPr>
        <p:spPr>
          <a:xfrm>
            <a:off x="639723" y="502563"/>
            <a:ext cx="4569381" cy="5711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48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How JWT Works</a:t>
            </a:r>
            <a:endParaRPr lang="en-US" sz="480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62F6A9AB-C71E-BD9F-F1E0-BDC7D3A064B0}"/>
              </a:ext>
            </a:extLst>
          </p:cNvPr>
          <p:cNvSpPr/>
          <p:nvPr/>
        </p:nvSpPr>
        <p:spPr>
          <a:xfrm>
            <a:off x="902375" y="1439228"/>
            <a:ext cx="22860" cy="6289000"/>
          </a:xfrm>
          <a:prstGeom prst="roundRect">
            <a:avLst>
              <a:gd name="adj" fmla="val 335815"/>
            </a:avLst>
          </a:prstGeom>
          <a:solidFill>
            <a:srgbClr val="D1C8C6"/>
          </a:solidFill>
          <a:ln/>
        </p:spPr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A4D06193-9EF0-9A90-0BF1-A276BFFD1C1E}"/>
              </a:ext>
            </a:extLst>
          </p:cNvPr>
          <p:cNvSpPr/>
          <p:nvPr/>
        </p:nvSpPr>
        <p:spPr>
          <a:xfrm>
            <a:off x="1096566" y="1839039"/>
            <a:ext cx="639723" cy="22860"/>
          </a:xfrm>
          <a:prstGeom prst="roundRect">
            <a:avLst>
              <a:gd name="adj" fmla="val 335815"/>
            </a:avLst>
          </a:prstGeom>
          <a:solidFill>
            <a:srgbClr val="D1C8C6"/>
          </a:solidFill>
          <a:ln/>
        </p:spPr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2332B647-6089-0417-983A-1D785C673E5B}"/>
              </a:ext>
            </a:extLst>
          </p:cNvPr>
          <p:cNvSpPr/>
          <p:nvPr/>
        </p:nvSpPr>
        <p:spPr>
          <a:xfrm>
            <a:off x="708184" y="1644848"/>
            <a:ext cx="411242" cy="411242"/>
          </a:xfrm>
          <a:prstGeom prst="roundRect">
            <a:avLst>
              <a:gd name="adj" fmla="val 18667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7C6702CE-5948-BE39-EB1F-59E68EC4A1D2}"/>
              </a:ext>
            </a:extLst>
          </p:cNvPr>
          <p:cNvSpPr/>
          <p:nvPr/>
        </p:nvSpPr>
        <p:spPr>
          <a:xfrm>
            <a:off x="862489" y="1713309"/>
            <a:ext cx="102632" cy="2742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36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360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86B32179-85FD-82D2-D07F-A8865C0DEA7E}"/>
              </a:ext>
            </a:extLst>
          </p:cNvPr>
          <p:cNvSpPr/>
          <p:nvPr/>
        </p:nvSpPr>
        <p:spPr>
          <a:xfrm>
            <a:off x="1919049" y="1621988"/>
            <a:ext cx="2284690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8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Authentication</a:t>
            </a:r>
            <a:endParaRPr lang="en-US" sz="28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0D5CFEDD-3B4C-B346-BE04-7E2116BC1F55}"/>
              </a:ext>
            </a:extLst>
          </p:cNvPr>
          <p:cNvSpPr/>
          <p:nvPr/>
        </p:nvSpPr>
        <p:spPr>
          <a:xfrm>
            <a:off x="1919049" y="2017157"/>
            <a:ext cx="12071628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When you log in to a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website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, </a:t>
            </a:r>
          </a:p>
          <a:p>
            <a:pPr marL="0" indent="0" algn="l">
              <a:lnSpc>
                <a:spcPts val="2300"/>
              </a:lnSpc>
              <a:buNone/>
            </a:pP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you provide your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username and password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.</a:t>
            </a:r>
            <a:endParaRPr lang="en-US" sz="2400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4D195F85-EE12-A0E0-BE82-F9DF3A245E98}"/>
              </a:ext>
            </a:extLst>
          </p:cNvPr>
          <p:cNvSpPr/>
          <p:nvPr/>
        </p:nvSpPr>
        <p:spPr>
          <a:xfrm>
            <a:off x="1096566" y="3074908"/>
            <a:ext cx="639723" cy="22860"/>
          </a:xfrm>
          <a:prstGeom prst="roundRect">
            <a:avLst>
              <a:gd name="adj" fmla="val 335815"/>
            </a:avLst>
          </a:prstGeom>
          <a:solidFill>
            <a:srgbClr val="D1C8C6"/>
          </a:solidFill>
          <a:ln/>
        </p:spPr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1D1A0077-17BD-BF57-E678-B9EA7AB2F55D}"/>
              </a:ext>
            </a:extLst>
          </p:cNvPr>
          <p:cNvSpPr/>
          <p:nvPr/>
        </p:nvSpPr>
        <p:spPr>
          <a:xfrm>
            <a:off x="708184" y="2880717"/>
            <a:ext cx="411242" cy="411242"/>
          </a:xfrm>
          <a:prstGeom prst="roundRect">
            <a:avLst>
              <a:gd name="adj" fmla="val 18667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0B587621-446A-1652-6DB5-EB88DCD0FAF2}"/>
              </a:ext>
            </a:extLst>
          </p:cNvPr>
          <p:cNvSpPr/>
          <p:nvPr/>
        </p:nvSpPr>
        <p:spPr>
          <a:xfrm>
            <a:off x="843915" y="2949178"/>
            <a:ext cx="139779" cy="2742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36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3600" dirty="0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5E5AABB9-2317-C282-E64A-DE4DBFF7898E}"/>
              </a:ext>
            </a:extLst>
          </p:cNvPr>
          <p:cNvSpPr/>
          <p:nvPr/>
        </p:nvSpPr>
        <p:spPr>
          <a:xfrm>
            <a:off x="1919049" y="2857857"/>
            <a:ext cx="2284690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8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Token Creation</a:t>
            </a:r>
            <a:endParaRPr lang="en-US" sz="2800" dirty="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8EFCB809-D433-874E-AC57-DFD3178600E8}"/>
              </a:ext>
            </a:extLst>
          </p:cNvPr>
          <p:cNvSpPr/>
          <p:nvPr/>
        </p:nvSpPr>
        <p:spPr>
          <a:xfrm>
            <a:off x="1919049" y="3253026"/>
            <a:ext cx="12071628" cy="5848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The website verifies your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credentials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 and, </a:t>
            </a:r>
          </a:p>
          <a:p>
            <a:pPr marL="0" indent="0" algn="l">
              <a:lnSpc>
                <a:spcPts val="2300"/>
              </a:lnSpc>
              <a:buNone/>
            </a:pP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if they're correct, generates a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JWT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. This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token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 contains </a:t>
            </a:r>
          </a:p>
          <a:p>
            <a:pPr marL="0" indent="0" algn="l">
              <a:lnSpc>
                <a:spcPts val="2300"/>
              </a:lnSpc>
              <a:buNone/>
            </a:pP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information about you, such as your user ID and roles.</a:t>
            </a:r>
            <a:endParaRPr lang="en-US" sz="2400" dirty="0"/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BE8D77DB-2BE3-4CF8-4E75-9E76FE3FE133}"/>
              </a:ext>
            </a:extLst>
          </p:cNvPr>
          <p:cNvSpPr/>
          <p:nvPr/>
        </p:nvSpPr>
        <p:spPr>
          <a:xfrm>
            <a:off x="1096566" y="4603194"/>
            <a:ext cx="639723" cy="22860"/>
          </a:xfrm>
          <a:prstGeom prst="roundRect">
            <a:avLst>
              <a:gd name="adj" fmla="val 335815"/>
            </a:avLst>
          </a:prstGeom>
          <a:solidFill>
            <a:srgbClr val="D1C8C6"/>
          </a:solidFill>
          <a:ln/>
        </p:spPr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8F2DF128-55CA-B246-F9FD-532EC741BD43}"/>
              </a:ext>
            </a:extLst>
          </p:cNvPr>
          <p:cNvSpPr/>
          <p:nvPr/>
        </p:nvSpPr>
        <p:spPr>
          <a:xfrm>
            <a:off x="708184" y="4409003"/>
            <a:ext cx="411242" cy="411242"/>
          </a:xfrm>
          <a:prstGeom prst="roundRect">
            <a:avLst>
              <a:gd name="adj" fmla="val 18667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43559FEE-4163-CD73-4FD8-56AA29B01670}"/>
              </a:ext>
            </a:extLst>
          </p:cNvPr>
          <p:cNvSpPr/>
          <p:nvPr/>
        </p:nvSpPr>
        <p:spPr>
          <a:xfrm>
            <a:off x="846773" y="4477464"/>
            <a:ext cx="133945" cy="2742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36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3</a:t>
            </a:r>
            <a:endParaRPr lang="en-US" sz="3600" dirty="0"/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10C7DAE0-1506-B625-5237-B56410AD1C3E}"/>
              </a:ext>
            </a:extLst>
          </p:cNvPr>
          <p:cNvSpPr/>
          <p:nvPr/>
        </p:nvSpPr>
        <p:spPr>
          <a:xfrm>
            <a:off x="1919049" y="4386143"/>
            <a:ext cx="2284690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8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Token Storage</a:t>
            </a:r>
            <a:endParaRPr lang="en-US" sz="2800" dirty="0"/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F6DC11DF-C51F-D99A-4FB3-C4465A680027}"/>
              </a:ext>
            </a:extLst>
          </p:cNvPr>
          <p:cNvSpPr/>
          <p:nvPr/>
        </p:nvSpPr>
        <p:spPr>
          <a:xfrm>
            <a:off x="1919049" y="4781312"/>
            <a:ext cx="12071628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The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JWT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 is sent to your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browser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, which stores it.</a:t>
            </a:r>
            <a:endParaRPr lang="en-US" sz="2400" dirty="0"/>
          </a:p>
        </p:txBody>
      </p:sp>
      <p:sp>
        <p:nvSpPr>
          <p:cNvPr id="19" name="Shape 17">
            <a:extLst>
              <a:ext uri="{FF2B5EF4-FFF2-40B4-BE49-F238E27FC236}">
                <a16:creationId xmlns:a16="http://schemas.microsoft.com/office/drawing/2014/main" id="{F48B75AC-E35B-7606-3C8D-A7EE3898178F}"/>
              </a:ext>
            </a:extLst>
          </p:cNvPr>
          <p:cNvSpPr/>
          <p:nvPr/>
        </p:nvSpPr>
        <p:spPr>
          <a:xfrm>
            <a:off x="1096566" y="5839063"/>
            <a:ext cx="639723" cy="22860"/>
          </a:xfrm>
          <a:prstGeom prst="roundRect">
            <a:avLst>
              <a:gd name="adj" fmla="val 335815"/>
            </a:avLst>
          </a:prstGeom>
          <a:solidFill>
            <a:srgbClr val="D1C8C6"/>
          </a:solidFill>
          <a:ln/>
        </p:spPr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5BADD0F6-36B2-C4DF-FE67-BDAB8A411A4D}"/>
              </a:ext>
            </a:extLst>
          </p:cNvPr>
          <p:cNvSpPr/>
          <p:nvPr/>
        </p:nvSpPr>
        <p:spPr>
          <a:xfrm>
            <a:off x="708184" y="5644872"/>
            <a:ext cx="411242" cy="411242"/>
          </a:xfrm>
          <a:prstGeom prst="roundRect">
            <a:avLst>
              <a:gd name="adj" fmla="val 18667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21" name="Text 19">
            <a:extLst>
              <a:ext uri="{FF2B5EF4-FFF2-40B4-BE49-F238E27FC236}">
                <a16:creationId xmlns:a16="http://schemas.microsoft.com/office/drawing/2014/main" id="{1FD6B2BA-BD80-E3BD-FC21-B94E35A5D3F9}"/>
              </a:ext>
            </a:extLst>
          </p:cNvPr>
          <p:cNvSpPr/>
          <p:nvPr/>
        </p:nvSpPr>
        <p:spPr>
          <a:xfrm>
            <a:off x="839867" y="5713333"/>
            <a:ext cx="147757" cy="2742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36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4</a:t>
            </a:r>
            <a:endParaRPr lang="en-US" sz="3600" dirty="0"/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B12F2401-81E9-22D9-8265-0C1EEE387F8E}"/>
              </a:ext>
            </a:extLst>
          </p:cNvPr>
          <p:cNvSpPr/>
          <p:nvPr/>
        </p:nvSpPr>
        <p:spPr>
          <a:xfrm>
            <a:off x="1919049" y="5622012"/>
            <a:ext cx="2284690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8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Subsequent Requests</a:t>
            </a:r>
            <a:endParaRPr lang="en-US" sz="2800" dirty="0"/>
          </a:p>
        </p:txBody>
      </p:sp>
      <p:sp>
        <p:nvSpPr>
          <p:cNvPr id="23" name="Text 21">
            <a:extLst>
              <a:ext uri="{FF2B5EF4-FFF2-40B4-BE49-F238E27FC236}">
                <a16:creationId xmlns:a16="http://schemas.microsoft.com/office/drawing/2014/main" id="{BA538737-62F6-1754-7EBE-D6429F0B740F}"/>
              </a:ext>
            </a:extLst>
          </p:cNvPr>
          <p:cNvSpPr/>
          <p:nvPr/>
        </p:nvSpPr>
        <p:spPr>
          <a:xfrm>
            <a:off x="1919049" y="6017181"/>
            <a:ext cx="12071628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For any future requests to the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website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, your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browser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 sends the </a:t>
            </a:r>
          </a:p>
          <a:p>
            <a:pPr marL="0" indent="0" algn="l">
              <a:lnSpc>
                <a:spcPts val="230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JWT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 along with the request.</a:t>
            </a:r>
            <a:endParaRPr lang="en-US" sz="2400" dirty="0"/>
          </a:p>
        </p:txBody>
      </p:sp>
      <p:sp>
        <p:nvSpPr>
          <p:cNvPr id="24" name="Shape 22">
            <a:extLst>
              <a:ext uri="{FF2B5EF4-FFF2-40B4-BE49-F238E27FC236}">
                <a16:creationId xmlns:a16="http://schemas.microsoft.com/office/drawing/2014/main" id="{2791735F-F9F0-57BC-8E8B-6622FAFCD5F8}"/>
              </a:ext>
            </a:extLst>
          </p:cNvPr>
          <p:cNvSpPr/>
          <p:nvPr/>
        </p:nvSpPr>
        <p:spPr>
          <a:xfrm>
            <a:off x="1096566" y="7074932"/>
            <a:ext cx="639723" cy="22860"/>
          </a:xfrm>
          <a:prstGeom prst="roundRect">
            <a:avLst>
              <a:gd name="adj" fmla="val 335815"/>
            </a:avLst>
          </a:prstGeom>
          <a:solidFill>
            <a:srgbClr val="D1C8C6"/>
          </a:solidFill>
          <a:ln/>
        </p:spPr>
      </p:sp>
      <p:sp>
        <p:nvSpPr>
          <p:cNvPr id="25" name="Shape 23">
            <a:extLst>
              <a:ext uri="{FF2B5EF4-FFF2-40B4-BE49-F238E27FC236}">
                <a16:creationId xmlns:a16="http://schemas.microsoft.com/office/drawing/2014/main" id="{1BA90D4D-C1DD-F160-CB09-FF5899D5CF22}"/>
              </a:ext>
            </a:extLst>
          </p:cNvPr>
          <p:cNvSpPr/>
          <p:nvPr/>
        </p:nvSpPr>
        <p:spPr>
          <a:xfrm>
            <a:off x="708184" y="6880741"/>
            <a:ext cx="411242" cy="411242"/>
          </a:xfrm>
          <a:prstGeom prst="roundRect">
            <a:avLst>
              <a:gd name="adj" fmla="val 18667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26" name="Text 24">
            <a:extLst>
              <a:ext uri="{FF2B5EF4-FFF2-40B4-BE49-F238E27FC236}">
                <a16:creationId xmlns:a16="http://schemas.microsoft.com/office/drawing/2014/main" id="{888640B5-B3C3-5A6F-0A09-D49578944E5D}"/>
              </a:ext>
            </a:extLst>
          </p:cNvPr>
          <p:cNvSpPr/>
          <p:nvPr/>
        </p:nvSpPr>
        <p:spPr>
          <a:xfrm>
            <a:off x="846534" y="6949202"/>
            <a:ext cx="134422" cy="2742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36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5</a:t>
            </a:r>
            <a:endParaRPr lang="en-US" sz="3600" dirty="0"/>
          </a:p>
        </p:txBody>
      </p:sp>
      <p:sp>
        <p:nvSpPr>
          <p:cNvPr id="27" name="Text 25">
            <a:extLst>
              <a:ext uri="{FF2B5EF4-FFF2-40B4-BE49-F238E27FC236}">
                <a16:creationId xmlns:a16="http://schemas.microsoft.com/office/drawing/2014/main" id="{6238ED1A-5A02-10FD-3C7B-7C065F6EEEF9}"/>
              </a:ext>
            </a:extLst>
          </p:cNvPr>
          <p:cNvSpPr/>
          <p:nvPr/>
        </p:nvSpPr>
        <p:spPr>
          <a:xfrm>
            <a:off x="1919049" y="6857881"/>
            <a:ext cx="2284690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8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Verification</a:t>
            </a:r>
            <a:endParaRPr lang="en-US" sz="2800" dirty="0"/>
          </a:p>
        </p:txBody>
      </p:sp>
      <p:sp>
        <p:nvSpPr>
          <p:cNvPr id="28" name="Text 26">
            <a:extLst>
              <a:ext uri="{FF2B5EF4-FFF2-40B4-BE49-F238E27FC236}">
                <a16:creationId xmlns:a16="http://schemas.microsoft.com/office/drawing/2014/main" id="{0CF1DF8F-7921-C7E9-887D-C2BD00E16113}"/>
              </a:ext>
            </a:extLst>
          </p:cNvPr>
          <p:cNvSpPr/>
          <p:nvPr/>
        </p:nvSpPr>
        <p:spPr>
          <a:xfrm>
            <a:off x="1919049" y="7253049"/>
            <a:ext cx="12071628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The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website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 checks the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JWT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 to ensure it's valid and hasn't been tampered with. </a:t>
            </a:r>
          </a:p>
          <a:p>
            <a:pPr marL="0" indent="0" algn="l">
              <a:lnSpc>
                <a:spcPts val="2300"/>
              </a:lnSpc>
              <a:buNone/>
            </a:pP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If it's valid, the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website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 processes your request.</a:t>
            </a:r>
            <a:endParaRPr lang="en-US" sz="24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93E1954-F005-8F6F-3BD7-F4CFBE341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703" y="68799"/>
            <a:ext cx="8754697" cy="208626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52AD761-3323-0C2C-06B7-AC983FBEE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242" y="2163366"/>
            <a:ext cx="3584385" cy="50125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942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7968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Why JWT is Useful</a:t>
            </a:r>
            <a:endParaRPr lang="en-US" sz="6000" dirty="0"/>
          </a:p>
        </p:txBody>
      </p:sp>
      <p:sp>
        <p:nvSpPr>
          <p:cNvPr id="4" name="Shape 1"/>
          <p:cNvSpPr/>
          <p:nvPr/>
        </p:nvSpPr>
        <p:spPr>
          <a:xfrm>
            <a:off x="6280190" y="2583775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903839" y="2583775"/>
            <a:ext cx="29402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Stateless Authentication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6903839" y="3074194"/>
            <a:ext cx="3268028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The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website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 doesn't need to remember your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login state 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between requests. The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JWT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 carries all the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necessary information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10171867" y="2583775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795516" y="25837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Security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10795516" y="3074194"/>
            <a:ext cx="339038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JWTs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 are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signed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, making it difficult for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unauthorized parties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 to alter the information they contain.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6280190" y="5586571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903839" y="55865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Efficiency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6903839" y="6076990"/>
            <a:ext cx="693277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Since the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JWT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 contains all the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necessary information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, the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website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 doesn't need to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query a database 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for each request, improving performance.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45976"/>
            <a:ext cx="61510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JWT: Your Digital ID Card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793790" y="4094917"/>
            <a:ext cx="7994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In summary, a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JWT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 is like a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digital ID card 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that proves your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identity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 to a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website</a:t>
            </a:r>
            <a:r>
              <a:rPr lang="en-US" sz="2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, allowing you to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access its services without needing to log in repeatedly.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287</Words>
  <Application>Microsoft Office PowerPoint</Application>
  <PresentationFormat>Custom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Crimson Pro Bold</vt:lpstr>
      <vt:lpstr>Open Sans Bold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16</cp:revision>
  <dcterms:created xsi:type="dcterms:W3CDTF">2024-12-18T16:58:01Z</dcterms:created>
  <dcterms:modified xsi:type="dcterms:W3CDTF">2025-01-19T12:22:47Z</dcterms:modified>
</cp:coreProperties>
</file>