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2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79587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2316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864037" y="712827"/>
            <a:ext cx="7415927" cy="387191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7621"/>
              </a:lnSpc>
              <a:buNone/>
            </a:pPr>
            <a:r>
              <a:rPr lang="en-US" sz="6097" b="1" kern="0" spc="-6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Understanding Amazon Simple Queue Service (SQS)</a:t>
            </a:r>
            <a:endParaRPr lang="en-US" sz="6097" dirty="0"/>
          </a:p>
        </p:txBody>
      </p:sp>
      <p:sp>
        <p:nvSpPr>
          <p:cNvPr id="6" name="Text 3"/>
          <p:cNvSpPr/>
          <p:nvPr/>
        </p:nvSpPr>
        <p:spPr>
          <a:xfrm>
            <a:off x="864037" y="4955024"/>
            <a:ext cx="7415927" cy="1852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280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Amazon Simple Queue Service (SQS) is a fully managed message queuing service that enables you to decouple and scale microservices, distributed systems, and serverless applications. </a:t>
            </a:r>
            <a:endParaRPr lang="en-US" sz="2800" dirty="0"/>
          </a:p>
        </p:txBody>
      </p:sp>
      <p:sp>
        <p:nvSpPr>
          <p:cNvPr id="7" name="Shape 4"/>
          <p:cNvSpPr/>
          <p:nvPr/>
        </p:nvSpPr>
        <p:spPr>
          <a:xfrm>
            <a:off x="864037" y="7103150"/>
            <a:ext cx="394930" cy="394930"/>
          </a:xfrm>
          <a:prstGeom prst="roundRect">
            <a:avLst>
              <a:gd name="adj" fmla="val 23151155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CCBB38-7BCE-822B-2CB4-57C3B466E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535" y="2782888"/>
            <a:ext cx="6286701" cy="217213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636508" y="1166574"/>
            <a:ext cx="7070169" cy="51673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069"/>
              </a:lnSpc>
              <a:buNone/>
            </a:pPr>
            <a:r>
              <a:rPr lang="en-US" sz="3255" b="1" kern="0" spc="-33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Visibility Timeout in Amazon SQS</a:t>
            </a:r>
            <a:endParaRPr lang="en-US" sz="3255" dirty="0"/>
          </a:p>
        </p:txBody>
      </p:sp>
      <p:sp>
        <p:nvSpPr>
          <p:cNvPr id="6" name="Shape 3"/>
          <p:cNvSpPr/>
          <p:nvPr/>
        </p:nvSpPr>
        <p:spPr>
          <a:xfrm>
            <a:off x="897969" y="1956078"/>
            <a:ext cx="22622" cy="5106948"/>
          </a:xfrm>
          <a:prstGeom prst="roundRect">
            <a:avLst>
              <a:gd name="adj" fmla="val 144721"/>
            </a:avLst>
          </a:prstGeom>
          <a:solidFill>
            <a:srgbClr val="D8D4D4"/>
          </a:solidFill>
          <a:ln/>
        </p:spPr>
      </p:sp>
      <p:sp>
        <p:nvSpPr>
          <p:cNvPr id="7" name="Shape 4"/>
          <p:cNvSpPr/>
          <p:nvPr/>
        </p:nvSpPr>
        <p:spPr>
          <a:xfrm>
            <a:off x="1113889" y="2353866"/>
            <a:ext cx="636508" cy="22622"/>
          </a:xfrm>
          <a:prstGeom prst="roundRect">
            <a:avLst>
              <a:gd name="adj" fmla="val 144721"/>
            </a:avLst>
          </a:prstGeom>
          <a:solidFill>
            <a:srgbClr val="D8D4D4"/>
          </a:solidFill>
          <a:ln/>
        </p:spPr>
      </p:sp>
      <p:sp>
        <p:nvSpPr>
          <p:cNvPr id="8" name="Shape 5"/>
          <p:cNvSpPr/>
          <p:nvPr/>
        </p:nvSpPr>
        <p:spPr>
          <a:xfrm>
            <a:off x="704671" y="2160627"/>
            <a:ext cx="409218" cy="409218"/>
          </a:xfrm>
          <a:prstGeom prst="roundRect">
            <a:avLst>
              <a:gd name="adj" fmla="val 8000"/>
            </a:avLst>
          </a:prstGeom>
          <a:solidFill>
            <a:srgbClr val="F2EEEE"/>
          </a:solidFill>
          <a:ln/>
        </p:spPr>
      </p:sp>
      <p:sp>
        <p:nvSpPr>
          <p:cNvPr id="9" name="Text 6"/>
          <p:cNvSpPr/>
          <p:nvPr/>
        </p:nvSpPr>
        <p:spPr>
          <a:xfrm>
            <a:off x="861834" y="2241233"/>
            <a:ext cx="94774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53"/>
              </a:lnSpc>
              <a:buNone/>
            </a:pPr>
            <a:r>
              <a:rPr lang="en-US" sz="1953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1953" dirty="0"/>
          </a:p>
        </p:txBody>
      </p:sp>
      <p:sp>
        <p:nvSpPr>
          <p:cNvPr id="10" name="Text 7"/>
          <p:cNvSpPr/>
          <p:nvPr/>
        </p:nvSpPr>
        <p:spPr>
          <a:xfrm>
            <a:off x="1909524" y="2137886"/>
            <a:ext cx="2066806" cy="258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4"/>
              </a:lnSpc>
              <a:buNone/>
            </a:pPr>
            <a:r>
              <a:rPr lang="en-US" sz="1627" b="1" kern="0" spc="-16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Message Received</a:t>
            </a:r>
            <a:endParaRPr lang="en-US" sz="1627" dirty="0"/>
          </a:p>
        </p:txBody>
      </p:sp>
      <p:sp>
        <p:nvSpPr>
          <p:cNvPr id="11" name="Text 8"/>
          <p:cNvSpPr/>
          <p:nvPr/>
        </p:nvSpPr>
        <p:spPr>
          <a:xfrm>
            <a:off x="1909524" y="2505313"/>
            <a:ext cx="6597968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8"/>
              </a:lnSpc>
              <a:buNone/>
            </a:pPr>
            <a:r>
              <a:rPr lang="en-US" sz="1432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a consumer receives a message from the queue, the visibility timeout begins.</a:t>
            </a:r>
            <a:endParaRPr lang="en-US" sz="1432" dirty="0"/>
          </a:p>
        </p:txBody>
      </p:sp>
      <p:sp>
        <p:nvSpPr>
          <p:cNvPr id="12" name="Shape 9"/>
          <p:cNvSpPr/>
          <p:nvPr/>
        </p:nvSpPr>
        <p:spPr>
          <a:xfrm>
            <a:off x="1113889" y="3539609"/>
            <a:ext cx="636508" cy="22622"/>
          </a:xfrm>
          <a:prstGeom prst="roundRect">
            <a:avLst>
              <a:gd name="adj" fmla="val 144721"/>
            </a:avLst>
          </a:prstGeom>
          <a:solidFill>
            <a:srgbClr val="D8D4D4"/>
          </a:solidFill>
          <a:ln/>
        </p:spPr>
      </p:sp>
      <p:sp>
        <p:nvSpPr>
          <p:cNvPr id="13" name="Shape 10"/>
          <p:cNvSpPr/>
          <p:nvPr/>
        </p:nvSpPr>
        <p:spPr>
          <a:xfrm>
            <a:off x="704671" y="3346371"/>
            <a:ext cx="409218" cy="409218"/>
          </a:xfrm>
          <a:prstGeom prst="roundRect">
            <a:avLst>
              <a:gd name="adj" fmla="val 8000"/>
            </a:avLst>
          </a:prstGeom>
          <a:solidFill>
            <a:srgbClr val="F2EEEE"/>
          </a:solidFill>
          <a:ln/>
        </p:spPr>
      </p:sp>
      <p:sp>
        <p:nvSpPr>
          <p:cNvPr id="14" name="Text 11"/>
          <p:cNvSpPr/>
          <p:nvPr/>
        </p:nvSpPr>
        <p:spPr>
          <a:xfrm>
            <a:off x="837307" y="3426976"/>
            <a:ext cx="143828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53"/>
              </a:lnSpc>
              <a:buNone/>
            </a:pPr>
            <a:r>
              <a:rPr lang="en-US" sz="1953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1953" dirty="0"/>
          </a:p>
        </p:txBody>
      </p:sp>
      <p:sp>
        <p:nvSpPr>
          <p:cNvPr id="15" name="Text 12"/>
          <p:cNvSpPr/>
          <p:nvPr/>
        </p:nvSpPr>
        <p:spPr>
          <a:xfrm>
            <a:off x="1909524" y="3323630"/>
            <a:ext cx="2066806" cy="258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4"/>
              </a:lnSpc>
              <a:buNone/>
            </a:pPr>
            <a:r>
              <a:rPr lang="en-US" sz="1627" b="1" kern="0" spc="-16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Message Hidden</a:t>
            </a:r>
            <a:endParaRPr lang="en-US" sz="1627" dirty="0"/>
          </a:p>
        </p:txBody>
      </p:sp>
      <p:sp>
        <p:nvSpPr>
          <p:cNvPr id="16" name="Text 13"/>
          <p:cNvSpPr/>
          <p:nvPr/>
        </p:nvSpPr>
        <p:spPr>
          <a:xfrm>
            <a:off x="1909524" y="3691057"/>
            <a:ext cx="6597968" cy="545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48"/>
              </a:lnSpc>
              <a:buNone/>
            </a:pPr>
            <a:r>
              <a:rPr lang="en-US" sz="1432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During the visibility timeout, the message is hidden from other consumers to prevent duplicate processing.</a:t>
            </a:r>
            <a:endParaRPr lang="en-US" sz="1432" dirty="0"/>
          </a:p>
        </p:txBody>
      </p:sp>
      <p:sp>
        <p:nvSpPr>
          <p:cNvPr id="17" name="Shape 14"/>
          <p:cNvSpPr/>
          <p:nvPr/>
        </p:nvSpPr>
        <p:spPr>
          <a:xfrm>
            <a:off x="1113889" y="4998244"/>
            <a:ext cx="636508" cy="22622"/>
          </a:xfrm>
          <a:prstGeom prst="roundRect">
            <a:avLst>
              <a:gd name="adj" fmla="val 144721"/>
            </a:avLst>
          </a:prstGeom>
          <a:solidFill>
            <a:srgbClr val="D8D4D4"/>
          </a:solidFill>
          <a:ln/>
        </p:spPr>
      </p:sp>
      <p:sp>
        <p:nvSpPr>
          <p:cNvPr id="18" name="Shape 15"/>
          <p:cNvSpPr/>
          <p:nvPr/>
        </p:nvSpPr>
        <p:spPr>
          <a:xfrm>
            <a:off x="704671" y="4805005"/>
            <a:ext cx="409218" cy="409218"/>
          </a:xfrm>
          <a:prstGeom prst="roundRect">
            <a:avLst>
              <a:gd name="adj" fmla="val 8000"/>
            </a:avLst>
          </a:prstGeom>
          <a:solidFill>
            <a:srgbClr val="F2EEEE"/>
          </a:solidFill>
          <a:ln/>
        </p:spPr>
      </p:sp>
      <p:sp>
        <p:nvSpPr>
          <p:cNvPr id="19" name="Text 16"/>
          <p:cNvSpPr/>
          <p:nvPr/>
        </p:nvSpPr>
        <p:spPr>
          <a:xfrm>
            <a:off x="837069" y="4885611"/>
            <a:ext cx="144304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53"/>
              </a:lnSpc>
              <a:buNone/>
            </a:pPr>
            <a:r>
              <a:rPr lang="en-US" sz="1953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1953" dirty="0"/>
          </a:p>
        </p:txBody>
      </p:sp>
      <p:sp>
        <p:nvSpPr>
          <p:cNvPr id="20" name="Text 17"/>
          <p:cNvSpPr/>
          <p:nvPr/>
        </p:nvSpPr>
        <p:spPr>
          <a:xfrm>
            <a:off x="1909524" y="4782264"/>
            <a:ext cx="2066806" cy="258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4"/>
              </a:lnSpc>
              <a:buNone/>
            </a:pPr>
            <a:r>
              <a:rPr lang="en-US" sz="1627" b="1" kern="0" spc="-16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Processing Time</a:t>
            </a:r>
            <a:endParaRPr lang="en-US" sz="1627" dirty="0"/>
          </a:p>
        </p:txBody>
      </p:sp>
      <p:sp>
        <p:nvSpPr>
          <p:cNvPr id="21" name="Text 18"/>
          <p:cNvSpPr/>
          <p:nvPr/>
        </p:nvSpPr>
        <p:spPr>
          <a:xfrm>
            <a:off x="1909524" y="5149691"/>
            <a:ext cx="6597968" cy="27289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48"/>
              </a:lnSpc>
              <a:buNone/>
            </a:pPr>
            <a:r>
              <a:rPr lang="en-US" sz="1432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consumer has the duration of the visibility timeout to process the message.</a:t>
            </a:r>
            <a:endParaRPr lang="en-US" sz="1432" dirty="0"/>
          </a:p>
        </p:txBody>
      </p:sp>
      <p:sp>
        <p:nvSpPr>
          <p:cNvPr id="22" name="Shape 19"/>
          <p:cNvSpPr/>
          <p:nvPr/>
        </p:nvSpPr>
        <p:spPr>
          <a:xfrm>
            <a:off x="1113889" y="6183987"/>
            <a:ext cx="636508" cy="22622"/>
          </a:xfrm>
          <a:prstGeom prst="roundRect">
            <a:avLst>
              <a:gd name="adj" fmla="val 144721"/>
            </a:avLst>
          </a:prstGeom>
          <a:solidFill>
            <a:srgbClr val="D8D4D4"/>
          </a:solidFill>
          <a:ln/>
        </p:spPr>
      </p:sp>
      <p:sp>
        <p:nvSpPr>
          <p:cNvPr id="23" name="Shape 20"/>
          <p:cNvSpPr/>
          <p:nvPr/>
        </p:nvSpPr>
        <p:spPr>
          <a:xfrm>
            <a:off x="704671" y="5990749"/>
            <a:ext cx="409218" cy="409218"/>
          </a:xfrm>
          <a:prstGeom prst="roundRect">
            <a:avLst>
              <a:gd name="adj" fmla="val 8000"/>
            </a:avLst>
          </a:prstGeom>
          <a:solidFill>
            <a:srgbClr val="F2EEEE"/>
          </a:solidFill>
          <a:ln/>
        </p:spPr>
      </p:sp>
      <p:sp>
        <p:nvSpPr>
          <p:cNvPr id="24" name="Text 21"/>
          <p:cNvSpPr/>
          <p:nvPr/>
        </p:nvSpPr>
        <p:spPr>
          <a:xfrm>
            <a:off x="825044" y="6071354"/>
            <a:ext cx="168354" cy="24800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1953"/>
              </a:lnSpc>
              <a:buNone/>
            </a:pPr>
            <a:r>
              <a:rPr lang="en-US" sz="1953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1953" dirty="0"/>
          </a:p>
        </p:txBody>
      </p:sp>
      <p:sp>
        <p:nvSpPr>
          <p:cNvPr id="25" name="Text 22"/>
          <p:cNvSpPr/>
          <p:nvPr/>
        </p:nvSpPr>
        <p:spPr>
          <a:xfrm>
            <a:off x="1909524" y="5968008"/>
            <a:ext cx="2964775" cy="2583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34"/>
              </a:lnSpc>
              <a:buNone/>
            </a:pPr>
            <a:r>
              <a:rPr lang="en-US" sz="1627" b="1" kern="0" spc="-16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Message Deletion or Return</a:t>
            </a:r>
            <a:endParaRPr lang="en-US" sz="1627" dirty="0"/>
          </a:p>
        </p:txBody>
      </p:sp>
      <p:sp>
        <p:nvSpPr>
          <p:cNvPr id="26" name="Text 23"/>
          <p:cNvSpPr/>
          <p:nvPr/>
        </p:nvSpPr>
        <p:spPr>
          <a:xfrm>
            <a:off x="1909524" y="6335435"/>
            <a:ext cx="6597968" cy="5457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48"/>
              </a:lnSpc>
              <a:buNone/>
            </a:pPr>
            <a:r>
              <a:rPr lang="en-US" sz="1432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the message is processed successfully, it's deleted. If not processed within the timeout, it becomes visible again for other consumers.</a:t>
            </a:r>
            <a:endParaRPr lang="en-US" sz="1432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D4D6EC7-434E-D51F-6263-1E0704F8B03B}"/>
              </a:ext>
            </a:extLst>
          </p:cNvPr>
          <p:cNvSpPr/>
          <p:nvPr/>
        </p:nvSpPr>
        <p:spPr>
          <a:xfrm>
            <a:off x="10493930" y="0"/>
            <a:ext cx="413647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864037" y="890826"/>
            <a:ext cx="7415927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SendMessage Action in Amazon SQS</a:t>
            </a:r>
            <a:endParaRPr lang="en-US" sz="4418" dirty="0"/>
          </a:p>
        </p:txBody>
      </p:sp>
      <p:sp>
        <p:nvSpPr>
          <p:cNvPr id="6" name="Shape 3"/>
          <p:cNvSpPr/>
          <p:nvPr/>
        </p:nvSpPr>
        <p:spPr>
          <a:xfrm>
            <a:off x="864037" y="2941558"/>
            <a:ext cx="555427" cy="555427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1077397" y="3050858"/>
            <a:ext cx="128588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kern="0" spc="-27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1" dirty="0"/>
          </a:p>
        </p:txBody>
      </p:sp>
      <p:sp>
        <p:nvSpPr>
          <p:cNvPr id="8" name="Text 5"/>
          <p:cNvSpPr/>
          <p:nvPr/>
        </p:nvSpPr>
        <p:spPr>
          <a:xfrm>
            <a:off x="1666280" y="2941558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Producer Initiation</a:t>
            </a:r>
            <a:endParaRPr lang="en-US" sz="2209" dirty="0"/>
          </a:p>
        </p:txBody>
      </p:sp>
      <p:sp>
        <p:nvSpPr>
          <p:cNvPr id="9" name="Text 6"/>
          <p:cNvSpPr/>
          <p:nvPr/>
        </p:nvSpPr>
        <p:spPr>
          <a:xfrm>
            <a:off x="1666280" y="3440311"/>
            <a:ext cx="6613684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producer initiates the SendMessage action to send a message to the SQS queue.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864037" y="4705588"/>
            <a:ext cx="555427" cy="555427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1044059" y="4814888"/>
            <a:ext cx="19526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kern="0" spc="-27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1" dirty="0"/>
          </a:p>
        </p:txBody>
      </p:sp>
      <p:sp>
        <p:nvSpPr>
          <p:cNvPr id="12" name="Text 9"/>
          <p:cNvSpPr/>
          <p:nvPr/>
        </p:nvSpPr>
        <p:spPr>
          <a:xfrm>
            <a:off x="1666280" y="4705588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Message Content</a:t>
            </a:r>
            <a:endParaRPr lang="en-US" sz="2209" dirty="0"/>
          </a:p>
        </p:txBody>
      </p:sp>
      <p:sp>
        <p:nvSpPr>
          <p:cNvPr id="13" name="Text 10"/>
          <p:cNvSpPr/>
          <p:nvPr/>
        </p:nvSpPr>
        <p:spPr>
          <a:xfrm>
            <a:off x="1666280" y="5204341"/>
            <a:ext cx="6613684" cy="37040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message can contain any type of data, up to 256 KB in size.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864037" y="6099215"/>
            <a:ext cx="555427" cy="555427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5" name="Text 12"/>
          <p:cNvSpPr/>
          <p:nvPr/>
        </p:nvSpPr>
        <p:spPr>
          <a:xfrm>
            <a:off x="1043702" y="6208514"/>
            <a:ext cx="195977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kern="0" spc="-27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1" dirty="0"/>
          </a:p>
        </p:txBody>
      </p:sp>
      <p:sp>
        <p:nvSpPr>
          <p:cNvPr id="16" name="Text 13"/>
          <p:cNvSpPr/>
          <p:nvPr/>
        </p:nvSpPr>
        <p:spPr>
          <a:xfrm>
            <a:off x="1666280" y="6099215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Queue Storage</a:t>
            </a:r>
            <a:endParaRPr lang="en-US" sz="2209" dirty="0"/>
          </a:p>
        </p:txBody>
      </p:sp>
      <p:sp>
        <p:nvSpPr>
          <p:cNvPr id="17" name="Text 14"/>
          <p:cNvSpPr/>
          <p:nvPr/>
        </p:nvSpPr>
        <p:spPr>
          <a:xfrm>
            <a:off x="1666280" y="6597968"/>
            <a:ext cx="6613684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Upon successful SendMessage action, the message is stored in the queue and becomes available for processing.</a:t>
            </a:r>
            <a:endParaRPr lang="en-US" sz="1944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1A68D3E-8B6B-7986-BFB5-ADF4AF438B71}"/>
              </a:ext>
            </a:extLst>
          </p:cNvPr>
          <p:cNvSpPr/>
          <p:nvPr/>
        </p:nvSpPr>
        <p:spPr>
          <a:xfrm>
            <a:off x="10493930" y="0"/>
            <a:ext cx="413647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6130885" y="507563"/>
            <a:ext cx="7855029" cy="104608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119"/>
              </a:lnSpc>
              <a:buNone/>
            </a:pPr>
            <a:r>
              <a:rPr lang="en-US" sz="3295" b="1" kern="0" spc="-33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ReceiveMessage Action in Amazon SQS</a:t>
            </a:r>
            <a:endParaRPr lang="en-US" sz="3295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0885" y="1829753"/>
            <a:ext cx="920710" cy="1473041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327702" y="2013823"/>
            <a:ext cx="2092523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60"/>
              </a:lnSpc>
              <a:buNone/>
            </a:pPr>
            <a:r>
              <a:rPr lang="en-US" sz="1648" b="1" kern="0" spc="-16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Consumer Request</a:t>
            </a:r>
            <a:endParaRPr lang="en-US" sz="1648" dirty="0"/>
          </a:p>
        </p:txBody>
      </p:sp>
      <p:sp>
        <p:nvSpPr>
          <p:cNvPr id="8" name="Text 4"/>
          <p:cNvSpPr/>
          <p:nvPr/>
        </p:nvSpPr>
        <p:spPr>
          <a:xfrm>
            <a:off x="7327702" y="2385774"/>
            <a:ext cx="665821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4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consumer initiates the ReceiveMessage action to request messages from the SQS queue.</a:t>
            </a:r>
            <a:endParaRPr lang="en-US" sz="14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0885" y="3302794"/>
            <a:ext cx="920710" cy="147304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327702" y="3486864"/>
            <a:ext cx="2092523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60"/>
              </a:lnSpc>
              <a:buNone/>
            </a:pPr>
            <a:r>
              <a:rPr lang="en-US" sz="1648" b="1" kern="0" spc="-16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Specify Parameters</a:t>
            </a:r>
            <a:endParaRPr lang="en-US" sz="1648" dirty="0"/>
          </a:p>
        </p:txBody>
      </p:sp>
      <p:sp>
        <p:nvSpPr>
          <p:cNvPr id="11" name="Text 6"/>
          <p:cNvSpPr/>
          <p:nvPr/>
        </p:nvSpPr>
        <p:spPr>
          <a:xfrm>
            <a:off x="7327702" y="3858816"/>
            <a:ext cx="6658213" cy="27622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4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request can specify the maximum number of messages to retrieve and a wait time.</a:t>
            </a:r>
            <a:endParaRPr lang="en-US" sz="14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885" y="4775835"/>
            <a:ext cx="920710" cy="1473041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327702" y="4959906"/>
            <a:ext cx="2092523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60"/>
              </a:lnSpc>
              <a:buNone/>
            </a:pPr>
            <a:r>
              <a:rPr lang="en-US" sz="1648" b="1" kern="0" spc="-16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Queue Response</a:t>
            </a:r>
            <a:endParaRPr lang="en-US" sz="1648" dirty="0"/>
          </a:p>
        </p:txBody>
      </p:sp>
      <p:sp>
        <p:nvSpPr>
          <p:cNvPr id="14" name="Text 8"/>
          <p:cNvSpPr/>
          <p:nvPr/>
        </p:nvSpPr>
        <p:spPr>
          <a:xfrm>
            <a:off x="7327702" y="5331857"/>
            <a:ext cx="665821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4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SQS queue returns one or more messages to the consumer based on the specified parameters.</a:t>
            </a:r>
            <a:endParaRPr lang="en-US" sz="14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30885" y="6248876"/>
            <a:ext cx="920710" cy="1473041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327702" y="6432947"/>
            <a:ext cx="2461617" cy="26158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60"/>
              </a:lnSpc>
              <a:buNone/>
            </a:pPr>
            <a:r>
              <a:rPr lang="en-US" sz="1648" b="1" kern="0" spc="-16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Visibility Timeout Start</a:t>
            </a:r>
            <a:endParaRPr lang="en-US" sz="1648" dirty="0"/>
          </a:p>
        </p:txBody>
      </p:sp>
      <p:sp>
        <p:nvSpPr>
          <p:cNvPr id="17" name="Text 10"/>
          <p:cNvSpPr/>
          <p:nvPr/>
        </p:nvSpPr>
        <p:spPr>
          <a:xfrm>
            <a:off x="7327702" y="6804898"/>
            <a:ext cx="6658213" cy="552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175"/>
              </a:lnSpc>
              <a:buNone/>
            </a:pPr>
            <a:r>
              <a:rPr lang="en-US" sz="145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messages are returned, their visibility timeout begins, temporarily hiding them from other consumers.</a:t>
            </a:r>
            <a:endParaRPr lang="en-US" sz="145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D0C2E-597F-AE5B-E598-687D850213F3}"/>
              </a:ext>
            </a:extLst>
          </p:cNvPr>
          <p:cNvSpPr/>
          <p:nvPr/>
        </p:nvSpPr>
        <p:spPr>
          <a:xfrm>
            <a:off x="0" y="0"/>
            <a:ext cx="413647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884045" y="602099"/>
            <a:ext cx="9248537" cy="62126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893"/>
              </a:lnSpc>
              <a:buNone/>
            </a:pPr>
            <a:r>
              <a:rPr lang="en-US" sz="3914" b="1" kern="0" spc="-39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Message Processing in Amazon SQS</a:t>
            </a:r>
            <a:endParaRPr lang="en-US" sz="3914" dirty="0"/>
          </a:p>
        </p:txBody>
      </p:sp>
      <p:sp>
        <p:nvSpPr>
          <p:cNvPr id="5" name="Shape 3"/>
          <p:cNvSpPr/>
          <p:nvPr/>
        </p:nvSpPr>
        <p:spPr>
          <a:xfrm>
            <a:off x="7301508" y="1660803"/>
            <a:ext cx="27265" cy="5966698"/>
          </a:xfrm>
          <a:prstGeom prst="roundRect">
            <a:avLst>
              <a:gd name="adj" fmla="val 144406"/>
            </a:avLst>
          </a:prstGeom>
          <a:solidFill>
            <a:srgbClr val="D8D4D4"/>
          </a:solidFill>
          <a:ln/>
        </p:spPr>
      </p:sp>
      <p:sp>
        <p:nvSpPr>
          <p:cNvPr id="6" name="Shape 4"/>
          <p:cNvSpPr/>
          <p:nvPr/>
        </p:nvSpPr>
        <p:spPr>
          <a:xfrm>
            <a:off x="6303466" y="2139136"/>
            <a:ext cx="765572" cy="27265"/>
          </a:xfrm>
          <a:prstGeom prst="roundRect">
            <a:avLst>
              <a:gd name="adj" fmla="val 144406"/>
            </a:avLst>
          </a:prstGeom>
          <a:solidFill>
            <a:srgbClr val="D8D4D4"/>
          </a:solidFill>
          <a:ln/>
        </p:spPr>
      </p:sp>
      <p:sp>
        <p:nvSpPr>
          <p:cNvPr id="7" name="Shape 5"/>
          <p:cNvSpPr/>
          <p:nvPr/>
        </p:nvSpPr>
        <p:spPr>
          <a:xfrm>
            <a:off x="7069038" y="1906786"/>
            <a:ext cx="492085" cy="492085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7258110" y="2003703"/>
            <a:ext cx="113943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9"/>
              </a:lnSpc>
              <a:buNone/>
            </a:pPr>
            <a:r>
              <a:rPr lang="en-US" sz="2349" b="1" kern="0" spc="-23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349" dirty="0"/>
          </a:p>
        </p:txBody>
      </p:sp>
      <p:sp>
        <p:nvSpPr>
          <p:cNvPr id="9" name="Text 7"/>
          <p:cNvSpPr/>
          <p:nvPr/>
        </p:nvSpPr>
        <p:spPr>
          <a:xfrm>
            <a:off x="3626525" y="1879521"/>
            <a:ext cx="2485549" cy="310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46"/>
              </a:lnSpc>
              <a:buNone/>
            </a:pPr>
            <a:r>
              <a:rPr lang="en-US" sz="1957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Receive Message</a:t>
            </a:r>
            <a:endParaRPr lang="en-US" sz="1957" dirty="0"/>
          </a:p>
        </p:txBody>
      </p:sp>
      <p:sp>
        <p:nvSpPr>
          <p:cNvPr id="10" name="Text 8"/>
          <p:cNvSpPr/>
          <p:nvPr/>
        </p:nvSpPr>
        <p:spPr>
          <a:xfrm>
            <a:off x="1884045" y="2321481"/>
            <a:ext cx="4228028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83"/>
              </a:lnSpc>
              <a:buNone/>
            </a:pPr>
            <a:r>
              <a:rPr lang="en-US" sz="1722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consumer receives the message from the SQS queue.</a:t>
            </a:r>
            <a:endParaRPr lang="en-US" sz="1722" dirty="0"/>
          </a:p>
        </p:txBody>
      </p:sp>
      <p:sp>
        <p:nvSpPr>
          <p:cNvPr id="11" name="Shape 9"/>
          <p:cNvSpPr/>
          <p:nvPr/>
        </p:nvSpPr>
        <p:spPr>
          <a:xfrm>
            <a:off x="7561124" y="3232725"/>
            <a:ext cx="765572" cy="27265"/>
          </a:xfrm>
          <a:prstGeom prst="roundRect">
            <a:avLst>
              <a:gd name="adj" fmla="val 144406"/>
            </a:avLst>
          </a:prstGeom>
          <a:solidFill>
            <a:srgbClr val="D8D4D4"/>
          </a:solidFill>
          <a:ln/>
        </p:spPr>
      </p:sp>
      <p:sp>
        <p:nvSpPr>
          <p:cNvPr id="12" name="Shape 10"/>
          <p:cNvSpPr/>
          <p:nvPr/>
        </p:nvSpPr>
        <p:spPr>
          <a:xfrm>
            <a:off x="7069038" y="3000375"/>
            <a:ext cx="492085" cy="492085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3" name="Text 11"/>
          <p:cNvSpPr/>
          <p:nvPr/>
        </p:nvSpPr>
        <p:spPr>
          <a:xfrm>
            <a:off x="7228582" y="3097292"/>
            <a:ext cx="172998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9"/>
              </a:lnSpc>
              <a:buNone/>
            </a:pPr>
            <a:r>
              <a:rPr lang="en-US" sz="2349" b="1" kern="0" spc="-23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349" dirty="0"/>
          </a:p>
        </p:txBody>
      </p:sp>
      <p:sp>
        <p:nvSpPr>
          <p:cNvPr id="14" name="Text 12"/>
          <p:cNvSpPr/>
          <p:nvPr/>
        </p:nvSpPr>
        <p:spPr>
          <a:xfrm>
            <a:off x="8518088" y="2973110"/>
            <a:ext cx="2485549" cy="310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6"/>
              </a:lnSpc>
              <a:buNone/>
            </a:pPr>
            <a:r>
              <a:rPr lang="en-US" sz="1957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Parse Content</a:t>
            </a:r>
            <a:endParaRPr lang="en-US" sz="1957" dirty="0"/>
          </a:p>
        </p:txBody>
      </p:sp>
      <p:sp>
        <p:nvSpPr>
          <p:cNvPr id="15" name="Text 13"/>
          <p:cNvSpPr/>
          <p:nvPr/>
        </p:nvSpPr>
        <p:spPr>
          <a:xfrm>
            <a:off x="8518088" y="3415070"/>
            <a:ext cx="4228148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1722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consumer parses the message content to extract relevant information.</a:t>
            </a:r>
            <a:endParaRPr lang="en-US" sz="1722" dirty="0"/>
          </a:p>
        </p:txBody>
      </p:sp>
      <p:sp>
        <p:nvSpPr>
          <p:cNvPr id="16" name="Shape 14"/>
          <p:cNvSpPr/>
          <p:nvPr/>
        </p:nvSpPr>
        <p:spPr>
          <a:xfrm>
            <a:off x="6303466" y="4217015"/>
            <a:ext cx="765572" cy="27265"/>
          </a:xfrm>
          <a:prstGeom prst="roundRect">
            <a:avLst>
              <a:gd name="adj" fmla="val 144406"/>
            </a:avLst>
          </a:prstGeom>
          <a:solidFill>
            <a:srgbClr val="D8D4D4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9038" y="3984665"/>
            <a:ext cx="492085" cy="492085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8" name="Text 16"/>
          <p:cNvSpPr/>
          <p:nvPr/>
        </p:nvSpPr>
        <p:spPr>
          <a:xfrm>
            <a:off x="7228225" y="4081582"/>
            <a:ext cx="173593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9"/>
              </a:lnSpc>
              <a:buNone/>
            </a:pPr>
            <a:r>
              <a:rPr lang="en-US" sz="2349" b="1" kern="0" spc="-23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349" dirty="0"/>
          </a:p>
        </p:txBody>
      </p:sp>
      <p:sp>
        <p:nvSpPr>
          <p:cNvPr id="19" name="Text 17"/>
          <p:cNvSpPr/>
          <p:nvPr/>
        </p:nvSpPr>
        <p:spPr>
          <a:xfrm>
            <a:off x="3626525" y="3957399"/>
            <a:ext cx="2485549" cy="310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46"/>
              </a:lnSpc>
              <a:buNone/>
            </a:pPr>
            <a:r>
              <a:rPr lang="en-US" sz="1957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Execute Logic</a:t>
            </a:r>
            <a:endParaRPr lang="en-US" sz="1957" dirty="0"/>
          </a:p>
        </p:txBody>
      </p:sp>
      <p:sp>
        <p:nvSpPr>
          <p:cNvPr id="20" name="Text 18"/>
          <p:cNvSpPr/>
          <p:nvPr/>
        </p:nvSpPr>
        <p:spPr>
          <a:xfrm>
            <a:off x="1884045" y="4399359"/>
            <a:ext cx="4228028" cy="65603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83"/>
              </a:lnSpc>
              <a:buNone/>
            </a:pPr>
            <a:r>
              <a:rPr lang="en-US" sz="1722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consumer executes its application-specific logic based on the message content.</a:t>
            </a:r>
            <a:endParaRPr lang="en-US" sz="1722" dirty="0"/>
          </a:p>
        </p:txBody>
      </p:sp>
      <p:sp>
        <p:nvSpPr>
          <p:cNvPr id="21" name="Shape 19"/>
          <p:cNvSpPr/>
          <p:nvPr/>
        </p:nvSpPr>
        <p:spPr>
          <a:xfrm>
            <a:off x="7561124" y="5201305"/>
            <a:ext cx="765572" cy="27265"/>
          </a:xfrm>
          <a:prstGeom prst="roundRect">
            <a:avLst>
              <a:gd name="adj" fmla="val 144406"/>
            </a:avLst>
          </a:prstGeom>
          <a:solidFill>
            <a:srgbClr val="D8D4D4"/>
          </a:solidFill>
          <a:ln/>
        </p:spPr>
      </p:sp>
      <p:sp>
        <p:nvSpPr>
          <p:cNvPr id="22" name="Shape 20"/>
          <p:cNvSpPr/>
          <p:nvPr/>
        </p:nvSpPr>
        <p:spPr>
          <a:xfrm>
            <a:off x="7069038" y="4968954"/>
            <a:ext cx="492085" cy="492085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23" name="Text 21"/>
          <p:cNvSpPr/>
          <p:nvPr/>
        </p:nvSpPr>
        <p:spPr>
          <a:xfrm>
            <a:off x="7213818" y="5065871"/>
            <a:ext cx="202525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9"/>
              </a:lnSpc>
              <a:buNone/>
            </a:pPr>
            <a:r>
              <a:rPr lang="en-US" sz="2349" b="1" kern="0" spc="-23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349" dirty="0"/>
          </a:p>
        </p:txBody>
      </p:sp>
      <p:sp>
        <p:nvSpPr>
          <p:cNvPr id="24" name="Text 22"/>
          <p:cNvSpPr/>
          <p:nvPr/>
        </p:nvSpPr>
        <p:spPr>
          <a:xfrm>
            <a:off x="8518088" y="4941689"/>
            <a:ext cx="2485549" cy="310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446"/>
              </a:lnSpc>
              <a:buNone/>
            </a:pPr>
            <a:r>
              <a:rPr lang="en-US" sz="1957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Handle Errors</a:t>
            </a:r>
            <a:endParaRPr lang="en-US" sz="1957" dirty="0"/>
          </a:p>
        </p:txBody>
      </p:sp>
      <p:sp>
        <p:nvSpPr>
          <p:cNvPr id="25" name="Text 23"/>
          <p:cNvSpPr/>
          <p:nvPr/>
        </p:nvSpPr>
        <p:spPr>
          <a:xfrm>
            <a:off x="8518088" y="5383649"/>
            <a:ext cx="4228148" cy="9840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583"/>
              </a:lnSpc>
              <a:buNone/>
            </a:pPr>
            <a:r>
              <a:rPr lang="en-US" sz="1722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If errors occur during processing, the consumer implements appropriate error handling.</a:t>
            </a:r>
            <a:endParaRPr lang="en-US" sz="1722" dirty="0"/>
          </a:p>
        </p:txBody>
      </p:sp>
      <p:sp>
        <p:nvSpPr>
          <p:cNvPr id="26" name="Shape 24"/>
          <p:cNvSpPr/>
          <p:nvPr/>
        </p:nvSpPr>
        <p:spPr>
          <a:xfrm>
            <a:off x="6303466" y="6242387"/>
            <a:ext cx="765572" cy="27265"/>
          </a:xfrm>
          <a:prstGeom prst="roundRect">
            <a:avLst>
              <a:gd name="adj" fmla="val 144406"/>
            </a:avLst>
          </a:prstGeom>
          <a:solidFill>
            <a:srgbClr val="D8D4D4"/>
          </a:solidFill>
          <a:ln/>
        </p:spPr>
      </p:sp>
      <p:sp>
        <p:nvSpPr>
          <p:cNvPr id="27" name="Shape 25"/>
          <p:cNvSpPr/>
          <p:nvPr/>
        </p:nvSpPr>
        <p:spPr>
          <a:xfrm>
            <a:off x="7069038" y="6010037"/>
            <a:ext cx="492085" cy="492085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28" name="Text 26"/>
          <p:cNvSpPr/>
          <p:nvPr/>
        </p:nvSpPr>
        <p:spPr>
          <a:xfrm>
            <a:off x="7227868" y="6106954"/>
            <a:ext cx="174427" cy="29825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349"/>
              </a:lnSpc>
              <a:buNone/>
            </a:pPr>
            <a:r>
              <a:rPr lang="en-US" sz="2349" b="1" kern="0" spc="-23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2349" dirty="0"/>
          </a:p>
        </p:txBody>
      </p:sp>
      <p:sp>
        <p:nvSpPr>
          <p:cNvPr id="29" name="Text 27"/>
          <p:cNvSpPr/>
          <p:nvPr/>
        </p:nvSpPr>
        <p:spPr>
          <a:xfrm>
            <a:off x="3513177" y="5982772"/>
            <a:ext cx="2598896" cy="31075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446"/>
              </a:lnSpc>
              <a:buNone/>
            </a:pPr>
            <a:r>
              <a:rPr lang="en-US" sz="1957" b="1" kern="0" spc="-20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Confirm Completion</a:t>
            </a:r>
            <a:endParaRPr lang="en-US" sz="1957" dirty="0"/>
          </a:p>
        </p:txBody>
      </p:sp>
      <p:sp>
        <p:nvSpPr>
          <p:cNvPr id="30" name="Text 28"/>
          <p:cNvSpPr/>
          <p:nvPr/>
        </p:nvSpPr>
        <p:spPr>
          <a:xfrm>
            <a:off x="1884045" y="6424732"/>
            <a:ext cx="4228028" cy="98405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583"/>
              </a:lnSpc>
              <a:buNone/>
            </a:pPr>
            <a:r>
              <a:rPr lang="en-US" sz="1722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Upon successful processing, the consumer confirms the completion of the message handling.</a:t>
            </a:r>
            <a:endParaRPr lang="en-US" sz="1722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6201966" y="1021199"/>
            <a:ext cx="7712869" cy="116157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4574"/>
              </a:lnSpc>
              <a:buNone/>
            </a:pPr>
            <a:r>
              <a:rPr lang="en-US" sz="3659" b="1" kern="0" spc="-37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DeleteMessage Action in Amazon SQS</a:t>
            </a:r>
            <a:endParaRPr lang="en-US" sz="3659" dirty="0"/>
          </a:p>
        </p:txBody>
      </p:sp>
      <p:sp>
        <p:nvSpPr>
          <p:cNvPr id="6" name="Shape 3"/>
          <p:cNvSpPr/>
          <p:nvPr/>
        </p:nvSpPr>
        <p:spPr>
          <a:xfrm>
            <a:off x="6201966" y="2719507"/>
            <a:ext cx="460058" cy="460057"/>
          </a:xfrm>
          <a:prstGeom prst="roundRect">
            <a:avLst>
              <a:gd name="adj" fmla="val 8000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6378654" y="2810113"/>
            <a:ext cx="106561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6"/>
              </a:lnSpc>
              <a:buNone/>
            </a:pPr>
            <a:r>
              <a:rPr lang="en-US" sz="2196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96" dirty="0"/>
          </a:p>
        </p:txBody>
      </p:sp>
      <p:sp>
        <p:nvSpPr>
          <p:cNvPr id="8" name="Text 5"/>
          <p:cNvSpPr/>
          <p:nvPr/>
        </p:nvSpPr>
        <p:spPr>
          <a:xfrm>
            <a:off x="6866453" y="2719507"/>
            <a:ext cx="2779871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Processing Completion</a:t>
            </a:r>
            <a:endParaRPr lang="en-US" sz="1830" dirty="0"/>
          </a:p>
        </p:txBody>
      </p:sp>
      <p:sp>
        <p:nvSpPr>
          <p:cNvPr id="9" name="Text 6"/>
          <p:cNvSpPr/>
          <p:nvPr/>
        </p:nvSpPr>
        <p:spPr>
          <a:xfrm>
            <a:off x="6866453" y="3132653"/>
            <a:ext cx="7048381" cy="6131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61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After successfully processing the message, the consumer initiates the DeleteMessage action.</a:t>
            </a:r>
            <a:endParaRPr lang="en-US" sz="1610" dirty="0"/>
          </a:p>
        </p:txBody>
      </p:sp>
      <p:sp>
        <p:nvSpPr>
          <p:cNvPr id="10" name="Shape 7"/>
          <p:cNvSpPr/>
          <p:nvPr/>
        </p:nvSpPr>
        <p:spPr>
          <a:xfrm>
            <a:off x="6201966" y="4180284"/>
            <a:ext cx="460058" cy="460057"/>
          </a:xfrm>
          <a:prstGeom prst="roundRect">
            <a:avLst>
              <a:gd name="adj" fmla="val 8000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351151" y="4270891"/>
            <a:ext cx="161687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6"/>
              </a:lnSpc>
              <a:buNone/>
            </a:pPr>
            <a:r>
              <a:rPr lang="en-US" sz="2196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96" dirty="0"/>
          </a:p>
        </p:txBody>
      </p:sp>
      <p:sp>
        <p:nvSpPr>
          <p:cNvPr id="12" name="Text 9"/>
          <p:cNvSpPr/>
          <p:nvPr/>
        </p:nvSpPr>
        <p:spPr>
          <a:xfrm>
            <a:off x="6866453" y="4180284"/>
            <a:ext cx="2323505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Message Removal</a:t>
            </a:r>
            <a:endParaRPr lang="en-US" sz="1830" dirty="0"/>
          </a:p>
        </p:txBody>
      </p:sp>
      <p:sp>
        <p:nvSpPr>
          <p:cNvPr id="13" name="Text 10"/>
          <p:cNvSpPr/>
          <p:nvPr/>
        </p:nvSpPr>
        <p:spPr>
          <a:xfrm>
            <a:off x="6866453" y="4593431"/>
            <a:ext cx="7048381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61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DeleteMessage action removes the processed message from the SQS queue.</a:t>
            </a:r>
            <a:endParaRPr lang="en-US" sz="1610" dirty="0"/>
          </a:p>
        </p:txBody>
      </p:sp>
      <p:sp>
        <p:nvSpPr>
          <p:cNvPr id="14" name="Shape 11"/>
          <p:cNvSpPr/>
          <p:nvPr/>
        </p:nvSpPr>
        <p:spPr>
          <a:xfrm>
            <a:off x="6201966" y="5334476"/>
            <a:ext cx="460058" cy="460057"/>
          </a:xfrm>
          <a:prstGeom prst="roundRect">
            <a:avLst>
              <a:gd name="adj" fmla="val 8000"/>
            </a:avLst>
          </a:prstGeom>
          <a:solidFill>
            <a:srgbClr val="F2EEEE"/>
          </a:solidFill>
          <a:ln/>
        </p:spPr>
      </p:sp>
      <p:sp>
        <p:nvSpPr>
          <p:cNvPr id="15" name="Text 12"/>
          <p:cNvSpPr/>
          <p:nvPr/>
        </p:nvSpPr>
        <p:spPr>
          <a:xfrm>
            <a:off x="6350794" y="5425083"/>
            <a:ext cx="162282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6"/>
              </a:lnSpc>
              <a:buNone/>
            </a:pPr>
            <a:r>
              <a:rPr lang="en-US" sz="2196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96" dirty="0"/>
          </a:p>
        </p:txBody>
      </p:sp>
      <p:sp>
        <p:nvSpPr>
          <p:cNvPr id="16" name="Text 13"/>
          <p:cNvSpPr/>
          <p:nvPr/>
        </p:nvSpPr>
        <p:spPr>
          <a:xfrm>
            <a:off x="6866453" y="5334476"/>
            <a:ext cx="2623542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Prevent Reprocessing</a:t>
            </a:r>
            <a:endParaRPr lang="en-US" sz="1830" dirty="0"/>
          </a:p>
        </p:txBody>
      </p:sp>
      <p:sp>
        <p:nvSpPr>
          <p:cNvPr id="17" name="Text 14"/>
          <p:cNvSpPr/>
          <p:nvPr/>
        </p:nvSpPr>
        <p:spPr>
          <a:xfrm>
            <a:off x="6866453" y="5747623"/>
            <a:ext cx="7048381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61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Deleting the message ensures it won't be processed again by other consumers.</a:t>
            </a:r>
            <a:endParaRPr lang="en-US" sz="1610" dirty="0"/>
          </a:p>
        </p:txBody>
      </p:sp>
      <p:sp>
        <p:nvSpPr>
          <p:cNvPr id="18" name="Shape 15"/>
          <p:cNvSpPr/>
          <p:nvPr/>
        </p:nvSpPr>
        <p:spPr>
          <a:xfrm>
            <a:off x="6201966" y="6488668"/>
            <a:ext cx="460058" cy="460057"/>
          </a:xfrm>
          <a:prstGeom prst="roundRect">
            <a:avLst>
              <a:gd name="adj" fmla="val 8000"/>
            </a:avLst>
          </a:prstGeom>
          <a:solidFill>
            <a:srgbClr val="F2EEEE"/>
          </a:solidFill>
          <a:ln/>
        </p:spPr>
      </p:sp>
      <p:sp>
        <p:nvSpPr>
          <p:cNvPr id="19" name="Text 16"/>
          <p:cNvSpPr/>
          <p:nvPr/>
        </p:nvSpPr>
        <p:spPr>
          <a:xfrm>
            <a:off x="6337340" y="6579275"/>
            <a:ext cx="189309" cy="278844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96"/>
              </a:lnSpc>
              <a:buNone/>
            </a:pPr>
            <a:r>
              <a:rPr lang="en-US" sz="2196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196" dirty="0"/>
          </a:p>
        </p:txBody>
      </p:sp>
      <p:sp>
        <p:nvSpPr>
          <p:cNvPr id="20" name="Text 17"/>
          <p:cNvSpPr/>
          <p:nvPr/>
        </p:nvSpPr>
        <p:spPr>
          <a:xfrm>
            <a:off x="6866453" y="6488668"/>
            <a:ext cx="2468880" cy="29051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87"/>
              </a:lnSpc>
              <a:buNone/>
            </a:pPr>
            <a:r>
              <a:rPr lang="en-US" sz="183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Queue Management</a:t>
            </a:r>
            <a:endParaRPr lang="en-US" sz="1830" dirty="0"/>
          </a:p>
        </p:txBody>
      </p:sp>
      <p:sp>
        <p:nvSpPr>
          <p:cNvPr id="21" name="Text 18"/>
          <p:cNvSpPr/>
          <p:nvPr/>
        </p:nvSpPr>
        <p:spPr>
          <a:xfrm>
            <a:off x="6866453" y="6901815"/>
            <a:ext cx="7048381" cy="3065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415"/>
              </a:lnSpc>
              <a:buNone/>
            </a:pPr>
            <a:r>
              <a:rPr lang="en-US" sz="161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Proper use of DeleteMessage helps maintain an efficient and clutter-free queue.</a:t>
            </a:r>
            <a:endParaRPr lang="en-US" sz="161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BBDBABD-0C2E-A2EB-A54A-2B83D9693DC6}"/>
              </a:ext>
            </a:extLst>
          </p:cNvPr>
          <p:cNvSpPr/>
          <p:nvPr/>
        </p:nvSpPr>
        <p:spPr>
          <a:xfrm>
            <a:off x="0" y="0"/>
            <a:ext cx="413647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185029" y="1769031"/>
            <a:ext cx="12260223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Building Scalable Systems with </a:t>
            </a:r>
          </a:p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Amazon SQS</a:t>
            </a:r>
            <a:endParaRPr lang="en-US" sz="4418" dirty="0"/>
          </a:p>
        </p:txBody>
      </p:sp>
      <p:sp>
        <p:nvSpPr>
          <p:cNvPr id="5" name="Text 3"/>
          <p:cNvSpPr/>
          <p:nvPr/>
        </p:nvSpPr>
        <p:spPr>
          <a:xfrm>
            <a:off x="1185029" y="3788926"/>
            <a:ext cx="3684746" cy="70127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Microservices Architecture</a:t>
            </a:r>
            <a:endParaRPr lang="en-US" sz="2209" dirty="0"/>
          </a:p>
        </p:txBody>
      </p:sp>
      <p:sp>
        <p:nvSpPr>
          <p:cNvPr id="6" name="Text 4"/>
          <p:cNvSpPr/>
          <p:nvPr/>
        </p:nvSpPr>
        <p:spPr>
          <a:xfrm>
            <a:off x="1185029" y="4737021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SQS facilitates communication between microservices, allowing for a more modular and scalable architecture.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79613" y="3788926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Load Balancing</a:t>
            </a:r>
            <a:endParaRPr lang="en-US" sz="2209" dirty="0"/>
          </a:p>
        </p:txBody>
      </p:sp>
      <p:sp>
        <p:nvSpPr>
          <p:cNvPr id="8" name="Text 6"/>
          <p:cNvSpPr/>
          <p:nvPr/>
        </p:nvSpPr>
        <p:spPr>
          <a:xfrm>
            <a:off x="5479613" y="4386382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distributing messages across multiple consumers, SQS enables natural load balancing in distributed systems.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774198" y="3788926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Fault Tolerance</a:t>
            </a:r>
            <a:endParaRPr lang="en-US" sz="2209" dirty="0"/>
          </a:p>
        </p:txBody>
      </p:sp>
      <p:sp>
        <p:nvSpPr>
          <p:cNvPr id="10" name="Text 8"/>
          <p:cNvSpPr/>
          <p:nvPr/>
        </p:nvSpPr>
        <p:spPr>
          <a:xfrm>
            <a:off x="9774198" y="4386382"/>
            <a:ext cx="3684746" cy="185201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decoupled nature of </a:t>
            </a:r>
          </a:p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SQS-based systems improves fault tolerance, as components can fail independently without affecting the entire system.</a:t>
            </a:r>
            <a:endParaRPr lang="en-US" sz="1944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36699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6091238" y="475178"/>
            <a:ext cx="7522726" cy="4908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66"/>
              </a:lnSpc>
              <a:buNone/>
            </a:pPr>
            <a:r>
              <a:rPr lang="en-US" sz="3093" b="1" kern="0" spc="-3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Best Practices for Using Amazon SQS</a:t>
            </a:r>
            <a:endParaRPr lang="en-US" sz="3093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1238" y="1225272"/>
            <a:ext cx="431959" cy="43195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091238" y="1829991"/>
            <a:ext cx="2195274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Use Batch Operations</a:t>
            </a:r>
            <a:endParaRPr lang="en-US" sz="1546" dirty="0"/>
          </a:p>
        </p:txBody>
      </p:sp>
      <p:sp>
        <p:nvSpPr>
          <p:cNvPr id="8" name="Text 4"/>
          <p:cNvSpPr/>
          <p:nvPr/>
        </p:nvSpPr>
        <p:spPr>
          <a:xfrm>
            <a:off x="6091238" y="2178963"/>
            <a:ext cx="7934325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Utilize batch operations for sending, receiving, and deleting messages to improve efficiency and reduce costs.</a:t>
            </a:r>
            <a:endParaRPr lang="en-US" sz="1361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1238" y="2956679"/>
            <a:ext cx="431959" cy="43195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091238" y="3561398"/>
            <a:ext cx="2739509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Optimize Visibility Timeout</a:t>
            </a:r>
            <a:endParaRPr lang="en-US" sz="1546" dirty="0"/>
          </a:p>
        </p:txBody>
      </p:sp>
      <p:sp>
        <p:nvSpPr>
          <p:cNvPr id="11" name="Text 6"/>
          <p:cNvSpPr/>
          <p:nvPr/>
        </p:nvSpPr>
        <p:spPr>
          <a:xfrm>
            <a:off x="6091238" y="3910370"/>
            <a:ext cx="7934325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Set an appropriate visibility timeout based on the expected processing time of your messages.</a:t>
            </a:r>
            <a:endParaRPr lang="en-US" sz="1361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1238" y="4688086"/>
            <a:ext cx="431959" cy="43195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91238" y="5292804"/>
            <a:ext cx="2319338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Monitor Queue Metrics</a:t>
            </a:r>
            <a:endParaRPr lang="en-US" sz="1546" dirty="0"/>
          </a:p>
        </p:txBody>
      </p:sp>
      <p:sp>
        <p:nvSpPr>
          <p:cNvPr id="14" name="Text 8"/>
          <p:cNvSpPr/>
          <p:nvPr/>
        </p:nvSpPr>
        <p:spPr>
          <a:xfrm>
            <a:off x="6091238" y="5641777"/>
            <a:ext cx="7934325" cy="25931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Regularly monitor queue metrics to ensure optimal performance and identify potential issues.</a:t>
            </a:r>
            <a:endParaRPr lang="en-US" sz="1361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1238" y="6419493"/>
            <a:ext cx="431959" cy="43195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6091238" y="7024211"/>
            <a:ext cx="3022163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Implement Security Measures</a:t>
            </a:r>
            <a:endParaRPr lang="en-US" sz="1546" dirty="0"/>
          </a:p>
        </p:txBody>
      </p:sp>
      <p:sp>
        <p:nvSpPr>
          <p:cNvPr id="17" name="Text 10"/>
          <p:cNvSpPr/>
          <p:nvPr/>
        </p:nvSpPr>
        <p:spPr>
          <a:xfrm>
            <a:off x="6091238" y="7373183"/>
            <a:ext cx="7934325" cy="51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 appropriate security measures, such as encryption and access controls, to protect your queue and message data.</a:t>
            </a:r>
            <a:endParaRPr lang="en-US" sz="136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CBF5DD2-BCA7-756C-DB7B-BCADD9167928}"/>
              </a:ext>
            </a:extLst>
          </p:cNvPr>
          <p:cNvSpPr/>
          <p:nvPr/>
        </p:nvSpPr>
        <p:spPr>
          <a:xfrm>
            <a:off x="0" y="0"/>
            <a:ext cx="4136470" cy="836699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2407444" y="3014901"/>
            <a:ext cx="8941237" cy="56149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421"/>
              </a:lnSpc>
              <a:buNone/>
            </a:pPr>
            <a:r>
              <a:rPr lang="en-US" sz="3537" b="1" kern="0" spc="-3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Conclusion: The Power of Amazon SQS</a:t>
            </a:r>
            <a:endParaRPr lang="en-US" sz="3537" dirty="0"/>
          </a:p>
        </p:txBody>
      </p:sp>
      <p:sp>
        <p:nvSpPr>
          <p:cNvPr id="6" name="Shape 3"/>
          <p:cNvSpPr/>
          <p:nvPr/>
        </p:nvSpPr>
        <p:spPr>
          <a:xfrm>
            <a:off x="2407444" y="4095155"/>
            <a:ext cx="444698" cy="444698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2578298" y="4182666"/>
            <a:ext cx="102989" cy="269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2"/>
              </a:lnSpc>
              <a:buNone/>
            </a:pPr>
            <a:r>
              <a:rPr lang="en-US" sz="2122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22" dirty="0"/>
          </a:p>
        </p:txBody>
      </p:sp>
      <p:sp>
        <p:nvSpPr>
          <p:cNvPr id="8" name="Text 5"/>
          <p:cNvSpPr/>
          <p:nvPr/>
        </p:nvSpPr>
        <p:spPr>
          <a:xfrm>
            <a:off x="3049786" y="4095155"/>
            <a:ext cx="3564612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1"/>
              </a:lnSpc>
              <a:buNone/>
            </a:pPr>
            <a:r>
              <a:rPr lang="en-US" sz="1769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Scalable and Resilient Systems</a:t>
            </a:r>
            <a:endParaRPr lang="en-US" sz="1769" dirty="0"/>
          </a:p>
        </p:txBody>
      </p:sp>
      <p:sp>
        <p:nvSpPr>
          <p:cNvPr id="9" name="Text 6"/>
          <p:cNvSpPr/>
          <p:nvPr/>
        </p:nvSpPr>
        <p:spPr>
          <a:xfrm>
            <a:off x="3049786" y="4494371"/>
            <a:ext cx="4166592" cy="11858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35"/>
              </a:lnSpc>
              <a:buNone/>
            </a:pPr>
            <a:r>
              <a:rPr lang="en-US" sz="155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Using SQS, you can build scalable and resilient distributed systems by decoupling the components that produce and consume messages.</a:t>
            </a:r>
            <a:endParaRPr lang="en-US" sz="1556" dirty="0"/>
          </a:p>
        </p:txBody>
      </p:sp>
      <p:sp>
        <p:nvSpPr>
          <p:cNvPr id="10" name="Shape 7"/>
          <p:cNvSpPr/>
          <p:nvPr/>
        </p:nvSpPr>
        <p:spPr>
          <a:xfrm>
            <a:off x="7414022" y="4095155"/>
            <a:ext cx="444698" cy="444698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7558207" y="4182666"/>
            <a:ext cx="156329" cy="269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2"/>
              </a:lnSpc>
              <a:buNone/>
            </a:pPr>
            <a:r>
              <a:rPr lang="en-US" sz="2122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22" dirty="0"/>
          </a:p>
        </p:txBody>
      </p:sp>
      <p:sp>
        <p:nvSpPr>
          <p:cNvPr id="12" name="Text 9"/>
          <p:cNvSpPr/>
          <p:nvPr/>
        </p:nvSpPr>
        <p:spPr>
          <a:xfrm>
            <a:off x="8056364" y="4095155"/>
            <a:ext cx="3591758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1"/>
              </a:lnSpc>
              <a:buNone/>
            </a:pPr>
            <a:r>
              <a:rPr lang="en-US" sz="1769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Flexible Message Management</a:t>
            </a:r>
            <a:endParaRPr lang="en-US" sz="1769" dirty="0"/>
          </a:p>
        </p:txBody>
      </p:sp>
      <p:sp>
        <p:nvSpPr>
          <p:cNvPr id="13" name="Text 10"/>
          <p:cNvSpPr/>
          <p:nvPr/>
        </p:nvSpPr>
        <p:spPr>
          <a:xfrm>
            <a:off x="8056364" y="4494371"/>
            <a:ext cx="4166592" cy="11858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35"/>
              </a:lnSpc>
              <a:buNone/>
            </a:pPr>
            <a:r>
              <a:rPr lang="en-US" sz="155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SQS provides a flexible and managed solution for message queuing, allowing developers to focus on application logic rather than infrastructure management.</a:t>
            </a:r>
            <a:endParaRPr lang="en-US" sz="1556" dirty="0"/>
          </a:p>
        </p:txBody>
      </p:sp>
      <p:sp>
        <p:nvSpPr>
          <p:cNvPr id="14" name="Shape 11"/>
          <p:cNvSpPr/>
          <p:nvPr/>
        </p:nvSpPr>
        <p:spPr>
          <a:xfrm>
            <a:off x="2407444" y="6100167"/>
            <a:ext cx="444698" cy="444698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5" name="Text 12"/>
          <p:cNvSpPr/>
          <p:nvPr/>
        </p:nvSpPr>
        <p:spPr>
          <a:xfrm>
            <a:off x="2551271" y="6187678"/>
            <a:ext cx="156924" cy="269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2"/>
              </a:lnSpc>
              <a:buNone/>
            </a:pPr>
            <a:r>
              <a:rPr lang="en-US" sz="2122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22" dirty="0"/>
          </a:p>
        </p:txBody>
      </p:sp>
      <p:sp>
        <p:nvSpPr>
          <p:cNvPr id="16" name="Text 13"/>
          <p:cNvSpPr/>
          <p:nvPr/>
        </p:nvSpPr>
        <p:spPr>
          <a:xfrm>
            <a:off x="3049786" y="6100167"/>
            <a:ext cx="3802142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1"/>
              </a:lnSpc>
              <a:buNone/>
            </a:pPr>
            <a:r>
              <a:rPr lang="en-US" sz="1769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Integration with AWS Ecosystem</a:t>
            </a:r>
            <a:endParaRPr lang="en-US" sz="1769" dirty="0"/>
          </a:p>
        </p:txBody>
      </p:sp>
      <p:sp>
        <p:nvSpPr>
          <p:cNvPr id="17" name="Text 14"/>
          <p:cNvSpPr/>
          <p:nvPr/>
        </p:nvSpPr>
        <p:spPr>
          <a:xfrm>
            <a:off x="3049786" y="6499384"/>
            <a:ext cx="4166592" cy="88939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35"/>
              </a:lnSpc>
              <a:buNone/>
            </a:pPr>
            <a:r>
              <a:rPr lang="en-US" sz="155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 part of the AWS ecosystem, SQS integrates seamlessly with other AWS services, enabling powerful and complex distributed architectures.</a:t>
            </a:r>
            <a:endParaRPr lang="en-US" sz="1556" dirty="0"/>
          </a:p>
        </p:txBody>
      </p:sp>
      <p:sp>
        <p:nvSpPr>
          <p:cNvPr id="18" name="Shape 15"/>
          <p:cNvSpPr/>
          <p:nvPr/>
        </p:nvSpPr>
        <p:spPr>
          <a:xfrm>
            <a:off x="7414022" y="6100167"/>
            <a:ext cx="444698" cy="444698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9" name="Text 16"/>
          <p:cNvSpPr/>
          <p:nvPr/>
        </p:nvSpPr>
        <p:spPr>
          <a:xfrm>
            <a:off x="7544872" y="6187678"/>
            <a:ext cx="182999" cy="26955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22"/>
              </a:lnSpc>
              <a:buNone/>
            </a:pPr>
            <a:r>
              <a:rPr lang="en-US" sz="2122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122" dirty="0"/>
          </a:p>
        </p:txBody>
      </p:sp>
      <p:sp>
        <p:nvSpPr>
          <p:cNvPr id="20" name="Text 17"/>
          <p:cNvSpPr/>
          <p:nvPr/>
        </p:nvSpPr>
        <p:spPr>
          <a:xfrm>
            <a:off x="8056364" y="6100167"/>
            <a:ext cx="2517934" cy="280630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211"/>
              </a:lnSpc>
              <a:buNone/>
            </a:pPr>
            <a:r>
              <a:rPr lang="en-US" sz="1769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Continued Innovation</a:t>
            </a:r>
            <a:endParaRPr lang="en-US" sz="1769" dirty="0"/>
          </a:p>
        </p:txBody>
      </p:sp>
      <p:sp>
        <p:nvSpPr>
          <p:cNvPr id="21" name="Text 18"/>
          <p:cNvSpPr/>
          <p:nvPr/>
        </p:nvSpPr>
        <p:spPr>
          <a:xfrm>
            <a:off x="8056364" y="6499384"/>
            <a:ext cx="4166592" cy="118586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335"/>
              </a:lnSpc>
              <a:buNone/>
            </a:pPr>
            <a:r>
              <a:rPr lang="en-US" sz="1556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With ongoing updates and improvements from AWS, Amazon SQS continues to evolve, providing new features and capabilities for modern application development.</a:t>
            </a:r>
            <a:endParaRPr lang="en-US" sz="1556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FA2AD0C-E168-525F-4E95-315141E4BD82}"/>
              </a:ext>
            </a:extLst>
          </p:cNvPr>
          <p:cNvSpPr/>
          <p:nvPr/>
        </p:nvSpPr>
        <p:spPr>
          <a:xfrm>
            <a:off x="0" y="0"/>
            <a:ext cx="14630400" cy="280963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50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244515" y="699254"/>
            <a:ext cx="7461171" cy="136588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378"/>
              </a:lnSpc>
              <a:buNone/>
            </a:pPr>
            <a:r>
              <a:rPr lang="en-US" sz="4303" b="1" kern="0" spc="-43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Components of Amazon SQS</a:t>
            </a:r>
            <a:endParaRPr lang="en-US" sz="4303" dirty="0"/>
          </a:p>
        </p:txBody>
      </p:sp>
      <p:sp>
        <p:nvSpPr>
          <p:cNvPr id="6" name="Shape 3"/>
          <p:cNvSpPr/>
          <p:nvPr/>
        </p:nvSpPr>
        <p:spPr>
          <a:xfrm>
            <a:off x="244515" y="2425779"/>
            <a:ext cx="7461171" cy="1326952"/>
          </a:xfrm>
          <a:prstGeom prst="roundRect">
            <a:avLst>
              <a:gd name="adj" fmla="val 3261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484902" y="2666167"/>
            <a:ext cx="2732127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9"/>
              </a:lnSpc>
              <a:buNone/>
            </a:pPr>
            <a:r>
              <a:rPr lang="en-US" sz="2151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Producer</a:t>
            </a:r>
            <a:endParaRPr lang="en-US" sz="2151" dirty="0"/>
          </a:p>
        </p:txBody>
      </p:sp>
      <p:sp>
        <p:nvSpPr>
          <p:cNvPr id="8" name="Text 5"/>
          <p:cNvSpPr/>
          <p:nvPr/>
        </p:nvSpPr>
        <p:spPr>
          <a:xfrm>
            <a:off x="484902" y="3151822"/>
            <a:ext cx="6980396" cy="36052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840"/>
              </a:lnSpc>
              <a:buNone/>
            </a:pPr>
            <a:r>
              <a:rPr lang="en-US" sz="189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component that sends messages to the SQS queue.</a:t>
            </a:r>
            <a:endParaRPr lang="en-US" sz="1893" dirty="0"/>
          </a:p>
        </p:txBody>
      </p:sp>
      <p:sp>
        <p:nvSpPr>
          <p:cNvPr id="9" name="Shape 6"/>
          <p:cNvSpPr/>
          <p:nvPr/>
        </p:nvSpPr>
        <p:spPr>
          <a:xfrm>
            <a:off x="244515" y="3993118"/>
            <a:ext cx="7461171" cy="1687473"/>
          </a:xfrm>
          <a:prstGeom prst="roundRect">
            <a:avLst>
              <a:gd name="adj" fmla="val 2565"/>
            </a:avLst>
          </a:prstGeom>
          <a:solidFill>
            <a:srgbClr val="F2EEEE"/>
          </a:solidFill>
          <a:ln/>
        </p:spPr>
      </p:sp>
      <p:sp>
        <p:nvSpPr>
          <p:cNvPr id="10" name="Text 7"/>
          <p:cNvSpPr/>
          <p:nvPr/>
        </p:nvSpPr>
        <p:spPr>
          <a:xfrm>
            <a:off x="484902" y="4233505"/>
            <a:ext cx="2732127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9"/>
              </a:lnSpc>
              <a:buNone/>
            </a:pPr>
            <a:r>
              <a:rPr lang="en-US" sz="2151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SQS Queue</a:t>
            </a:r>
            <a:endParaRPr lang="en-US" sz="2151" dirty="0"/>
          </a:p>
        </p:txBody>
      </p:sp>
      <p:sp>
        <p:nvSpPr>
          <p:cNvPr id="11" name="Text 8"/>
          <p:cNvSpPr/>
          <p:nvPr/>
        </p:nvSpPr>
        <p:spPr>
          <a:xfrm>
            <a:off x="484902" y="4719161"/>
            <a:ext cx="6980396" cy="7210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0"/>
              </a:lnSpc>
              <a:buNone/>
            </a:pPr>
            <a:r>
              <a:rPr lang="en-US" sz="189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queue that stores messages until they are processed by the consumer.</a:t>
            </a:r>
            <a:endParaRPr lang="en-US" sz="1893" dirty="0"/>
          </a:p>
        </p:txBody>
      </p:sp>
      <p:sp>
        <p:nvSpPr>
          <p:cNvPr id="12" name="Shape 9"/>
          <p:cNvSpPr/>
          <p:nvPr/>
        </p:nvSpPr>
        <p:spPr>
          <a:xfrm>
            <a:off x="244515" y="5920978"/>
            <a:ext cx="7461171" cy="1687473"/>
          </a:xfrm>
          <a:prstGeom prst="roundRect">
            <a:avLst>
              <a:gd name="adj" fmla="val 2565"/>
            </a:avLst>
          </a:prstGeom>
          <a:solidFill>
            <a:srgbClr val="F2EEEE"/>
          </a:solidFill>
          <a:ln/>
        </p:spPr>
      </p:sp>
      <p:sp>
        <p:nvSpPr>
          <p:cNvPr id="13" name="Text 10"/>
          <p:cNvSpPr/>
          <p:nvPr/>
        </p:nvSpPr>
        <p:spPr>
          <a:xfrm>
            <a:off x="484902" y="6161365"/>
            <a:ext cx="2732127" cy="34147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689"/>
              </a:lnSpc>
              <a:buNone/>
            </a:pPr>
            <a:r>
              <a:rPr lang="en-US" sz="2151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Consumer</a:t>
            </a:r>
            <a:endParaRPr lang="en-US" sz="2151" dirty="0"/>
          </a:p>
        </p:txBody>
      </p:sp>
      <p:sp>
        <p:nvSpPr>
          <p:cNvPr id="14" name="Text 11"/>
          <p:cNvSpPr/>
          <p:nvPr/>
        </p:nvSpPr>
        <p:spPr>
          <a:xfrm>
            <a:off x="484902" y="6647021"/>
            <a:ext cx="6980396" cy="72104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840"/>
              </a:lnSpc>
              <a:buNone/>
            </a:pPr>
            <a:r>
              <a:rPr lang="en-US" sz="1893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component that retrieves and processes messages from the SQS queue.</a:t>
            </a:r>
            <a:endParaRPr lang="en-US" sz="1893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DF71C04-FA16-FE6B-5A64-AD68669202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635" y="4330700"/>
            <a:ext cx="6286701" cy="21721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757796A5-EFAA-7DFD-E5DB-220829F7E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442" y="1382035"/>
            <a:ext cx="6735115" cy="6563641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pic>
      <p:sp>
        <p:nvSpPr>
          <p:cNvPr id="21" name="Text 2">
            <a:extLst>
              <a:ext uri="{FF2B5EF4-FFF2-40B4-BE49-F238E27FC236}">
                <a16:creationId xmlns:a16="http://schemas.microsoft.com/office/drawing/2014/main" id="{122D59C0-7C87-29EE-376F-274BAC84C014}"/>
              </a:ext>
            </a:extLst>
          </p:cNvPr>
          <p:cNvSpPr/>
          <p:nvPr/>
        </p:nvSpPr>
        <p:spPr>
          <a:xfrm>
            <a:off x="3200994" y="423624"/>
            <a:ext cx="7314009" cy="5556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6"/>
              </a:lnSpc>
              <a:buNone/>
            </a:pPr>
            <a:r>
              <a:rPr lang="en-US" sz="3501" b="1" kern="0" spc="-3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Sequence of Interactions in SQS</a:t>
            </a:r>
            <a:endParaRPr lang="en-US" sz="3501" dirty="0"/>
          </a:p>
        </p:txBody>
      </p:sp>
    </p:spTree>
    <p:extLst>
      <p:ext uri="{BB962C8B-B14F-4D97-AF65-F5344CB8AC3E}">
        <p14:creationId xmlns:p14="http://schemas.microsoft.com/office/powerpoint/2010/main" val="4104337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3138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2457926" y="537924"/>
            <a:ext cx="7314009" cy="55566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4376"/>
              </a:lnSpc>
              <a:buNone/>
            </a:pPr>
            <a:r>
              <a:rPr lang="en-US" sz="3501" b="1" kern="0" spc="-35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Sequence of Interactions in SQS</a:t>
            </a:r>
            <a:endParaRPr lang="en-US" sz="3501" dirty="0"/>
          </a:p>
        </p:txBody>
      </p:sp>
      <p:sp>
        <p:nvSpPr>
          <p:cNvPr id="5" name="Shape 3"/>
          <p:cNvSpPr/>
          <p:nvPr/>
        </p:nvSpPr>
        <p:spPr>
          <a:xfrm>
            <a:off x="7303056" y="1484828"/>
            <a:ext cx="24408" cy="6208633"/>
          </a:xfrm>
          <a:prstGeom prst="roundRect">
            <a:avLst>
              <a:gd name="adj" fmla="val 144268"/>
            </a:avLst>
          </a:prstGeom>
          <a:solidFill>
            <a:srgbClr val="D8D4D4"/>
          </a:solidFill>
          <a:ln/>
        </p:spPr>
      </p:sp>
      <p:sp>
        <p:nvSpPr>
          <p:cNvPr id="6" name="Shape 4"/>
          <p:cNvSpPr/>
          <p:nvPr/>
        </p:nvSpPr>
        <p:spPr>
          <a:xfrm>
            <a:off x="6410563" y="1912680"/>
            <a:ext cx="684609" cy="24408"/>
          </a:xfrm>
          <a:prstGeom prst="roundRect">
            <a:avLst>
              <a:gd name="adj" fmla="val 144268"/>
            </a:avLst>
          </a:prstGeom>
          <a:solidFill>
            <a:srgbClr val="D8D4D4"/>
          </a:solidFill>
          <a:ln/>
        </p:spPr>
      </p:sp>
      <p:sp>
        <p:nvSpPr>
          <p:cNvPr id="7" name="Shape 5"/>
          <p:cNvSpPr/>
          <p:nvPr/>
        </p:nvSpPr>
        <p:spPr>
          <a:xfrm>
            <a:off x="7095173" y="1704856"/>
            <a:ext cx="440055" cy="440055"/>
          </a:xfrm>
          <a:prstGeom prst="roundRect">
            <a:avLst>
              <a:gd name="adj" fmla="val 8002"/>
            </a:avLst>
          </a:prstGeom>
          <a:solidFill>
            <a:srgbClr val="F2EEEE"/>
          </a:solidFill>
          <a:ln/>
        </p:spPr>
      </p:sp>
      <p:sp>
        <p:nvSpPr>
          <p:cNvPr id="8" name="Text 6"/>
          <p:cNvSpPr/>
          <p:nvPr/>
        </p:nvSpPr>
        <p:spPr>
          <a:xfrm>
            <a:off x="7264241" y="1791414"/>
            <a:ext cx="101918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100" dirty="0"/>
          </a:p>
        </p:txBody>
      </p:sp>
      <p:sp>
        <p:nvSpPr>
          <p:cNvPr id="9" name="Text 7"/>
          <p:cNvSpPr/>
          <p:nvPr/>
        </p:nvSpPr>
        <p:spPr>
          <a:xfrm>
            <a:off x="3167182" y="1680448"/>
            <a:ext cx="3072170" cy="277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88"/>
              </a:lnSpc>
              <a:buNone/>
            </a:pPr>
            <a:r>
              <a:rPr lang="en-US" sz="175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Producer sends a message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2457926" y="2075498"/>
            <a:ext cx="3781425" cy="586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11"/>
              </a:lnSpc>
              <a:buNone/>
            </a:pPr>
            <a:r>
              <a:rPr lang="en-US" sz="154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producer sends a message to the SQS queue.</a:t>
            </a:r>
            <a:endParaRPr lang="en-US" sz="1540" dirty="0"/>
          </a:p>
        </p:txBody>
      </p:sp>
      <p:sp>
        <p:nvSpPr>
          <p:cNvPr id="11" name="Shape 9"/>
          <p:cNvSpPr/>
          <p:nvPr/>
        </p:nvSpPr>
        <p:spPr>
          <a:xfrm>
            <a:off x="7535228" y="2890778"/>
            <a:ext cx="684609" cy="24408"/>
          </a:xfrm>
          <a:prstGeom prst="roundRect">
            <a:avLst>
              <a:gd name="adj" fmla="val 144268"/>
            </a:avLst>
          </a:prstGeom>
          <a:solidFill>
            <a:srgbClr val="D8D4D4"/>
          </a:solidFill>
          <a:ln/>
        </p:spPr>
      </p:sp>
      <p:sp>
        <p:nvSpPr>
          <p:cNvPr id="12" name="Shape 10"/>
          <p:cNvSpPr/>
          <p:nvPr/>
        </p:nvSpPr>
        <p:spPr>
          <a:xfrm>
            <a:off x="7095173" y="2682954"/>
            <a:ext cx="440055" cy="440055"/>
          </a:xfrm>
          <a:prstGeom prst="roundRect">
            <a:avLst>
              <a:gd name="adj" fmla="val 8002"/>
            </a:avLst>
          </a:prstGeom>
          <a:solidFill>
            <a:srgbClr val="F2EEEE"/>
          </a:solidFill>
          <a:ln/>
        </p:spPr>
      </p:sp>
      <p:sp>
        <p:nvSpPr>
          <p:cNvPr id="13" name="Text 11"/>
          <p:cNvSpPr/>
          <p:nvPr/>
        </p:nvSpPr>
        <p:spPr>
          <a:xfrm>
            <a:off x="7237809" y="2769513"/>
            <a:ext cx="154781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8391049" y="2658547"/>
            <a:ext cx="3542586" cy="277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8"/>
              </a:lnSpc>
              <a:buNone/>
            </a:pPr>
            <a:r>
              <a:rPr lang="en-US" sz="175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SQS queue stores the message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8391049" y="3053596"/>
            <a:ext cx="3781425" cy="586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1"/>
              </a:lnSpc>
              <a:buNone/>
            </a:pPr>
            <a:r>
              <a:rPr lang="en-US" sz="154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message is stored in the queue until a consumer is ready to process it.</a:t>
            </a:r>
            <a:endParaRPr lang="en-US" sz="1540" dirty="0"/>
          </a:p>
        </p:txBody>
      </p:sp>
      <p:sp>
        <p:nvSpPr>
          <p:cNvPr id="16" name="Shape 14"/>
          <p:cNvSpPr/>
          <p:nvPr/>
        </p:nvSpPr>
        <p:spPr>
          <a:xfrm>
            <a:off x="6410563" y="3771007"/>
            <a:ext cx="684609" cy="24408"/>
          </a:xfrm>
          <a:prstGeom prst="roundRect">
            <a:avLst>
              <a:gd name="adj" fmla="val 144268"/>
            </a:avLst>
          </a:prstGeom>
          <a:solidFill>
            <a:srgbClr val="D8D4D4"/>
          </a:solidFill>
          <a:ln/>
        </p:spPr>
      </p:sp>
      <p:sp>
        <p:nvSpPr>
          <p:cNvPr id="17" name="Shape 15"/>
          <p:cNvSpPr/>
          <p:nvPr/>
        </p:nvSpPr>
        <p:spPr>
          <a:xfrm>
            <a:off x="7095173" y="3563183"/>
            <a:ext cx="440055" cy="440055"/>
          </a:xfrm>
          <a:prstGeom prst="roundRect">
            <a:avLst>
              <a:gd name="adj" fmla="val 8002"/>
            </a:avLst>
          </a:prstGeom>
          <a:solidFill>
            <a:srgbClr val="F2EEEE"/>
          </a:solidFill>
          <a:ln/>
        </p:spPr>
      </p:sp>
      <p:sp>
        <p:nvSpPr>
          <p:cNvPr id="18" name="Text 16"/>
          <p:cNvSpPr/>
          <p:nvPr/>
        </p:nvSpPr>
        <p:spPr>
          <a:xfrm>
            <a:off x="7237571" y="3649742"/>
            <a:ext cx="155258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100" dirty="0"/>
          </a:p>
        </p:txBody>
      </p:sp>
      <p:sp>
        <p:nvSpPr>
          <p:cNvPr id="19" name="Text 17"/>
          <p:cNvSpPr/>
          <p:nvPr/>
        </p:nvSpPr>
        <p:spPr>
          <a:xfrm>
            <a:off x="2798802" y="3538776"/>
            <a:ext cx="3440549" cy="277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188"/>
              </a:lnSpc>
              <a:buNone/>
            </a:pPr>
            <a:r>
              <a:rPr lang="en-US" sz="175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Consumer requests messages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2457926" y="3933825"/>
            <a:ext cx="3781425" cy="586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11"/>
              </a:lnSpc>
              <a:buNone/>
            </a:pPr>
            <a:r>
              <a:rPr lang="en-US" sz="154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consumer requests messages from the SQS queue.</a:t>
            </a:r>
            <a:endParaRPr lang="en-US" sz="1540" dirty="0"/>
          </a:p>
        </p:txBody>
      </p:sp>
      <p:sp>
        <p:nvSpPr>
          <p:cNvPr id="21" name="Shape 19"/>
          <p:cNvSpPr/>
          <p:nvPr/>
        </p:nvSpPr>
        <p:spPr>
          <a:xfrm>
            <a:off x="7535228" y="4651355"/>
            <a:ext cx="684609" cy="24408"/>
          </a:xfrm>
          <a:prstGeom prst="roundRect">
            <a:avLst>
              <a:gd name="adj" fmla="val 144268"/>
            </a:avLst>
          </a:prstGeom>
          <a:solidFill>
            <a:srgbClr val="D8D4D4"/>
          </a:solidFill>
          <a:ln/>
        </p:spPr>
      </p:sp>
      <p:sp>
        <p:nvSpPr>
          <p:cNvPr id="22" name="Shape 20"/>
          <p:cNvSpPr/>
          <p:nvPr/>
        </p:nvSpPr>
        <p:spPr>
          <a:xfrm>
            <a:off x="7095173" y="4443532"/>
            <a:ext cx="440055" cy="440055"/>
          </a:xfrm>
          <a:prstGeom prst="roundRect">
            <a:avLst>
              <a:gd name="adj" fmla="val 8002"/>
            </a:avLst>
          </a:prstGeom>
          <a:solidFill>
            <a:srgbClr val="F2EEEE"/>
          </a:solidFill>
          <a:ln/>
        </p:spPr>
      </p:sp>
      <p:sp>
        <p:nvSpPr>
          <p:cNvPr id="23" name="Text 21"/>
          <p:cNvSpPr/>
          <p:nvPr/>
        </p:nvSpPr>
        <p:spPr>
          <a:xfrm>
            <a:off x="7224593" y="4530090"/>
            <a:ext cx="181094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4</a:t>
            </a:r>
            <a:endParaRPr lang="en-US" sz="2100" dirty="0"/>
          </a:p>
        </p:txBody>
      </p:sp>
      <p:sp>
        <p:nvSpPr>
          <p:cNvPr id="24" name="Text 22"/>
          <p:cNvSpPr/>
          <p:nvPr/>
        </p:nvSpPr>
        <p:spPr>
          <a:xfrm>
            <a:off x="8391049" y="4419124"/>
            <a:ext cx="3431858" cy="277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8"/>
              </a:lnSpc>
              <a:buNone/>
            </a:pPr>
            <a:r>
              <a:rPr lang="en-US" sz="175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SQS queue returns a message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8391049" y="4814173"/>
            <a:ext cx="3781425" cy="586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1"/>
              </a:lnSpc>
              <a:buNone/>
            </a:pPr>
            <a:r>
              <a:rPr lang="en-US" sz="154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queue returns a message to the consumer.</a:t>
            </a:r>
            <a:endParaRPr lang="en-US" sz="1540" dirty="0"/>
          </a:p>
        </p:txBody>
      </p:sp>
      <p:sp>
        <p:nvSpPr>
          <p:cNvPr id="26" name="Shape 24"/>
          <p:cNvSpPr/>
          <p:nvPr/>
        </p:nvSpPr>
        <p:spPr>
          <a:xfrm>
            <a:off x="6410563" y="5531703"/>
            <a:ext cx="684609" cy="24408"/>
          </a:xfrm>
          <a:prstGeom prst="roundRect">
            <a:avLst>
              <a:gd name="adj" fmla="val 144268"/>
            </a:avLst>
          </a:prstGeom>
          <a:solidFill>
            <a:srgbClr val="D8D4D4"/>
          </a:solidFill>
          <a:ln/>
        </p:spPr>
      </p:sp>
      <p:sp>
        <p:nvSpPr>
          <p:cNvPr id="27" name="Shape 25"/>
          <p:cNvSpPr/>
          <p:nvPr/>
        </p:nvSpPr>
        <p:spPr>
          <a:xfrm>
            <a:off x="7095173" y="5323880"/>
            <a:ext cx="440055" cy="440055"/>
          </a:xfrm>
          <a:prstGeom prst="roundRect">
            <a:avLst>
              <a:gd name="adj" fmla="val 8002"/>
            </a:avLst>
          </a:prstGeom>
          <a:solidFill>
            <a:srgbClr val="F2EEEE"/>
          </a:solidFill>
          <a:ln/>
        </p:spPr>
      </p:sp>
      <p:sp>
        <p:nvSpPr>
          <p:cNvPr id="28" name="Text 26"/>
          <p:cNvSpPr/>
          <p:nvPr/>
        </p:nvSpPr>
        <p:spPr>
          <a:xfrm>
            <a:off x="7237095" y="5410438"/>
            <a:ext cx="156091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5</a:t>
            </a:r>
            <a:endParaRPr lang="en-US" sz="2100" dirty="0"/>
          </a:p>
        </p:txBody>
      </p:sp>
      <p:sp>
        <p:nvSpPr>
          <p:cNvPr id="29" name="Text 27"/>
          <p:cNvSpPr/>
          <p:nvPr/>
        </p:nvSpPr>
        <p:spPr>
          <a:xfrm>
            <a:off x="2457926" y="5299472"/>
            <a:ext cx="3781425" cy="55554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188"/>
              </a:lnSpc>
              <a:buNone/>
            </a:pPr>
            <a:r>
              <a:rPr lang="en-US" sz="175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Consumer processes the message</a:t>
            </a:r>
            <a:endParaRPr lang="en-US" sz="1750" dirty="0"/>
          </a:p>
        </p:txBody>
      </p:sp>
      <p:sp>
        <p:nvSpPr>
          <p:cNvPr id="30" name="Text 28"/>
          <p:cNvSpPr/>
          <p:nvPr/>
        </p:nvSpPr>
        <p:spPr>
          <a:xfrm>
            <a:off x="2457926" y="5972294"/>
            <a:ext cx="3781425" cy="58674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2311"/>
              </a:lnSpc>
              <a:buNone/>
            </a:pPr>
            <a:r>
              <a:rPr lang="en-US" sz="154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consumer processes the received message.</a:t>
            </a:r>
            <a:endParaRPr lang="en-US" sz="1540" dirty="0"/>
          </a:p>
        </p:txBody>
      </p:sp>
      <p:sp>
        <p:nvSpPr>
          <p:cNvPr id="31" name="Shape 29"/>
          <p:cNvSpPr/>
          <p:nvPr/>
        </p:nvSpPr>
        <p:spPr>
          <a:xfrm>
            <a:off x="7535228" y="6454914"/>
            <a:ext cx="684609" cy="24408"/>
          </a:xfrm>
          <a:prstGeom prst="roundRect">
            <a:avLst>
              <a:gd name="adj" fmla="val 144268"/>
            </a:avLst>
          </a:prstGeom>
          <a:solidFill>
            <a:srgbClr val="D8D4D4"/>
          </a:solidFill>
          <a:ln/>
        </p:spPr>
      </p:sp>
      <p:sp>
        <p:nvSpPr>
          <p:cNvPr id="32" name="Shape 30"/>
          <p:cNvSpPr/>
          <p:nvPr/>
        </p:nvSpPr>
        <p:spPr>
          <a:xfrm>
            <a:off x="7095173" y="6247090"/>
            <a:ext cx="440055" cy="440055"/>
          </a:xfrm>
          <a:prstGeom prst="roundRect">
            <a:avLst>
              <a:gd name="adj" fmla="val 8002"/>
            </a:avLst>
          </a:prstGeom>
          <a:solidFill>
            <a:srgbClr val="F2EEEE"/>
          </a:solidFill>
          <a:ln/>
        </p:spPr>
      </p:sp>
      <p:sp>
        <p:nvSpPr>
          <p:cNvPr id="33" name="Text 31"/>
          <p:cNvSpPr/>
          <p:nvPr/>
        </p:nvSpPr>
        <p:spPr>
          <a:xfrm>
            <a:off x="7231499" y="6333649"/>
            <a:ext cx="167283" cy="26681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2100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6</a:t>
            </a:r>
            <a:endParaRPr lang="en-US" sz="2100" dirty="0"/>
          </a:p>
        </p:txBody>
      </p:sp>
      <p:sp>
        <p:nvSpPr>
          <p:cNvPr id="34" name="Text 32"/>
          <p:cNvSpPr/>
          <p:nvPr/>
        </p:nvSpPr>
        <p:spPr>
          <a:xfrm>
            <a:off x="8391049" y="6222683"/>
            <a:ext cx="3611642" cy="2777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188"/>
              </a:lnSpc>
              <a:buNone/>
            </a:pPr>
            <a:r>
              <a:rPr lang="en-US" sz="1750" b="1" kern="0" spc="-18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Consumer deletes the message</a:t>
            </a:r>
            <a:endParaRPr lang="en-US" sz="1750" dirty="0"/>
          </a:p>
        </p:txBody>
      </p:sp>
      <p:sp>
        <p:nvSpPr>
          <p:cNvPr id="35" name="Text 33"/>
          <p:cNvSpPr/>
          <p:nvPr/>
        </p:nvSpPr>
        <p:spPr>
          <a:xfrm>
            <a:off x="8391049" y="6617732"/>
            <a:ext cx="3781425" cy="88011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311"/>
              </a:lnSpc>
              <a:buNone/>
            </a:pPr>
            <a:r>
              <a:rPr lang="en-US" sz="1540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After processing, the consumer deletes the message from the queue to ensure it is not processed again.</a:t>
            </a:r>
            <a:endParaRPr lang="en-US" sz="154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69965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3024068" y="475178"/>
            <a:ext cx="5671304" cy="490895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3866"/>
              </a:lnSpc>
              <a:buNone/>
            </a:pPr>
            <a:r>
              <a:rPr lang="en-US" sz="3093" b="1" kern="0" spc="-31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Detailed Sequence Diagram</a:t>
            </a:r>
            <a:endParaRPr lang="en-US" sz="3093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4068" y="1311712"/>
            <a:ext cx="864037" cy="138255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4147304" y="1484471"/>
            <a:ext cx="1963817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Send Message</a:t>
            </a:r>
            <a:endParaRPr lang="en-US" sz="1546" dirty="0"/>
          </a:p>
        </p:txBody>
      </p:sp>
      <p:sp>
        <p:nvSpPr>
          <p:cNvPr id="7" name="Text 4"/>
          <p:cNvSpPr/>
          <p:nvPr/>
        </p:nvSpPr>
        <p:spPr>
          <a:xfrm>
            <a:off x="4147304" y="1833443"/>
            <a:ext cx="7458908" cy="51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producer sends a message to the SQS queue using the SendMessage action. The message is then stored in the queue and is available for processing.</a:t>
            </a:r>
            <a:endParaRPr lang="en-US" sz="1361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068" y="2694265"/>
            <a:ext cx="864037" cy="1382554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4147304" y="2867025"/>
            <a:ext cx="1963817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Request Messages</a:t>
            </a:r>
            <a:endParaRPr lang="en-US" sz="1546" dirty="0"/>
          </a:p>
        </p:txBody>
      </p:sp>
      <p:sp>
        <p:nvSpPr>
          <p:cNvPr id="10" name="Text 6"/>
          <p:cNvSpPr/>
          <p:nvPr/>
        </p:nvSpPr>
        <p:spPr>
          <a:xfrm>
            <a:off x="4147304" y="3215997"/>
            <a:ext cx="7458908" cy="51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consumer requests messages from the queue using the ReceiveMessage action. The request can specify the maximum number of messages to retrieve and a wait time.</a:t>
            </a:r>
            <a:endParaRPr lang="en-US" sz="1361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068" y="4076819"/>
            <a:ext cx="864037" cy="1382554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4147304" y="4249579"/>
            <a:ext cx="1963817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Return Message</a:t>
            </a:r>
            <a:endParaRPr lang="en-US" sz="1546" dirty="0"/>
          </a:p>
        </p:txBody>
      </p:sp>
      <p:sp>
        <p:nvSpPr>
          <p:cNvPr id="13" name="Text 8"/>
          <p:cNvSpPr/>
          <p:nvPr/>
        </p:nvSpPr>
        <p:spPr>
          <a:xfrm>
            <a:off x="4147304" y="4598551"/>
            <a:ext cx="7458908" cy="51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SQS queue returns one or more messages to the consumer. The messages are temporarily hidden from other consumers (visibility timeout) to allow processing.</a:t>
            </a:r>
            <a:endParaRPr lang="en-US" sz="1361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24068" y="5459373"/>
            <a:ext cx="864037" cy="1382554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4147304" y="5632133"/>
            <a:ext cx="1963817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Process Message</a:t>
            </a:r>
            <a:endParaRPr lang="en-US" sz="1546" dirty="0"/>
          </a:p>
        </p:txBody>
      </p:sp>
      <p:sp>
        <p:nvSpPr>
          <p:cNvPr id="16" name="Text 10"/>
          <p:cNvSpPr/>
          <p:nvPr/>
        </p:nvSpPr>
        <p:spPr>
          <a:xfrm>
            <a:off x="4147304" y="5981105"/>
            <a:ext cx="7458908" cy="51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consumer processes the message. This can involve various operations depending on the application's logic.</a:t>
            </a:r>
            <a:endParaRPr lang="en-US" sz="1361" dirty="0"/>
          </a:p>
        </p:txBody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24068" y="6841927"/>
            <a:ext cx="864037" cy="1382554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4147304" y="7014686"/>
            <a:ext cx="1963817" cy="245388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1933"/>
              </a:lnSpc>
              <a:buNone/>
            </a:pPr>
            <a:r>
              <a:rPr lang="en-US" sz="1546" b="1" kern="0" spc="-15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Delete Message</a:t>
            </a:r>
            <a:endParaRPr lang="en-US" sz="1546" dirty="0"/>
          </a:p>
        </p:txBody>
      </p:sp>
      <p:sp>
        <p:nvSpPr>
          <p:cNvPr id="19" name="Text 12"/>
          <p:cNvSpPr/>
          <p:nvPr/>
        </p:nvSpPr>
        <p:spPr>
          <a:xfrm>
            <a:off x="4147304" y="7363658"/>
            <a:ext cx="7458908" cy="51863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041"/>
              </a:lnSpc>
              <a:buNone/>
            </a:pPr>
            <a:r>
              <a:rPr lang="en-US" sz="1361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After successfully processing the message, the consumer deletes it from the queue using the DeleteMessage action. Deleting the message ensures it won't be processed again.</a:t>
            </a:r>
            <a:endParaRPr lang="en-US" sz="136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837724" y="838319"/>
            <a:ext cx="7979212" cy="67996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354"/>
              </a:lnSpc>
              <a:buNone/>
            </a:pPr>
            <a:r>
              <a:rPr lang="en-US" sz="4283" b="1" kern="0" spc="-43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Key Benefits of Amazon SQS</a:t>
            </a:r>
            <a:endParaRPr lang="en-US" sz="4283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1877258"/>
            <a:ext cx="598289" cy="598289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837724" y="2714863"/>
            <a:ext cx="2719864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2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Decoupling</a:t>
            </a:r>
            <a:endParaRPr lang="en-US" sz="2142" dirty="0"/>
          </a:p>
        </p:txBody>
      </p:sp>
      <p:sp>
        <p:nvSpPr>
          <p:cNvPr id="8" name="Text 4"/>
          <p:cNvSpPr/>
          <p:nvPr/>
        </p:nvSpPr>
        <p:spPr>
          <a:xfrm>
            <a:off x="837724" y="3198376"/>
            <a:ext cx="4469130" cy="7179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7"/>
              </a:lnSpc>
              <a:buNone/>
            </a:pPr>
            <a:r>
              <a:rPr lang="en-US" sz="188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SQS decouples the producer and consumer, allowing them to operate independently.</a:t>
            </a:r>
            <a:endParaRPr lang="en-US" sz="1885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5827" y="1877258"/>
            <a:ext cx="598289" cy="598289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665827" y="2714863"/>
            <a:ext cx="2719864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2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</a:t>
            </a:r>
            <a:endParaRPr lang="en-US" sz="2142" dirty="0"/>
          </a:p>
        </p:txBody>
      </p:sp>
      <p:sp>
        <p:nvSpPr>
          <p:cNvPr id="11" name="Text 6"/>
          <p:cNvSpPr/>
          <p:nvPr/>
        </p:nvSpPr>
        <p:spPr>
          <a:xfrm>
            <a:off x="5665827" y="3198376"/>
            <a:ext cx="4469249" cy="10769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7"/>
              </a:lnSpc>
              <a:buNone/>
            </a:pPr>
            <a:r>
              <a:rPr lang="en-US" sz="188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Multiple producers and consumers can interact with the queue, enabling horizontal scaling.</a:t>
            </a:r>
            <a:endParaRPr lang="en-US" sz="1885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724" y="4993243"/>
            <a:ext cx="598289" cy="598289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837724" y="5830848"/>
            <a:ext cx="2719864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2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Message Durability</a:t>
            </a:r>
            <a:endParaRPr lang="en-US" sz="2142" dirty="0"/>
          </a:p>
        </p:txBody>
      </p:sp>
      <p:sp>
        <p:nvSpPr>
          <p:cNvPr id="14" name="Text 8"/>
          <p:cNvSpPr/>
          <p:nvPr/>
        </p:nvSpPr>
        <p:spPr>
          <a:xfrm>
            <a:off x="837724" y="6314361"/>
            <a:ext cx="4469130" cy="71794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7"/>
              </a:lnSpc>
              <a:buNone/>
            </a:pPr>
            <a:r>
              <a:rPr lang="en-US" sz="188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Messages are stored redundantly across multiple servers and data centers.</a:t>
            </a:r>
            <a:endParaRPr lang="en-US" sz="1885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827" y="4993243"/>
            <a:ext cx="598289" cy="598289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5665827" y="5830848"/>
            <a:ext cx="2719864" cy="33992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l">
              <a:lnSpc>
                <a:spcPts val="2677"/>
              </a:lnSpc>
              <a:buNone/>
            </a:pPr>
            <a:r>
              <a:rPr lang="en-US" sz="2142" b="1" kern="0" spc="-21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Visibility Timeout</a:t>
            </a:r>
            <a:endParaRPr lang="en-US" sz="2142" dirty="0"/>
          </a:p>
        </p:txBody>
      </p:sp>
      <p:sp>
        <p:nvSpPr>
          <p:cNvPr id="17" name="Text 10"/>
          <p:cNvSpPr/>
          <p:nvPr/>
        </p:nvSpPr>
        <p:spPr>
          <a:xfrm>
            <a:off x="5665827" y="6314361"/>
            <a:ext cx="4469249" cy="107692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lnSpc>
                <a:spcPts val="2827"/>
              </a:lnSpc>
              <a:buNone/>
            </a:pPr>
            <a:r>
              <a:rPr lang="en-US" sz="1885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When a message is received, it is hidden from other consumers for a specified period (visibility timeout) to allow processing.</a:t>
            </a:r>
            <a:endParaRPr lang="en-US" sz="1885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CC2BD64-8AC7-BB4C-745C-F3C9027DF399}"/>
              </a:ext>
            </a:extLst>
          </p:cNvPr>
          <p:cNvSpPr/>
          <p:nvPr/>
        </p:nvSpPr>
        <p:spPr>
          <a:xfrm>
            <a:off x="10493930" y="0"/>
            <a:ext cx="413647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6350437" y="705564"/>
            <a:ext cx="7415927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Decoupling in Amazon SQS</a:t>
            </a:r>
            <a:endParaRPr lang="en-US" sz="4418" dirty="0"/>
          </a:p>
        </p:txBody>
      </p:sp>
      <p:sp>
        <p:nvSpPr>
          <p:cNvPr id="6" name="Shape 3"/>
          <p:cNvSpPr/>
          <p:nvPr/>
        </p:nvSpPr>
        <p:spPr>
          <a:xfrm>
            <a:off x="6350437" y="2756297"/>
            <a:ext cx="555427" cy="555427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6563797" y="2865596"/>
            <a:ext cx="128588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kern="0" spc="-27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1" dirty="0"/>
          </a:p>
        </p:txBody>
      </p:sp>
      <p:sp>
        <p:nvSpPr>
          <p:cNvPr id="8" name="Text 5"/>
          <p:cNvSpPr/>
          <p:nvPr/>
        </p:nvSpPr>
        <p:spPr>
          <a:xfrm>
            <a:off x="7152680" y="2756297"/>
            <a:ext cx="3403997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Independent Operation</a:t>
            </a:r>
            <a:endParaRPr lang="en-US" sz="2209" dirty="0"/>
          </a:p>
        </p:txBody>
      </p:sp>
      <p:sp>
        <p:nvSpPr>
          <p:cNvPr id="9" name="Text 6"/>
          <p:cNvSpPr/>
          <p:nvPr/>
        </p:nvSpPr>
        <p:spPr>
          <a:xfrm>
            <a:off x="7152680" y="3255050"/>
            <a:ext cx="6613684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SQS allows producers and consumers to operate independently, improving system flexibility.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6350437" y="4520327"/>
            <a:ext cx="555427" cy="555427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30459" y="4629626"/>
            <a:ext cx="19526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kern="0" spc="-27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1" dirty="0"/>
          </a:p>
        </p:txBody>
      </p:sp>
      <p:sp>
        <p:nvSpPr>
          <p:cNvPr id="12" name="Text 9"/>
          <p:cNvSpPr/>
          <p:nvPr/>
        </p:nvSpPr>
        <p:spPr>
          <a:xfrm>
            <a:off x="7152680" y="4520327"/>
            <a:ext cx="3442097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Reduced Dependencies</a:t>
            </a:r>
            <a:endParaRPr lang="en-US" sz="2209" dirty="0"/>
          </a:p>
        </p:txBody>
      </p:sp>
      <p:sp>
        <p:nvSpPr>
          <p:cNvPr id="13" name="Text 10"/>
          <p:cNvSpPr/>
          <p:nvPr/>
        </p:nvSpPr>
        <p:spPr>
          <a:xfrm>
            <a:off x="7152680" y="5019080"/>
            <a:ext cx="6613684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By decoupling components, SQS reduces direct dependencies between different parts of a distributed system.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6350437" y="6284357"/>
            <a:ext cx="555427" cy="555427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5" name="Text 12"/>
          <p:cNvSpPr/>
          <p:nvPr/>
        </p:nvSpPr>
        <p:spPr>
          <a:xfrm>
            <a:off x="6530102" y="6393656"/>
            <a:ext cx="195977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kern="0" spc="-27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1" dirty="0"/>
          </a:p>
        </p:txBody>
      </p:sp>
      <p:sp>
        <p:nvSpPr>
          <p:cNvPr id="16" name="Text 13"/>
          <p:cNvSpPr/>
          <p:nvPr/>
        </p:nvSpPr>
        <p:spPr>
          <a:xfrm>
            <a:off x="7152680" y="6284357"/>
            <a:ext cx="3682365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Improved Fault Tolerance</a:t>
            </a:r>
            <a:endParaRPr lang="en-US" sz="2209" dirty="0"/>
          </a:p>
        </p:txBody>
      </p:sp>
      <p:sp>
        <p:nvSpPr>
          <p:cNvPr id="17" name="Text 14"/>
          <p:cNvSpPr/>
          <p:nvPr/>
        </p:nvSpPr>
        <p:spPr>
          <a:xfrm>
            <a:off x="7152680" y="6783110"/>
            <a:ext cx="6613684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Decoupling enables better fault tolerance, as issues in one component don't directly impact others.</a:t>
            </a:r>
            <a:endParaRPr lang="en-US" sz="1944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8A1C2A-D84D-DEC4-D6FD-80DB4E2DE944}"/>
              </a:ext>
            </a:extLst>
          </p:cNvPr>
          <p:cNvSpPr/>
          <p:nvPr/>
        </p:nvSpPr>
        <p:spPr>
          <a:xfrm>
            <a:off x="22324" y="0"/>
            <a:ext cx="413647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2"/>
          <p:cNvSpPr/>
          <p:nvPr/>
        </p:nvSpPr>
        <p:spPr>
          <a:xfrm>
            <a:off x="1185029" y="2304931"/>
            <a:ext cx="8279011" cy="701397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Scalability with Amazon SQS</a:t>
            </a:r>
            <a:endParaRPr lang="en-US" sz="4418" dirty="0"/>
          </a:p>
        </p:txBody>
      </p:sp>
      <p:sp>
        <p:nvSpPr>
          <p:cNvPr id="5" name="Text 3"/>
          <p:cNvSpPr/>
          <p:nvPr/>
        </p:nvSpPr>
        <p:spPr>
          <a:xfrm>
            <a:off x="1185029" y="3623429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Multiple Producers</a:t>
            </a:r>
            <a:endParaRPr lang="en-US" sz="2209" dirty="0"/>
          </a:p>
        </p:txBody>
      </p:sp>
      <p:sp>
        <p:nvSpPr>
          <p:cNvPr id="6" name="Text 4"/>
          <p:cNvSpPr/>
          <p:nvPr/>
        </p:nvSpPr>
        <p:spPr>
          <a:xfrm>
            <a:off x="1185029" y="4220885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SQS supports multiple producers sending messages to the same queue, allowing for easy scaling of message generation.</a:t>
            </a:r>
            <a:endParaRPr lang="en-US" sz="1944" dirty="0"/>
          </a:p>
        </p:txBody>
      </p:sp>
      <p:sp>
        <p:nvSpPr>
          <p:cNvPr id="7" name="Text 5"/>
          <p:cNvSpPr/>
          <p:nvPr/>
        </p:nvSpPr>
        <p:spPr>
          <a:xfrm>
            <a:off x="5479613" y="3623429"/>
            <a:ext cx="2906911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Multiple Consumers</a:t>
            </a:r>
            <a:endParaRPr lang="en-US" sz="2209" dirty="0"/>
          </a:p>
        </p:txBody>
      </p:sp>
      <p:sp>
        <p:nvSpPr>
          <p:cNvPr id="8" name="Text 6"/>
          <p:cNvSpPr/>
          <p:nvPr/>
        </p:nvSpPr>
        <p:spPr>
          <a:xfrm>
            <a:off x="5479613" y="4220885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Multiple consumers can process messages from the same queue, enabling parallel processing and improved throughput.</a:t>
            </a:r>
            <a:endParaRPr lang="en-US" sz="1944" dirty="0"/>
          </a:p>
        </p:txBody>
      </p:sp>
      <p:sp>
        <p:nvSpPr>
          <p:cNvPr id="9" name="Text 7"/>
          <p:cNvSpPr/>
          <p:nvPr/>
        </p:nvSpPr>
        <p:spPr>
          <a:xfrm>
            <a:off x="9774198" y="3623429"/>
            <a:ext cx="280547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Elastic Scaling</a:t>
            </a:r>
            <a:endParaRPr lang="en-US" sz="2209" dirty="0"/>
          </a:p>
        </p:txBody>
      </p:sp>
      <p:sp>
        <p:nvSpPr>
          <p:cNvPr id="10" name="Text 8"/>
          <p:cNvSpPr/>
          <p:nvPr/>
        </p:nvSpPr>
        <p:spPr>
          <a:xfrm>
            <a:off x="9774198" y="4220885"/>
            <a:ext cx="3684746" cy="148161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The number of producers and consumers can be dynamically adjusted based on workload, providing elastic scalability.</a:t>
            </a:r>
            <a:endParaRPr lang="en-US" sz="1944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EDED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" name="Text 2"/>
          <p:cNvSpPr/>
          <p:nvPr/>
        </p:nvSpPr>
        <p:spPr>
          <a:xfrm>
            <a:off x="6350437" y="705564"/>
            <a:ext cx="7415927" cy="140279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523"/>
              </a:lnSpc>
              <a:buNone/>
            </a:pPr>
            <a:r>
              <a:rPr lang="en-US" sz="4418" b="1" kern="0" spc="-44" dirty="0">
                <a:solidFill>
                  <a:srgbClr val="000000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Message Durability in Amazon SQS</a:t>
            </a:r>
            <a:endParaRPr lang="en-US" sz="4418" dirty="0"/>
          </a:p>
        </p:txBody>
      </p:sp>
      <p:sp>
        <p:nvSpPr>
          <p:cNvPr id="6" name="Shape 3"/>
          <p:cNvSpPr/>
          <p:nvPr/>
        </p:nvSpPr>
        <p:spPr>
          <a:xfrm>
            <a:off x="6350437" y="2756297"/>
            <a:ext cx="555427" cy="555427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7" name="Text 4"/>
          <p:cNvSpPr/>
          <p:nvPr/>
        </p:nvSpPr>
        <p:spPr>
          <a:xfrm>
            <a:off x="6563797" y="2865596"/>
            <a:ext cx="128588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kern="0" spc="-27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1</a:t>
            </a:r>
            <a:endParaRPr lang="en-US" sz="2651" dirty="0"/>
          </a:p>
        </p:txBody>
      </p:sp>
      <p:sp>
        <p:nvSpPr>
          <p:cNvPr id="8" name="Text 5"/>
          <p:cNvSpPr/>
          <p:nvPr/>
        </p:nvSpPr>
        <p:spPr>
          <a:xfrm>
            <a:off x="7152680" y="2756297"/>
            <a:ext cx="2815947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Redundant Storage</a:t>
            </a:r>
            <a:endParaRPr lang="en-US" sz="2209" dirty="0"/>
          </a:p>
        </p:txBody>
      </p:sp>
      <p:sp>
        <p:nvSpPr>
          <p:cNvPr id="9" name="Text 6"/>
          <p:cNvSpPr/>
          <p:nvPr/>
        </p:nvSpPr>
        <p:spPr>
          <a:xfrm>
            <a:off x="7152680" y="3255050"/>
            <a:ext cx="6613684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Messages in SQS are stored redundantly across multiple servers and data centers, ensuring high durability.</a:t>
            </a:r>
            <a:endParaRPr lang="en-US" sz="1944" dirty="0"/>
          </a:p>
        </p:txBody>
      </p:sp>
      <p:sp>
        <p:nvSpPr>
          <p:cNvPr id="10" name="Shape 7"/>
          <p:cNvSpPr/>
          <p:nvPr/>
        </p:nvSpPr>
        <p:spPr>
          <a:xfrm>
            <a:off x="6350437" y="4520327"/>
            <a:ext cx="555427" cy="555427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1" name="Text 8"/>
          <p:cNvSpPr/>
          <p:nvPr/>
        </p:nvSpPr>
        <p:spPr>
          <a:xfrm>
            <a:off x="6530459" y="4629626"/>
            <a:ext cx="195263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kern="0" spc="-27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2</a:t>
            </a:r>
            <a:endParaRPr lang="en-US" sz="2651" dirty="0"/>
          </a:p>
        </p:txBody>
      </p:sp>
      <p:sp>
        <p:nvSpPr>
          <p:cNvPr id="12" name="Text 9"/>
          <p:cNvSpPr/>
          <p:nvPr/>
        </p:nvSpPr>
        <p:spPr>
          <a:xfrm>
            <a:off x="7152680" y="4520327"/>
            <a:ext cx="2941558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Data Center Failures</a:t>
            </a:r>
            <a:endParaRPr lang="en-US" sz="2209" dirty="0"/>
          </a:p>
        </p:txBody>
      </p:sp>
      <p:sp>
        <p:nvSpPr>
          <p:cNvPr id="13" name="Text 10"/>
          <p:cNvSpPr/>
          <p:nvPr/>
        </p:nvSpPr>
        <p:spPr>
          <a:xfrm>
            <a:off x="7152680" y="5019080"/>
            <a:ext cx="6613684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Even in the event of data center failures, messages remain accessible and protected.</a:t>
            </a:r>
            <a:endParaRPr lang="en-US" sz="1944" dirty="0"/>
          </a:p>
        </p:txBody>
      </p:sp>
      <p:sp>
        <p:nvSpPr>
          <p:cNvPr id="14" name="Shape 11"/>
          <p:cNvSpPr/>
          <p:nvPr/>
        </p:nvSpPr>
        <p:spPr>
          <a:xfrm>
            <a:off x="6350437" y="6284357"/>
            <a:ext cx="555427" cy="555427"/>
          </a:xfrm>
          <a:prstGeom prst="roundRect">
            <a:avLst>
              <a:gd name="adj" fmla="val 8001"/>
            </a:avLst>
          </a:prstGeom>
          <a:solidFill>
            <a:srgbClr val="F2EEEE"/>
          </a:solidFill>
          <a:ln/>
        </p:spPr>
      </p:sp>
      <p:sp>
        <p:nvSpPr>
          <p:cNvPr id="15" name="Text 12"/>
          <p:cNvSpPr/>
          <p:nvPr/>
        </p:nvSpPr>
        <p:spPr>
          <a:xfrm>
            <a:off x="6530102" y="6393656"/>
            <a:ext cx="195977" cy="33670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651"/>
              </a:lnSpc>
              <a:buNone/>
            </a:pPr>
            <a:r>
              <a:rPr lang="en-US" sz="2651" b="1" kern="0" spc="-27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3</a:t>
            </a:r>
            <a:endParaRPr lang="en-US" sz="2651" dirty="0"/>
          </a:p>
        </p:txBody>
      </p:sp>
      <p:sp>
        <p:nvSpPr>
          <p:cNvPr id="16" name="Text 13"/>
          <p:cNvSpPr/>
          <p:nvPr/>
        </p:nvSpPr>
        <p:spPr>
          <a:xfrm>
            <a:off x="7152680" y="6284357"/>
            <a:ext cx="3027640" cy="350639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61"/>
              </a:lnSpc>
              <a:buNone/>
            </a:pPr>
            <a:r>
              <a:rPr lang="en-US" sz="2209" b="1" kern="0" spc="-22" dirty="0">
                <a:solidFill>
                  <a:srgbClr val="3D3838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Message Persistence</a:t>
            </a:r>
            <a:endParaRPr lang="en-US" sz="2209" dirty="0"/>
          </a:p>
        </p:txBody>
      </p:sp>
      <p:sp>
        <p:nvSpPr>
          <p:cNvPr id="17" name="Text 14"/>
          <p:cNvSpPr/>
          <p:nvPr/>
        </p:nvSpPr>
        <p:spPr>
          <a:xfrm>
            <a:off x="7152680" y="6783110"/>
            <a:ext cx="6613684" cy="740807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916"/>
              </a:lnSpc>
              <a:buNone/>
            </a:pPr>
            <a:r>
              <a:rPr lang="en-US" sz="1944" dirty="0">
                <a:solidFill>
                  <a:srgbClr val="3D3838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Messages are persisted for a configurable retention period, allowing for reliable message processing.</a:t>
            </a:r>
            <a:endParaRPr lang="en-US" sz="1944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BF5CCB-6FE2-FB32-F4B9-4EDE5F351CF2}"/>
              </a:ext>
            </a:extLst>
          </p:cNvPr>
          <p:cNvSpPr/>
          <p:nvPr/>
        </p:nvSpPr>
        <p:spPr>
          <a:xfrm>
            <a:off x="-14069" y="0"/>
            <a:ext cx="4136470" cy="82296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1249</Words>
  <Application>Microsoft Office PowerPoint</Application>
  <PresentationFormat>Custom</PresentationFormat>
  <Paragraphs>185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Montserrat</vt:lpstr>
      <vt:lpstr>Source Sans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17</cp:revision>
  <dcterms:created xsi:type="dcterms:W3CDTF">2024-07-22T13:38:57Z</dcterms:created>
  <dcterms:modified xsi:type="dcterms:W3CDTF">2024-09-05T08:25:15Z</dcterms:modified>
</cp:coreProperties>
</file>