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79" r:id="rId2"/>
    <p:sldId id="478" r:id="rId3"/>
    <p:sldId id="480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DA"/>
    <a:srgbClr val="004620"/>
    <a:srgbClr val="E0ABAA"/>
    <a:srgbClr val="AF423F"/>
    <a:srgbClr val="FFCE33"/>
    <a:srgbClr val="CC9B00"/>
    <a:srgbClr val="005C2A"/>
    <a:srgbClr val="2AE456"/>
    <a:srgbClr val="FF505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7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3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26059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58961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702201"/>
            <a:ext cx="5521187" cy="47000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Amazon SQS: A message queuing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221207" y="53543"/>
            <a:ext cx="7772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Get Started with Amazon SQS: Building Queues Like a Pro (For Beginners)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A735B-B948-822C-F162-C5C0C2A70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899" y="3679627"/>
            <a:ext cx="8344201" cy="28831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DE730C-CEBF-6DB6-59E7-2FB5B2D4BF29}"/>
              </a:ext>
            </a:extLst>
          </p:cNvPr>
          <p:cNvSpPr/>
          <p:nvPr/>
        </p:nvSpPr>
        <p:spPr>
          <a:xfrm>
            <a:off x="130165" y="1247971"/>
            <a:ext cx="11833236" cy="1876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Amazon SQS provides queues for high-throughput, system-to-system messaging. 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You can use queues to decouple heavyweight processes and to buffer and batch work. 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Amazon SQS stores messages until microservices and serverless applications process them.</a:t>
            </a:r>
          </a:p>
        </p:txBody>
      </p:sp>
    </p:spTree>
    <p:extLst>
      <p:ext uri="{BB962C8B-B14F-4D97-AF65-F5344CB8AC3E}">
        <p14:creationId xmlns:p14="http://schemas.microsoft.com/office/powerpoint/2010/main" val="385186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533400"/>
            <a:ext cx="2046266" cy="47000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it works?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221207" y="53543"/>
            <a:ext cx="7772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Get Started with Amazon SQS: Building Queues Like a Pro (For Beginners)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A735B-B948-822C-F162-C5C0C2A70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299" y="3713018"/>
            <a:ext cx="8344201" cy="28831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DE730C-CEBF-6DB6-59E7-2FB5B2D4BF29}"/>
              </a:ext>
            </a:extLst>
          </p:cNvPr>
          <p:cNvSpPr/>
          <p:nvPr/>
        </p:nvSpPr>
        <p:spPr>
          <a:xfrm>
            <a:off x="130164" y="1079170"/>
            <a:ext cx="11921987" cy="2292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Amazon SQS allows </a:t>
            </a:r>
            <a:r>
              <a:rPr lang="en-US" sz="2000" dirty="0">
                <a:solidFill>
                  <a:srgbClr val="FF0000"/>
                </a:solidFill>
              </a:rPr>
              <a:t>producers</a:t>
            </a:r>
            <a:r>
              <a:rPr lang="en-US" sz="2000" dirty="0"/>
              <a:t> to </a:t>
            </a:r>
            <a:r>
              <a:rPr lang="en-US" sz="2000" dirty="0">
                <a:solidFill>
                  <a:srgbClr val="FF0000"/>
                </a:solidFill>
              </a:rPr>
              <a:t>send messages </a:t>
            </a:r>
            <a:r>
              <a:rPr lang="en-US" sz="2000" dirty="0"/>
              <a:t>to a queue. 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Messages</a:t>
            </a:r>
            <a:r>
              <a:rPr lang="en-US" sz="2000" dirty="0"/>
              <a:t> are then </a:t>
            </a:r>
            <a:r>
              <a:rPr lang="en-US" sz="2000" dirty="0">
                <a:solidFill>
                  <a:srgbClr val="FF0000"/>
                </a:solidFill>
              </a:rPr>
              <a:t>stored</a:t>
            </a:r>
            <a:r>
              <a:rPr lang="en-US" sz="2000" dirty="0"/>
              <a:t> in an SQS Queue. 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When </a:t>
            </a:r>
            <a:r>
              <a:rPr lang="en-US" sz="2000" dirty="0">
                <a:solidFill>
                  <a:srgbClr val="FF0000"/>
                </a:solidFill>
              </a:rPr>
              <a:t>consumers</a:t>
            </a:r>
            <a:r>
              <a:rPr lang="en-US" sz="2000" dirty="0"/>
              <a:t> are ready to process new messages they </a:t>
            </a:r>
            <a:r>
              <a:rPr lang="en-US" sz="2000" dirty="0">
                <a:solidFill>
                  <a:srgbClr val="FF0000"/>
                </a:solidFill>
              </a:rPr>
              <a:t>poll</a:t>
            </a:r>
            <a:r>
              <a:rPr lang="en-US" sz="2000" dirty="0"/>
              <a:t> them from the queue.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Applications, microservices, and multiple AWS services can take the role of </a:t>
            </a:r>
            <a:r>
              <a:rPr lang="en-US" sz="2000" dirty="0">
                <a:solidFill>
                  <a:srgbClr val="FF0000"/>
                </a:solidFill>
              </a:rPr>
              <a:t>producers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consumers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533400"/>
            <a:ext cx="3049361" cy="47000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Benefits and features: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221207" y="53543"/>
            <a:ext cx="7772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Get Started with Amazon SQS: Building Queues Like a Pro (For Beginners)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E730C-CEBF-6DB6-59E7-2FB5B2D4BF29}"/>
              </a:ext>
            </a:extLst>
          </p:cNvPr>
          <p:cNvSpPr/>
          <p:nvPr/>
        </p:nvSpPr>
        <p:spPr>
          <a:xfrm>
            <a:off x="130164" y="1079169"/>
            <a:ext cx="11921987" cy="5725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1. Highly scalable Standard and FIFO queues</a:t>
            </a:r>
          </a:p>
          <a:p>
            <a:endParaRPr lang="en-US" sz="1800" dirty="0"/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1800" dirty="0"/>
              <a:t>Queues </a:t>
            </a:r>
            <a:r>
              <a:rPr lang="en-US" sz="1800" dirty="0">
                <a:solidFill>
                  <a:srgbClr val="FF0000"/>
                </a:solidFill>
              </a:rPr>
              <a:t>scale elastically </a:t>
            </a:r>
            <a:r>
              <a:rPr lang="en-US" sz="1800" dirty="0"/>
              <a:t>with your application. </a:t>
            </a: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1800" dirty="0"/>
              <a:t>Nearly </a:t>
            </a:r>
            <a:r>
              <a:rPr lang="en-US" sz="1800" dirty="0">
                <a:solidFill>
                  <a:srgbClr val="FF0000"/>
                </a:solidFill>
              </a:rPr>
              <a:t>unlimited throughput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F0000"/>
                </a:solidFill>
              </a:rPr>
              <a:t>no limit to the number of messages </a:t>
            </a:r>
            <a:r>
              <a:rPr lang="en-US" sz="1800" dirty="0"/>
              <a:t>per queue in </a:t>
            </a:r>
            <a:r>
              <a:rPr lang="en-US" sz="1800" dirty="0">
                <a:solidFill>
                  <a:srgbClr val="FF0000"/>
                </a:solidFill>
              </a:rPr>
              <a:t>Standard queues</a:t>
            </a:r>
            <a:r>
              <a:rPr lang="en-US" sz="1800" dirty="0"/>
              <a:t>. </a:t>
            </a: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00"/>
                </a:solidFill>
              </a:rPr>
              <a:t>First-In-First-Out delivery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F0000"/>
                </a:solidFill>
              </a:rPr>
              <a:t>exactly once processing in FIFO queues</a:t>
            </a:r>
            <a:r>
              <a:rPr lang="en-US" sz="1800" dirty="0"/>
              <a:t>.</a:t>
            </a:r>
          </a:p>
          <a:p>
            <a:pPr marL="966338" lvl="1" indent="-342900">
              <a:buFont typeface="Wingdings" panose="05000000000000000000" pitchFamily="2" charset="2"/>
              <a:buChar char="ü"/>
            </a:pPr>
            <a:endParaRPr lang="en-US" sz="1800" dirty="0"/>
          </a:p>
          <a:p>
            <a:pPr algn="l"/>
            <a:r>
              <a:rPr lang="en-US" sz="2000" b="1" dirty="0"/>
              <a:t>2. Durability and availability</a:t>
            </a:r>
            <a:br>
              <a:rPr lang="en-US" sz="2000" b="1" dirty="0"/>
            </a:br>
            <a:endParaRPr lang="en-US" sz="2000" b="1" dirty="0"/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1800" dirty="0"/>
              <a:t>Your queues are </a:t>
            </a:r>
            <a:r>
              <a:rPr lang="en-US" sz="1800" dirty="0">
                <a:solidFill>
                  <a:srgbClr val="FF0000"/>
                </a:solidFill>
              </a:rPr>
              <a:t>distributed on multiple servers</a:t>
            </a:r>
            <a:r>
              <a:rPr lang="en-US" sz="1800" dirty="0"/>
              <a:t>. Redundant infrastructure provides highly concurrent access to messages.</a:t>
            </a:r>
          </a:p>
          <a:p>
            <a:pPr marL="966338" lvl="1" indent="-342900">
              <a:buFont typeface="Wingdings" panose="05000000000000000000" pitchFamily="2" charset="2"/>
              <a:buChar char="ü"/>
            </a:pPr>
            <a:endParaRPr lang="en-US" sz="1800" dirty="0"/>
          </a:p>
          <a:p>
            <a:pPr algn="l"/>
            <a:r>
              <a:rPr lang="en-US" sz="2000" b="1" dirty="0"/>
              <a:t>3. Security</a:t>
            </a:r>
            <a:br>
              <a:rPr lang="en-US" sz="2000" b="1" dirty="0"/>
            </a:br>
            <a:endParaRPr lang="en-US" sz="2000" b="1" dirty="0"/>
          </a:p>
          <a:p>
            <a:pPr marL="1080638" lvl="1" indent="-4572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00"/>
                </a:solidFill>
              </a:rPr>
              <a:t>Protection in transit and at rest. </a:t>
            </a:r>
            <a:r>
              <a:rPr lang="en-US" sz="1800" dirty="0"/>
              <a:t>Transmit sensitive data in encrypted queues. Send messages in a Virtual Private Cloud.</a:t>
            </a:r>
          </a:p>
          <a:p>
            <a:pPr algn="l"/>
            <a:endParaRPr lang="en-US" sz="1200" dirty="0">
              <a:highlight>
                <a:srgbClr val="FFFFFF"/>
              </a:highlight>
              <a:latin typeface="Amazon Ember"/>
            </a:endParaRPr>
          </a:p>
          <a:p>
            <a:r>
              <a:rPr lang="en-US" sz="2000" b="1" dirty="0"/>
              <a:t>4. Batching</a:t>
            </a:r>
            <a:br>
              <a:rPr lang="en-US" sz="2000" b="1" dirty="0"/>
            </a:br>
            <a:endParaRPr lang="en-US" sz="2000" b="1" dirty="0"/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1800" dirty="0"/>
              <a:t>Send, receive, or delete messages in </a:t>
            </a:r>
            <a:r>
              <a:rPr lang="en-US" sz="1800" dirty="0">
                <a:solidFill>
                  <a:srgbClr val="FF0000"/>
                </a:solidFill>
              </a:rPr>
              <a:t>batches</a:t>
            </a:r>
            <a:r>
              <a:rPr lang="en-US" sz="1800" dirty="0"/>
              <a:t> of up to </a:t>
            </a:r>
            <a:r>
              <a:rPr lang="en-US" sz="1800" dirty="0">
                <a:solidFill>
                  <a:srgbClr val="FF0000"/>
                </a:solidFill>
              </a:rPr>
              <a:t>10 messages or 256KB </a:t>
            </a:r>
            <a:r>
              <a:rPr lang="en-US" sz="1800" dirty="0"/>
              <a:t>to save costs.</a:t>
            </a:r>
          </a:p>
          <a:p>
            <a:pPr algn="l"/>
            <a:endParaRPr lang="en-US" sz="1200" b="0" i="0" u="none" strike="noStrike" dirty="0">
              <a:effectLst/>
              <a:highlight>
                <a:srgbClr val="FFFFFF"/>
              </a:highlight>
              <a:latin typeface="Amazon Ember"/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591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93405</TotalTime>
  <Words>272</Words>
  <Application>Microsoft Office PowerPoint</Application>
  <PresentationFormat>Widescreen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10185</cp:revision>
  <dcterms:created xsi:type="dcterms:W3CDTF">2006-08-16T00:00:00Z</dcterms:created>
  <dcterms:modified xsi:type="dcterms:W3CDTF">2024-07-11T08:40:38Z</dcterms:modified>
</cp:coreProperties>
</file>