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Inter"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106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60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989502" y="0"/>
            <a:ext cx="4640897" cy="8229600"/>
          </a:xfrm>
          <a:prstGeom prst="rect">
            <a:avLst/>
          </a:prstGeom>
        </p:spPr>
      </p:pic>
      <p:sp>
        <p:nvSpPr>
          <p:cNvPr id="3" name="Text 0"/>
          <p:cNvSpPr/>
          <p:nvPr/>
        </p:nvSpPr>
        <p:spPr>
          <a:xfrm>
            <a:off x="793790" y="807958"/>
            <a:ext cx="7556421" cy="3081099"/>
          </a:xfrm>
          <a:prstGeom prst="rect">
            <a:avLst/>
          </a:prstGeom>
          <a:noFill/>
          <a:ln/>
        </p:spPr>
        <p:txBody>
          <a:bodyPr wrap="square" lIns="0" tIns="0" rIns="0" bIns="0" rtlCol="0" anchor="t"/>
          <a:lstStyle/>
          <a:p>
            <a:pPr marL="0" indent="0">
              <a:lnSpc>
                <a:spcPts val="8050"/>
              </a:lnSpc>
              <a:buNone/>
            </a:pPr>
            <a:r>
              <a:rPr lang="en-US" sz="6000" b="1" dirty="0">
                <a:solidFill>
                  <a:srgbClr val="000000"/>
                </a:solidFill>
                <a:ea typeface="Petrona Bold" pitchFamily="34" charset="-122"/>
                <a:cs typeface="Petrona Bold" pitchFamily="34" charset="-120"/>
              </a:rPr>
              <a:t>Amazon S3: </a:t>
            </a:r>
          </a:p>
          <a:p>
            <a:pPr marL="0" indent="0">
              <a:lnSpc>
                <a:spcPts val="8050"/>
              </a:lnSpc>
              <a:buNone/>
            </a:pPr>
            <a:r>
              <a:rPr lang="en-US" sz="6000" b="1" dirty="0">
                <a:solidFill>
                  <a:srgbClr val="000000"/>
                </a:solidFill>
                <a:ea typeface="Petrona Bold" pitchFamily="34" charset="-122"/>
                <a:cs typeface="Petrona Bold" pitchFamily="34" charset="-120"/>
              </a:rPr>
              <a:t>Your Digital Storage Solution</a:t>
            </a:r>
            <a:endParaRPr lang="en-US" sz="6000" dirty="0"/>
          </a:p>
        </p:txBody>
      </p:sp>
      <p:sp>
        <p:nvSpPr>
          <p:cNvPr id="4" name="Text 1"/>
          <p:cNvSpPr/>
          <p:nvPr/>
        </p:nvSpPr>
        <p:spPr>
          <a:xfrm>
            <a:off x="793790" y="4229218"/>
            <a:ext cx="8794710" cy="2971681"/>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What is Amazon S3? </a:t>
            </a:r>
            <a:r>
              <a:rPr lang="en-US" sz="2400" dirty="0">
                <a:solidFill>
                  <a:srgbClr val="C00000"/>
                </a:solidFill>
                <a:ea typeface="Inter" pitchFamily="34" charset="-122"/>
                <a:cs typeface="Inter" pitchFamily="34" charset="-120"/>
              </a:rPr>
              <a:t>Amazon S3 (Simple Storage Service)</a:t>
            </a:r>
            <a:r>
              <a:rPr lang="en-US" sz="2400" dirty="0">
                <a:ea typeface="Inter" pitchFamily="34" charset="-122"/>
                <a:cs typeface="Inter" pitchFamily="34" charset="-120"/>
              </a:rPr>
              <a:t> </a:t>
            </a:r>
            <a:r>
              <a:rPr lang="en-US" sz="2400" dirty="0">
                <a:solidFill>
                  <a:srgbClr val="272525"/>
                </a:solidFill>
                <a:ea typeface="Inter" pitchFamily="34" charset="-122"/>
                <a:cs typeface="Inter" pitchFamily="34" charset="-120"/>
              </a:rPr>
              <a:t>is like a huge </a:t>
            </a:r>
            <a:r>
              <a:rPr lang="en-US" sz="2400" dirty="0">
                <a:solidFill>
                  <a:srgbClr val="C00000"/>
                </a:solidFill>
                <a:ea typeface="Inter" pitchFamily="34" charset="-122"/>
                <a:cs typeface="Inter" pitchFamily="34" charset="-120"/>
              </a:rPr>
              <a:t>online storage space </a:t>
            </a:r>
            <a:r>
              <a:rPr lang="en-US" sz="2400" dirty="0">
                <a:solidFill>
                  <a:srgbClr val="272525"/>
                </a:solidFill>
                <a:ea typeface="Inter" pitchFamily="34" charset="-122"/>
                <a:cs typeface="Inter" pitchFamily="34" charset="-120"/>
              </a:rPr>
              <a:t>where you can keep your files safely. Imagine it as a </a:t>
            </a:r>
            <a:r>
              <a:rPr lang="en-US" sz="2400" dirty="0">
                <a:solidFill>
                  <a:srgbClr val="C00000"/>
                </a:solidFill>
                <a:ea typeface="Inter" pitchFamily="34" charset="-122"/>
                <a:cs typeface="Inter" pitchFamily="34" charset="-120"/>
              </a:rPr>
              <a:t>giant digital locker </a:t>
            </a:r>
            <a:r>
              <a:rPr lang="en-US" sz="2400" dirty="0">
                <a:solidFill>
                  <a:srgbClr val="272525"/>
                </a:solidFill>
                <a:ea typeface="Inter" pitchFamily="34" charset="-122"/>
                <a:cs typeface="Inter" pitchFamily="34" charset="-120"/>
              </a:rPr>
              <a:t>provided by </a:t>
            </a:r>
            <a:r>
              <a:rPr lang="en-US" sz="2400" dirty="0">
                <a:solidFill>
                  <a:srgbClr val="C00000"/>
                </a:solidFill>
                <a:ea typeface="Inter" pitchFamily="34" charset="-122"/>
                <a:cs typeface="Inter" pitchFamily="34" charset="-120"/>
              </a:rPr>
              <a:t>Amazon Web Services (AWS) </a:t>
            </a:r>
            <a:r>
              <a:rPr lang="en-US" sz="2400" dirty="0">
                <a:solidFill>
                  <a:srgbClr val="272525"/>
                </a:solidFill>
                <a:ea typeface="Inter" pitchFamily="34" charset="-122"/>
                <a:cs typeface="Inter" pitchFamily="34" charset="-120"/>
              </a:rPr>
              <a:t>that is available to you from anywhere in the world as long as you have internet access. </a:t>
            </a:r>
            <a:r>
              <a:rPr lang="en-US" sz="2400" dirty="0">
                <a:solidFill>
                  <a:srgbClr val="C00000"/>
                </a:solidFill>
                <a:ea typeface="Inter" pitchFamily="34" charset="-122"/>
                <a:cs typeface="Inter" pitchFamily="34" charset="-120"/>
              </a:rPr>
              <a:t>Amazon S3 (Simple Storage Service) </a:t>
            </a:r>
            <a:r>
              <a:rPr lang="en-US" sz="2400" dirty="0">
                <a:solidFill>
                  <a:srgbClr val="272525"/>
                </a:solidFill>
                <a:ea typeface="Inter" pitchFamily="34" charset="-122"/>
                <a:cs typeface="Inter" pitchFamily="34" charset="-120"/>
              </a:rPr>
              <a:t>is like an </a:t>
            </a:r>
          </a:p>
          <a:p>
            <a:pPr marL="0" indent="0">
              <a:lnSpc>
                <a:spcPts val="2850"/>
              </a:lnSpc>
              <a:buNone/>
            </a:pPr>
            <a:r>
              <a:rPr lang="en-US" sz="2400" dirty="0">
                <a:solidFill>
                  <a:srgbClr val="C00000"/>
                </a:solidFill>
                <a:ea typeface="Inter" pitchFamily="34" charset="-122"/>
                <a:cs typeface="Inter" pitchFamily="34" charset="-120"/>
              </a:rPr>
              <a:t>online drive</a:t>
            </a:r>
            <a:r>
              <a:rPr lang="en-US" sz="2400" dirty="0">
                <a:ea typeface="Inter" pitchFamily="34" charset="-122"/>
                <a:cs typeface="Inter" pitchFamily="34" charset="-120"/>
              </a:rPr>
              <a:t> </a:t>
            </a:r>
            <a:r>
              <a:rPr lang="en-US" sz="2400" dirty="0">
                <a:solidFill>
                  <a:srgbClr val="272525"/>
                </a:solidFill>
                <a:ea typeface="Inter" pitchFamily="34" charset="-122"/>
                <a:cs typeface="Inter" pitchFamily="34" charset="-120"/>
              </a:rPr>
              <a:t>where businesses or individuals can store data safely and retrieve it whenever needed.</a:t>
            </a:r>
            <a:endParaRPr lang="en-US" sz="2400" dirty="0"/>
          </a:p>
        </p:txBody>
      </p:sp>
      <p:sp>
        <p:nvSpPr>
          <p:cNvPr id="5" name="Shape 2"/>
          <p:cNvSpPr/>
          <p:nvPr/>
        </p:nvSpPr>
        <p:spPr>
          <a:xfrm>
            <a:off x="793790" y="7041594"/>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01410" y="7417514"/>
            <a:ext cx="347663" cy="347663"/>
          </a:xfrm>
          <a:prstGeom prst="rect">
            <a:avLst/>
          </a:prstGeom>
        </p:spPr>
      </p:pic>
      <p:sp>
        <p:nvSpPr>
          <p:cNvPr id="7" name="Text 3"/>
          <p:cNvSpPr/>
          <p:nvPr/>
        </p:nvSpPr>
        <p:spPr>
          <a:xfrm>
            <a:off x="1270040" y="7392988"/>
            <a:ext cx="2026206" cy="396835"/>
          </a:xfrm>
          <a:prstGeom prst="rect">
            <a:avLst/>
          </a:prstGeom>
          <a:noFill/>
          <a:ln/>
        </p:spPr>
        <p:txBody>
          <a:bodyPr wrap="none" lIns="0" tIns="0" rIns="0" bIns="0" rtlCol="0" anchor="t"/>
          <a:lstStyle/>
          <a:p>
            <a:pPr marL="0" indent="0" algn="l">
              <a:lnSpc>
                <a:spcPts val="3100"/>
              </a:lnSpc>
              <a:buNone/>
            </a:pPr>
            <a:r>
              <a:rPr lang="en-US" sz="3200" b="1" dirty="0">
                <a:solidFill>
                  <a:srgbClr val="272525"/>
                </a:solidFill>
                <a:ea typeface="Inter Bold" pitchFamily="34" charset="-122"/>
                <a:cs typeface="Inter Bold" pitchFamily="34" charset="-120"/>
              </a:rPr>
              <a:t>by Ram N Java</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9133" y="628293"/>
            <a:ext cx="6573203" cy="636627"/>
          </a:xfrm>
          <a:prstGeom prst="rect">
            <a:avLst/>
          </a:prstGeom>
          <a:noFill/>
          <a:ln/>
        </p:spPr>
        <p:txBody>
          <a:bodyPr wrap="none" lIns="0" tIns="0" rIns="0" bIns="0" rtlCol="0" anchor="t"/>
          <a:lstStyle/>
          <a:p>
            <a:pPr marL="0" indent="0">
              <a:lnSpc>
                <a:spcPts val="5000"/>
              </a:lnSpc>
              <a:buNone/>
            </a:pPr>
            <a:r>
              <a:rPr lang="en-US" sz="6000" b="1" dirty="0">
                <a:solidFill>
                  <a:srgbClr val="000000"/>
                </a:solidFill>
                <a:ea typeface="Petrona Bold" pitchFamily="34" charset="-122"/>
                <a:cs typeface="Petrona Bold" pitchFamily="34" charset="-120"/>
              </a:rPr>
              <a:t>How Does Amazon S3 Work?</a:t>
            </a:r>
            <a:endParaRPr lang="en-US" sz="6000" dirty="0"/>
          </a:p>
        </p:txBody>
      </p:sp>
      <p:sp>
        <p:nvSpPr>
          <p:cNvPr id="4" name="Shape 1"/>
          <p:cNvSpPr/>
          <p:nvPr/>
        </p:nvSpPr>
        <p:spPr>
          <a:xfrm>
            <a:off x="958691" y="1555909"/>
            <a:ext cx="22860" cy="6045398"/>
          </a:xfrm>
          <a:prstGeom prst="roundRect">
            <a:avLst>
              <a:gd name="adj" fmla="val 356504"/>
            </a:avLst>
          </a:prstGeom>
          <a:solidFill>
            <a:srgbClr val="B2D4E5"/>
          </a:solidFill>
          <a:ln/>
        </p:spPr>
      </p:sp>
      <p:sp>
        <p:nvSpPr>
          <p:cNvPr id="5" name="Shape 2"/>
          <p:cNvSpPr/>
          <p:nvPr/>
        </p:nvSpPr>
        <p:spPr>
          <a:xfrm>
            <a:off x="1165503" y="1980962"/>
            <a:ext cx="679133" cy="22860"/>
          </a:xfrm>
          <a:prstGeom prst="roundRect">
            <a:avLst>
              <a:gd name="adj" fmla="val 356504"/>
            </a:avLst>
          </a:prstGeom>
          <a:solidFill>
            <a:srgbClr val="B2D4E5"/>
          </a:solidFill>
          <a:ln/>
        </p:spPr>
      </p:sp>
      <p:sp>
        <p:nvSpPr>
          <p:cNvPr id="6" name="Shape 3"/>
          <p:cNvSpPr/>
          <p:nvPr/>
        </p:nvSpPr>
        <p:spPr>
          <a:xfrm>
            <a:off x="751880" y="1774150"/>
            <a:ext cx="436483" cy="436483"/>
          </a:xfrm>
          <a:prstGeom prst="roundRect">
            <a:avLst>
              <a:gd name="adj" fmla="val 18671"/>
            </a:avLst>
          </a:prstGeom>
          <a:solidFill>
            <a:srgbClr val="CCEEFF"/>
          </a:solidFill>
          <a:ln w="7620">
            <a:solidFill>
              <a:srgbClr val="B2D4E5"/>
            </a:solidFill>
            <a:prstDash val="solid"/>
          </a:ln>
        </p:spPr>
      </p:sp>
      <p:sp>
        <p:nvSpPr>
          <p:cNvPr id="7" name="Text 4"/>
          <p:cNvSpPr/>
          <p:nvPr/>
        </p:nvSpPr>
        <p:spPr>
          <a:xfrm>
            <a:off x="904637" y="1839516"/>
            <a:ext cx="130850" cy="305633"/>
          </a:xfrm>
          <a:prstGeom prst="rect">
            <a:avLst/>
          </a:prstGeom>
          <a:noFill/>
          <a:ln/>
        </p:spPr>
        <p:txBody>
          <a:bodyPr wrap="none" lIns="0" tIns="0" rIns="0" bIns="0" rtlCol="0" anchor="t"/>
          <a:lstStyle/>
          <a:p>
            <a:pPr marL="0" indent="0" algn="ctr">
              <a:lnSpc>
                <a:spcPts val="2400"/>
              </a:lnSpc>
              <a:buNone/>
            </a:pPr>
            <a:r>
              <a:rPr lang="en-US" sz="4000" b="1" dirty="0">
                <a:solidFill>
                  <a:srgbClr val="272525"/>
                </a:solidFill>
                <a:ea typeface="Petrona Bold" pitchFamily="34" charset="-122"/>
                <a:cs typeface="Petrona Bold" pitchFamily="34" charset="-120"/>
              </a:rPr>
              <a:t>1</a:t>
            </a:r>
            <a:endParaRPr lang="en-US" sz="4000" dirty="0"/>
          </a:p>
        </p:txBody>
      </p:sp>
      <p:sp>
        <p:nvSpPr>
          <p:cNvPr id="8" name="Text 5"/>
          <p:cNvSpPr/>
          <p:nvPr/>
        </p:nvSpPr>
        <p:spPr>
          <a:xfrm>
            <a:off x="2037278" y="1749862"/>
            <a:ext cx="2546747" cy="318254"/>
          </a:xfrm>
          <a:prstGeom prst="rect">
            <a:avLst/>
          </a:prstGeom>
          <a:noFill/>
          <a:ln/>
        </p:spPr>
        <p:txBody>
          <a:bodyPr wrap="none" lIns="0" tIns="0" rIns="0" bIns="0" rtlCol="0" anchor="t"/>
          <a:lstStyle/>
          <a:p>
            <a:pPr marL="0" indent="0" algn="l">
              <a:lnSpc>
                <a:spcPts val="2500"/>
              </a:lnSpc>
              <a:buNone/>
            </a:pPr>
            <a:r>
              <a:rPr lang="en-US" sz="3600" b="1" dirty="0">
                <a:solidFill>
                  <a:srgbClr val="272525"/>
                </a:solidFill>
                <a:ea typeface="Petrona Bold" pitchFamily="34" charset="-122"/>
                <a:cs typeface="Petrona Bold" pitchFamily="34" charset="-120"/>
              </a:rPr>
              <a:t>Upload Your Files</a:t>
            </a:r>
            <a:endParaRPr lang="en-US" sz="3600" dirty="0"/>
          </a:p>
        </p:txBody>
      </p:sp>
      <p:sp>
        <p:nvSpPr>
          <p:cNvPr id="9" name="Text 6"/>
          <p:cNvSpPr/>
          <p:nvPr/>
        </p:nvSpPr>
        <p:spPr>
          <a:xfrm>
            <a:off x="2037278" y="2184440"/>
            <a:ext cx="6427589" cy="621030"/>
          </a:xfrm>
          <a:prstGeom prst="rect">
            <a:avLst/>
          </a:prstGeom>
          <a:noFill/>
          <a:ln/>
        </p:spPr>
        <p:txBody>
          <a:bodyPr wrap="square" lIns="0" tIns="0" rIns="0" bIns="0" rtlCol="0" anchor="t"/>
          <a:lstStyle/>
          <a:p>
            <a:pPr marL="0" indent="0" algn="l">
              <a:lnSpc>
                <a:spcPts val="2400"/>
              </a:lnSpc>
              <a:buNone/>
            </a:pPr>
            <a:r>
              <a:rPr lang="en-US" sz="2400" dirty="0">
                <a:solidFill>
                  <a:srgbClr val="272525"/>
                </a:solidFill>
                <a:ea typeface="Inter" pitchFamily="34" charset="-122"/>
                <a:cs typeface="Inter" pitchFamily="34" charset="-120"/>
              </a:rPr>
              <a:t>You can store all kinds of files, like photos, videos, documents, or even backups of </a:t>
            </a:r>
            <a:r>
              <a:rPr lang="en-US" sz="2400" dirty="0">
                <a:solidFill>
                  <a:srgbClr val="C00000"/>
                </a:solidFill>
                <a:ea typeface="Inter" pitchFamily="34" charset="-122"/>
                <a:cs typeface="Inter" pitchFamily="34" charset="-120"/>
              </a:rPr>
              <a:t>apps and websites</a:t>
            </a:r>
            <a:r>
              <a:rPr lang="en-US" sz="2400" dirty="0">
                <a:solidFill>
                  <a:srgbClr val="272525"/>
                </a:solidFill>
                <a:ea typeface="Inter" pitchFamily="34" charset="-122"/>
                <a:cs typeface="Inter" pitchFamily="34" charset="-120"/>
              </a:rPr>
              <a:t>.</a:t>
            </a:r>
            <a:endParaRPr lang="en-US" sz="2400" dirty="0"/>
          </a:p>
        </p:txBody>
      </p:sp>
      <p:sp>
        <p:nvSpPr>
          <p:cNvPr id="10" name="Shape 7"/>
          <p:cNvSpPr/>
          <p:nvPr/>
        </p:nvSpPr>
        <p:spPr>
          <a:xfrm>
            <a:off x="1165503" y="3618428"/>
            <a:ext cx="679133" cy="22860"/>
          </a:xfrm>
          <a:prstGeom prst="roundRect">
            <a:avLst>
              <a:gd name="adj" fmla="val 356504"/>
            </a:avLst>
          </a:prstGeom>
          <a:solidFill>
            <a:srgbClr val="B2D4E5"/>
          </a:solidFill>
          <a:ln/>
        </p:spPr>
      </p:sp>
      <p:sp>
        <p:nvSpPr>
          <p:cNvPr id="11" name="Shape 8"/>
          <p:cNvSpPr/>
          <p:nvPr/>
        </p:nvSpPr>
        <p:spPr>
          <a:xfrm>
            <a:off x="751880" y="3411617"/>
            <a:ext cx="436483" cy="436483"/>
          </a:xfrm>
          <a:prstGeom prst="roundRect">
            <a:avLst>
              <a:gd name="adj" fmla="val 18671"/>
            </a:avLst>
          </a:prstGeom>
          <a:solidFill>
            <a:srgbClr val="CCEEFF"/>
          </a:solidFill>
          <a:ln w="7620">
            <a:solidFill>
              <a:srgbClr val="B2D4E5"/>
            </a:solidFill>
            <a:prstDash val="solid"/>
          </a:ln>
        </p:spPr>
      </p:sp>
      <p:sp>
        <p:nvSpPr>
          <p:cNvPr id="12" name="Text 9"/>
          <p:cNvSpPr/>
          <p:nvPr/>
        </p:nvSpPr>
        <p:spPr>
          <a:xfrm>
            <a:off x="883444" y="3476982"/>
            <a:ext cx="173236" cy="305633"/>
          </a:xfrm>
          <a:prstGeom prst="rect">
            <a:avLst/>
          </a:prstGeom>
          <a:noFill/>
          <a:ln/>
        </p:spPr>
        <p:txBody>
          <a:bodyPr wrap="none" lIns="0" tIns="0" rIns="0" bIns="0" rtlCol="0" anchor="t"/>
          <a:lstStyle/>
          <a:p>
            <a:pPr marL="0" indent="0" algn="ctr">
              <a:lnSpc>
                <a:spcPts val="2400"/>
              </a:lnSpc>
              <a:buNone/>
            </a:pPr>
            <a:r>
              <a:rPr lang="en-US" sz="4000" b="1" dirty="0">
                <a:solidFill>
                  <a:srgbClr val="272525"/>
                </a:solidFill>
                <a:ea typeface="Petrona Bold" pitchFamily="34" charset="-122"/>
                <a:cs typeface="Petrona Bold" pitchFamily="34" charset="-120"/>
              </a:rPr>
              <a:t>2</a:t>
            </a:r>
            <a:endParaRPr lang="en-US" sz="4000" dirty="0"/>
          </a:p>
        </p:txBody>
      </p:sp>
      <p:sp>
        <p:nvSpPr>
          <p:cNvPr id="13" name="Text 10"/>
          <p:cNvSpPr/>
          <p:nvPr/>
        </p:nvSpPr>
        <p:spPr>
          <a:xfrm>
            <a:off x="2037278" y="3387328"/>
            <a:ext cx="3186351" cy="318254"/>
          </a:xfrm>
          <a:prstGeom prst="rect">
            <a:avLst/>
          </a:prstGeom>
          <a:noFill/>
          <a:ln/>
        </p:spPr>
        <p:txBody>
          <a:bodyPr wrap="none" lIns="0" tIns="0" rIns="0" bIns="0" rtlCol="0" anchor="t"/>
          <a:lstStyle/>
          <a:p>
            <a:pPr marL="0" indent="0" algn="l">
              <a:lnSpc>
                <a:spcPts val="2500"/>
              </a:lnSpc>
              <a:buNone/>
            </a:pPr>
            <a:r>
              <a:rPr lang="en-US" sz="3600" b="1" dirty="0">
                <a:solidFill>
                  <a:srgbClr val="272525"/>
                </a:solidFill>
                <a:ea typeface="Petrona Bold" pitchFamily="34" charset="-122"/>
                <a:cs typeface="Petrona Bold" pitchFamily="34" charset="-120"/>
              </a:rPr>
              <a:t>Organize Files in Buckets</a:t>
            </a:r>
            <a:endParaRPr lang="en-US" sz="3600" dirty="0"/>
          </a:p>
        </p:txBody>
      </p:sp>
      <p:sp>
        <p:nvSpPr>
          <p:cNvPr id="14" name="Text 11"/>
          <p:cNvSpPr/>
          <p:nvPr/>
        </p:nvSpPr>
        <p:spPr>
          <a:xfrm>
            <a:off x="2037278" y="3821906"/>
            <a:ext cx="6427589" cy="621030"/>
          </a:xfrm>
          <a:prstGeom prst="rect">
            <a:avLst/>
          </a:prstGeom>
          <a:noFill/>
          <a:ln/>
        </p:spPr>
        <p:txBody>
          <a:bodyPr wrap="square" lIns="0" tIns="0" rIns="0" bIns="0" rtlCol="0" anchor="t"/>
          <a:lstStyle/>
          <a:p>
            <a:pPr marL="0" indent="0" algn="l">
              <a:lnSpc>
                <a:spcPts val="2400"/>
              </a:lnSpc>
              <a:buNone/>
            </a:pPr>
            <a:r>
              <a:rPr lang="en-US" sz="2400" dirty="0">
                <a:solidFill>
                  <a:srgbClr val="272525"/>
                </a:solidFill>
                <a:ea typeface="Inter" pitchFamily="34" charset="-122"/>
                <a:cs typeface="Inter" pitchFamily="34" charset="-120"/>
              </a:rPr>
              <a:t>Think of "</a:t>
            </a:r>
            <a:r>
              <a:rPr lang="en-US" sz="2400" dirty="0">
                <a:solidFill>
                  <a:srgbClr val="C00000"/>
                </a:solidFill>
                <a:ea typeface="Inter" pitchFamily="34" charset="-122"/>
                <a:cs typeface="Inter" pitchFamily="34" charset="-120"/>
              </a:rPr>
              <a:t>buckets</a:t>
            </a:r>
            <a:r>
              <a:rPr lang="en-US" sz="2400" dirty="0">
                <a:solidFill>
                  <a:srgbClr val="272525"/>
                </a:solidFill>
                <a:ea typeface="Inter" pitchFamily="34" charset="-122"/>
                <a:cs typeface="Inter" pitchFamily="34" charset="-120"/>
              </a:rPr>
              <a:t>" as folders where you can organize your files. </a:t>
            </a:r>
            <a:r>
              <a:rPr lang="en-US" sz="2400" dirty="0">
                <a:solidFill>
                  <a:srgbClr val="C00000"/>
                </a:solidFill>
                <a:ea typeface="Inter" pitchFamily="34" charset="-122"/>
                <a:cs typeface="Inter" pitchFamily="34" charset="-120"/>
              </a:rPr>
              <a:t>Each bucket has a unique name.</a:t>
            </a:r>
            <a:endParaRPr lang="en-US" sz="2400" dirty="0">
              <a:solidFill>
                <a:srgbClr val="C00000"/>
              </a:solidFill>
            </a:endParaRPr>
          </a:p>
        </p:txBody>
      </p:sp>
      <p:sp>
        <p:nvSpPr>
          <p:cNvPr id="15" name="Shape 12"/>
          <p:cNvSpPr/>
          <p:nvPr/>
        </p:nvSpPr>
        <p:spPr>
          <a:xfrm>
            <a:off x="1165503" y="5255895"/>
            <a:ext cx="679133" cy="22860"/>
          </a:xfrm>
          <a:prstGeom prst="roundRect">
            <a:avLst>
              <a:gd name="adj" fmla="val 356504"/>
            </a:avLst>
          </a:prstGeom>
          <a:solidFill>
            <a:srgbClr val="B2D4E5"/>
          </a:solidFill>
          <a:ln/>
        </p:spPr>
      </p:sp>
      <p:sp>
        <p:nvSpPr>
          <p:cNvPr id="16" name="Shape 13"/>
          <p:cNvSpPr/>
          <p:nvPr/>
        </p:nvSpPr>
        <p:spPr>
          <a:xfrm>
            <a:off x="751880" y="5049083"/>
            <a:ext cx="436483" cy="436483"/>
          </a:xfrm>
          <a:prstGeom prst="roundRect">
            <a:avLst>
              <a:gd name="adj" fmla="val 18671"/>
            </a:avLst>
          </a:prstGeom>
          <a:solidFill>
            <a:srgbClr val="CCEEFF"/>
          </a:solidFill>
          <a:ln w="7620">
            <a:solidFill>
              <a:srgbClr val="B2D4E5"/>
            </a:solidFill>
            <a:prstDash val="solid"/>
          </a:ln>
        </p:spPr>
      </p:sp>
      <p:sp>
        <p:nvSpPr>
          <p:cNvPr id="17" name="Text 14"/>
          <p:cNvSpPr/>
          <p:nvPr/>
        </p:nvSpPr>
        <p:spPr>
          <a:xfrm>
            <a:off x="883563" y="5114449"/>
            <a:ext cx="172998" cy="305633"/>
          </a:xfrm>
          <a:prstGeom prst="rect">
            <a:avLst/>
          </a:prstGeom>
          <a:noFill/>
          <a:ln/>
        </p:spPr>
        <p:txBody>
          <a:bodyPr wrap="none" lIns="0" tIns="0" rIns="0" bIns="0" rtlCol="0" anchor="t"/>
          <a:lstStyle/>
          <a:p>
            <a:pPr marL="0" indent="0" algn="ctr">
              <a:lnSpc>
                <a:spcPts val="2400"/>
              </a:lnSpc>
              <a:buNone/>
            </a:pPr>
            <a:r>
              <a:rPr lang="en-US" sz="4000" b="1" dirty="0">
                <a:solidFill>
                  <a:srgbClr val="272525"/>
                </a:solidFill>
                <a:ea typeface="Petrona Bold" pitchFamily="34" charset="-122"/>
                <a:cs typeface="Petrona Bold" pitchFamily="34" charset="-120"/>
              </a:rPr>
              <a:t>3</a:t>
            </a:r>
            <a:endParaRPr lang="en-US" sz="4000" dirty="0"/>
          </a:p>
        </p:txBody>
      </p:sp>
      <p:sp>
        <p:nvSpPr>
          <p:cNvPr id="18" name="Text 15"/>
          <p:cNvSpPr/>
          <p:nvPr/>
        </p:nvSpPr>
        <p:spPr>
          <a:xfrm>
            <a:off x="2037278" y="5024795"/>
            <a:ext cx="3357682" cy="318254"/>
          </a:xfrm>
          <a:prstGeom prst="rect">
            <a:avLst/>
          </a:prstGeom>
          <a:noFill/>
          <a:ln/>
        </p:spPr>
        <p:txBody>
          <a:bodyPr wrap="none" lIns="0" tIns="0" rIns="0" bIns="0" rtlCol="0" anchor="t"/>
          <a:lstStyle/>
          <a:p>
            <a:pPr marL="0" indent="0" algn="l">
              <a:lnSpc>
                <a:spcPts val="2500"/>
              </a:lnSpc>
              <a:buNone/>
            </a:pPr>
            <a:r>
              <a:rPr lang="en-US" sz="3600" b="1" dirty="0">
                <a:solidFill>
                  <a:srgbClr val="272525"/>
                </a:solidFill>
                <a:ea typeface="Petrona Bold" pitchFamily="34" charset="-122"/>
                <a:cs typeface="Petrona Bold" pitchFamily="34" charset="-120"/>
              </a:rPr>
              <a:t>Access Anytime, Anywhere</a:t>
            </a:r>
            <a:endParaRPr lang="en-US" sz="3600" dirty="0"/>
          </a:p>
        </p:txBody>
      </p:sp>
      <p:sp>
        <p:nvSpPr>
          <p:cNvPr id="19" name="Text 16"/>
          <p:cNvSpPr/>
          <p:nvPr/>
        </p:nvSpPr>
        <p:spPr>
          <a:xfrm>
            <a:off x="2037278" y="5459373"/>
            <a:ext cx="6427589" cy="621030"/>
          </a:xfrm>
          <a:prstGeom prst="rect">
            <a:avLst/>
          </a:prstGeom>
          <a:noFill/>
          <a:ln/>
        </p:spPr>
        <p:txBody>
          <a:bodyPr wrap="square" lIns="0" tIns="0" rIns="0" bIns="0" rtlCol="0" anchor="t"/>
          <a:lstStyle/>
          <a:p>
            <a:pPr marL="0" indent="0" algn="l">
              <a:lnSpc>
                <a:spcPts val="2400"/>
              </a:lnSpc>
              <a:buNone/>
            </a:pPr>
            <a:r>
              <a:rPr lang="en-US" sz="2400" dirty="0">
                <a:solidFill>
                  <a:srgbClr val="272525"/>
                </a:solidFill>
                <a:ea typeface="Inter" pitchFamily="34" charset="-122"/>
                <a:cs typeface="Inter" pitchFamily="34" charset="-120"/>
              </a:rPr>
              <a:t>Once your files are stored, you can access them from your computer, phone, or any device with internet.</a:t>
            </a:r>
            <a:endParaRPr lang="en-US" sz="2400" dirty="0"/>
          </a:p>
        </p:txBody>
      </p:sp>
      <p:sp>
        <p:nvSpPr>
          <p:cNvPr id="20" name="Shape 17"/>
          <p:cNvSpPr/>
          <p:nvPr/>
        </p:nvSpPr>
        <p:spPr>
          <a:xfrm>
            <a:off x="1165503" y="6893362"/>
            <a:ext cx="679133" cy="22860"/>
          </a:xfrm>
          <a:prstGeom prst="roundRect">
            <a:avLst>
              <a:gd name="adj" fmla="val 356504"/>
            </a:avLst>
          </a:prstGeom>
          <a:solidFill>
            <a:srgbClr val="B2D4E5"/>
          </a:solidFill>
          <a:ln/>
        </p:spPr>
      </p:sp>
      <p:sp>
        <p:nvSpPr>
          <p:cNvPr id="21" name="Shape 18"/>
          <p:cNvSpPr/>
          <p:nvPr/>
        </p:nvSpPr>
        <p:spPr>
          <a:xfrm>
            <a:off x="751880" y="6686550"/>
            <a:ext cx="436483" cy="436483"/>
          </a:xfrm>
          <a:prstGeom prst="roundRect">
            <a:avLst>
              <a:gd name="adj" fmla="val 18671"/>
            </a:avLst>
          </a:prstGeom>
          <a:solidFill>
            <a:srgbClr val="CCEEFF"/>
          </a:solidFill>
          <a:ln w="7620">
            <a:solidFill>
              <a:srgbClr val="B2D4E5"/>
            </a:solidFill>
            <a:prstDash val="solid"/>
          </a:ln>
        </p:spPr>
      </p:sp>
      <p:sp>
        <p:nvSpPr>
          <p:cNvPr id="22" name="Text 19"/>
          <p:cNvSpPr/>
          <p:nvPr/>
        </p:nvSpPr>
        <p:spPr>
          <a:xfrm>
            <a:off x="887730" y="6751915"/>
            <a:ext cx="164783" cy="305633"/>
          </a:xfrm>
          <a:prstGeom prst="rect">
            <a:avLst/>
          </a:prstGeom>
          <a:noFill/>
          <a:ln/>
        </p:spPr>
        <p:txBody>
          <a:bodyPr wrap="none" lIns="0" tIns="0" rIns="0" bIns="0" rtlCol="0" anchor="t"/>
          <a:lstStyle/>
          <a:p>
            <a:pPr marL="0" indent="0" algn="ctr">
              <a:lnSpc>
                <a:spcPts val="2400"/>
              </a:lnSpc>
              <a:buNone/>
            </a:pPr>
            <a:r>
              <a:rPr lang="en-US" sz="4000" b="1" dirty="0">
                <a:solidFill>
                  <a:srgbClr val="272525"/>
                </a:solidFill>
                <a:ea typeface="Petrona Bold" pitchFamily="34" charset="-122"/>
                <a:cs typeface="Petrona Bold" pitchFamily="34" charset="-120"/>
              </a:rPr>
              <a:t>4</a:t>
            </a:r>
            <a:endParaRPr lang="en-US" sz="4000" dirty="0"/>
          </a:p>
        </p:txBody>
      </p:sp>
      <p:sp>
        <p:nvSpPr>
          <p:cNvPr id="23" name="Text 20"/>
          <p:cNvSpPr/>
          <p:nvPr/>
        </p:nvSpPr>
        <p:spPr>
          <a:xfrm>
            <a:off x="2037278" y="6662261"/>
            <a:ext cx="2546747" cy="318254"/>
          </a:xfrm>
          <a:prstGeom prst="rect">
            <a:avLst/>
          </a:prstGeom>
          <a:noFill/>
          <a:ln/>
        </p:spPr>
        <p:txBody>
          <a:bodyPr wrap="none" lIns="0" tIns="0" rIns="0" bIns="0" rtlCol="0" anchor="t"/>
          <a:lstStyle/>
          <a:p>
            <a:pPr marL="0" indent="0" algn="l">
              <a:lnSpc>
                <a:spcPts val="2500"/>
              </a:lnSpc>
              <a:buNone/>
            </a:pPr>
            <a:r>
              <a:rPr lang="en-US" sz="3600" b="1" dirty="0">
                <a:solidFill>
                  <a:srgbClr val="272525"/>
                </a:solidFill>
                <a:ea typeface="Petrona Bold" pitchFamily="34" charset="-122"/>
                <a:cs typeface="Petrona Bold" pitchFamily="34" charset="-120"/>
              </a:rPr>
              <a:t>Share with Others</a:t>
            </a:r>
            <a:endParaRPr lang="en-US" sz="3600" dirty="0"/>
          </a:p>
        </p:txBody>
      </p:sp>
      <p:sp>
        <p:nvSpPr>
          <p:cNvPr id="24" name="Text 21"/>
          <p:cNvSpPr/>
          <p:nvPr/>
        </p:nvSpPr>
        <p:spPr>
          <a:xfrm>
            <a:off x="2037278" y="7096839"/>
            <a:ext cx="6427589" cy="310515"/>
          </a:xfrm>
          <a:prstGeom prst="rect">
            <a:avLst/>
          </a:prstGeom>
          <a:noFill/>
          <a:ln/>
        </p:spPr>
        <p:txBody>
          <a:bodyPr wrap="none" lIns="0" tIns="0" rIns="0" bIns="0" rtlCol="0" anchor="t"/>
          <a:lstStyle/>
          <a:p>
            <a:pPr marL="0" indent="0" algn="l">
              <a:lnSpc>
                <a:spcPts val="2400"/>
              </a:lnSpc>
              <a:buNone/>
            </a:pPr>
            <a:r>
              <a:rPr lang="en-US" sz="2400" dirty="0">
                <a:solidFill>
                  <a:srgbClr val="272525"/>
                </a:solidFill>
                <a:ea typeface="Inter" pitchFamily="34" charset="-122"/>
                <a:cs typeface="Inter" pitchFamily="34" charset="-120"/>
              </a:rPr>
              <a:t>You can also share files with others by giving them a link.</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25654"/>
            <a:ext cx="7532489" cy="744260"/>
          </a:xfrm>
          <a:prstGeom prst="rect">
            <a:avLst/>
          </a:prstGeom>
          <a:noFill/>
          <a:ln/>
        </p:spPr>
        <p:txBody>
          <a:bodyPr wrap="none" lIns="0" tIns="0" rIns="0" bIns="0" rtlCol="0" anchor="t"/>
          <a:lstStyle/>
          <a:p>
            <a:pPr marL="0" indent="0">
              <a:lnSpc>
                <a:spcPts val="5850"/>
              </a:lnSpc>
              <a:buNone/>
            </a:pPr>
            <a:r>
              <a:rPr lang="en-US" sz="5400" b="1" dirty="0">
                <a:solidFill>
                  <a:srgbClr val="000000"/>
                </a:solidFill>
                <a:ea typeface="Petrona Bold" pitchFamily="34" charset="-122"/>
                <a:cs typeface="Petrona Bold" pitchFamily="34" charset="-120"/>
              </a:rPr>
              <a:t>Why is Amazon S3 Popular?</a:t>
            </a:r>
            <a:endParaRPr lang="en-US" sz="5400" dirty="0"/>
          </a:p>
        </p:txBody>
      </p:sp>
      <p:sp>
        <p:nvSpPr>
          <p:cNvPr id="4" name="Shape 1"/>
          <p:cNvSpPr/>
          <p:nvPr/>
        </p:nvSpPr>
        <p:spPr>
          <a:xfrm>
            <a:off x="6280190" y="2765227"/>
            <a:ext cx="510302" cy="510302"/>
          </a:xfrm>
          <a:prstGeom prst="roundRect">
            <a:avLst>
              <a:gd name="adj" fmla="val 18669"/>
            </a:avLst>
          </a:prstGeom>
          <a:solidFill>
            <a:srgbClr val="CCEEFF"/>
          </a:solidFill>
          <a:ln w="7620">
            <a:solidFill>
              <a:srgbClr val="B2D4E5"/>
            </a:solidFill>
            <a:prstDash val="solid"/>
          </a:ln>
        </p:spPr>
      </p:sp>
      <p:sp>
        <p:nvSpPr>
          <p:cNvPr id="5" name="Text 2"/>
          <p:cNvSpPr/>
          <p:nvPr/>
        </p:nvSpPr>
        <p:spPr>
          <a:xfrm>
            <a:off x="6458903" y="2841665"/>
            <a:ext cx="152876" cy="357307"/>
          </a:xfrm>
          <a:prstGeom prst="rect">
            <a:avLst/>
          </a:prstGeom>
          <a:noFill/>
          <a:ln/>
        </p:spPr>
        <p:txBody>
          <a:bodyPr wrap="none" lIns="0" tIns="0" rIns="0" bIns="0" rtlCol="0" anchor="t"/>
          <a:lstStyle/>
          <a:p>
            <a:pPr marL="0" indent="0" algn="ctr">
              <a:lnSpc>
                <a:spcPts val="2800"/>
              </a:lnSpc>
              <a:buNone/>
            </a:pPr>
            <a:r>
              <a:rPr lang="en-US" sz="4000" b="1" dirty="0">
                <a:solidFill>
                  <a:srgbClr val="272525"/>
                </a:solidFill>
                <a:ea typeface="Petrona Bold" pitchFamily="34" charset="-122"/>
                <a:cs typeface="Petrona Bold" pitchFamily="34" charset="-120"/>
              </a:rPr>
              <a:t>1</a:t>
            </a:r>
            <a:endParaRPr lang="en-US" sz="4000" dirty="0"/>
          </a:p>
        </p:txBody>
      </p:sp>
      <p:sp>
        <p:nvSpPr>
          <p:cNvPr id="6" name="Text 3"/>
          <p:cNvSpPr/>
          <p:nvPr/>
        </p:nvSpPr>
        <p:spPr>
          <a:xfrm>
            <a:off x="7017306" y="2765227"/>
            <a:ext cx="2927747" cy="372070"/>
          </a:xfrm>
          <a:prstGeom prst="rect">
            <a:avLst/>
          </a:prstGeom>
          <a:noFill/>
          <a:ln/>
        </p:spPr>
        <p:txBody>
          <a:bodyPr wrap="none" lIns="0" tIns="0" rIns="0" bIns="0" rtlCol="0" anchor="t"/>
          <a:lstStyle/>
          <a:p>
            <a:pPr marL="0" indent="0">
              <a:lnSpc>
                <a:spcPts val="2900"/>
              </a:lnSpc>
              <a:buNone/>
            </a:pPr>
            <a:r>
              <a:rPr lang="en-US" sz="3200" b="1" dirty="0">
                <a:solidFill>
                  <a:srgbClr val="272525"/>
                </a:solidFill>
                <a:ea typeface="Petrona Bold" pitchFamily="34" charset="-122"/>
                <a:cs typeface="Petrona Bold" pitchFamily="34" charset="-120"/>
              </a:rPr>
              <a:t>Safe and Secure</a:t>
            </a:r>
            <a:endParaRPr lang="en-US" sz="3200" dirty="0"/>
          </a:p>
        </p:txBody>
      </p:sp>
      <p:sp>
        <p:nvSpPr>
          <p:cNvPr id="7" name="Text 4"/>
          <p:cNvSpPr/>
          <p:nvPr/>
        </p:nvSpPr>
        <p:spPr>
          <a:xfrm>
            <a:off x="7017306" y="3273385"/>
            <a:ext cx="2927747" cy="1416090"/>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Your files are backed up and protected by </a:t>
            </a:r>
            <a:r>
              <a:rPr lang="en-US" sz="2400" dirty="0">
                <a:solidFill>
                  <a:srgbClr val="C00000"/>
                </a:solidFill>
                <a:ea typeface="Inter" pitchFamily="34" charset="-122"/>
                <a:cs typeface="Inter" pitchFamily="34" charset="-120"/>
              </a:rPr>
              <a:t>strong security measures</a:t>
            </a:r>
            <a:r>
              <a:rPr lang="en-US" sz="2400" dirty="0">
                <a:solidFill>
                  <a:srgbClr val="272525"/>
                </a:solidFill>
                <a:ea typeface="Inter" pitchFamily="34" charset="-122"/>
                <a:cs typeface="Inter" pitchFamily="34" charset="-120"/>
              </a:rPr>
              <a:t>.</a:t>
            </a:r>
            <a:endParaRPr lang="en-US" sz="2400" dirty="0"/>
          </a:p>
        </p:txBody>
      </p:sp>
      <p:sp>
        <p:nvSpPr>
          <p:cNvPr id="8" name="Shape 5"/>
          <p:cNvSpPr/>
          <p:nvPr/>
        </p:nvSpPr>
        <p:spPr>
          <a:xfrm>
            <a:off x="10171867" y="2765227"/>
            <a:ext cx="510302" cy="510302"/>
          </a:xfrm>
          <a:prstGeom prst="roundRect">
            <a:avLst>
              <a:gd name="adj" fmla="val 18669"/>
            </a:avLst>
          </a:prstGeom>
          <a:solidFill>
            <a:srgbClr val="CCEEFF"/>
          </a:solidFill>
          <a:ln w="7620">
            <a:solidFill>
              <a:srgbClr val="B2D4E5"/>
            </a:solidFill>
            <a:prstDash val="solid"/>
          </a:ln>
        </p:spPr>
      </p:sp>
      <p:sp>
        <p:nvSpPr>
          <p:cNvPr id="9" name="Text 6"/>
          <p:cNvSpPr/>
          <p:nvPr/>
        </p:nvSpPr>
        <p:spPr>
          <a:xfrm>
            <a:off x="10325695" y="2841665"/>
            <a:ext cx="202525" cy="357307"/>
          </a:xfrm>
          <a:prstGeom prst="rect">
            <a:avLst/>
          </a:prstGeom>
          <a:noFill/>
          <a:ln/>
        </p:spPr>
        <p:txBody>
          <a:bodyPr wrap="none" lIns="0" tIns="0" rIns="0" bIns="0" rtlCol="0" anchor="t"/>
          <a:lstStyle/>
          <a:p>
            <a:pPr marL="0" indent="0" algn="ctr">
              <a:lnSpc>
                <a:spcPts val="2800"/>
              </a:lnSpc>
              <a:buNone/>
            </a:pPr>
            <a:r>
              <a:rPr lang="en-US" sz="4000" b="1" dirty="0">
                <a:solidFill>
                  <a:srgbClr val="272525"/>
                </a:solidFill>
                <a:ea typeface="Petrona Bold" pitchFamily="34" charset="-122"/>
                <a:cs typeface="Petrona Bold" pitchFamily="34" charset="-120"/>
              </a:rPr>
              <a:t>2</a:t>
            </a:r>
            <a:endParaRPr lang="en-US" sz="4000" dirty="0"/>
          </a:p>
        </p:txBody>
      </p:sp>
      <p:sp>
        <p:nvSpPr>
          <p:cNvPr id="10" name="Text 7"/>
          <p:cNvSpPr/>
          <p:nvPr/>
        </p:nvSpPr>
        <p:spPr>
          <a:xfrm>
            <a:off x="10908983" y="2765227"/>
            <a:ext cx="2927747" cy="372070"/>
          </a:xfrm>
          <a:prstGeom prst="rect">
            <a:avLst/>
          </a:prstGeom>
          <a:noFill/>
          <a:ln/>
        </p:spPr>
        <p:txBody>
          <a:bodyPr wrap="none" lIns="0" tIns="0" rIns="0" bIns="0" rtlCol="0" anchor="t"/>
          <a:lstStyle/>
          <a:p>
            <a:pPr marL="0" indent="0">
              <a:lnSpc>
                <a:spcPts val="2900"/>
              </a:lnSpc>
              <a:buNone/>
            </a:pPr>
            <a:r>
              <a:rPr lang="en-US" sz="3200" b="1" dirty="0">
                <a:solidFill>
                  <a:srgbClr val="272525"/>
                </a:solidFill>
                <a:ea typeface="Petrona Bold" pitchFamily="34" charset="-122"/>
                <a:cs typeface="Petrona Bold" pitchFamily="34" charset="-120"/>
              </a:rPr>
              <a:t>Unlimited Storage</a:t>
            </a:r>
            <a:endParaRPr lang="en-US" sz="3200" dirty="0"/>
          </a:p>
        </p:txBody>
      </p:sp>
      <p:sp>
        <p:nvSpPr>
          <p:cNvPr id="11" name="Text 8"/>
          <p:cNvSpPr/>
          <p:nvPr/>
        </p:nvSpPr>
        <p:spPr>
          <a:xfrm>
            <a:off x="10908983" y="3273385"/>
            <a:ext cx="2927747" cy="1416090"/>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You can store as much as you need, from a single file to </a:t>
            </a:r>
            <a:r>
              <a:rPr lang="en-US" sz="2400" dirty="0">
                <a:solidFill>
                  <a:srgbClr val="C00000"/>
                </a:solidFill>
                <a:ea typeface="Inter" pitchFamily="34" charset="-122"/>
                <a:cs typeface="Inter" pitchFamily="34" charset="-120"/>
              </a:rPr>
              <a:t>millions of files.</a:t>
            </a:r>
            <a:endParaRPr lang="en-US" sz="2400" dirty="0">
              <a:solidFill>
                <a:srgbClr val="C00000"/>
              </a:solidFill>
            </a:endParaRPr>
          </a:p>
        </p:txBody>
      </p:sp>
      <p:sp>
        <p:nvSpPr>
          <p:cNvPr id="12" name="Shape 9"/>
          <p:cNvSpPr/>
          <p:nvPr/>
        </p:nvSpPr>
        <p:spPr>
          <a:xfrm>
            <a:off x="6280190" y="5656858"/>
            <a:ext cx="510302" cy="510302"/>
          </a:xfrm>
          <a:prstGeom prst="roundRect">
            <a:avLst>
              <a:gd name="adj" fmla="val 18669"/>
            </a:avLst>
          </a:prstGeom>
          <a:solidFill>
            <a:srgbClr val="CCEEFF"/>
          </a:solidFill>
          <a:ln w="7620">
            <a:solidFill>
              <a:srgbClr val="B2D4E5"/>
            </a:solidFill>
            <a:prstDash val="solid"/>
          </a:ln>
        </p:spPr>
      </p:sp>
      <p:sp>
        <p:nvSpPr>
          <p:cNvPr id="13" name="Text 10"/>
          <p:cNvSpPr/>
          <p:nvPr/>
        </p:nvSpPr>
        <p:spPr>
          <a:xfrm>
            <a:off x="6434257" y="5733296"/>
            <a:ext cx="202168" cy="357307"/>
          </a:xfrm>
          <a:prstGeom prst="rect">
            <a:avLst/>
          </a:prstGeom>
          <a:noFill/>
          <a:ln/>
        </p:spPr>
        <p:txBody>
          <a:bodyPr wrap="none" lIns="0" tIns="0" rIns="0" bIns="0" rtlCol="0" anchor="t"/>
          <a:lstStyle/>
          <a:p>
            <a:pPr marL="0" indent="0" algn="ctr">
              <a:lnSpc>
                <a:spcPts val="2800"/>
              </a:lnSpc>
              <a:buNone/>
            </a:pPr>
            <a:r>
              <a:rPr lang="en-US" sz="4000" b="1" dirty="0">
                <a:solidFill>
                  <a:srgbClr val="272525"/>
                </a:solidFill>
                <a:ea typeface="Petrona Bold" pitchFamily="34" charset="-122"/>
                <a:cs typeface="Petrona Bold" pitchFamily="34" charset="-120"/>
              </a:rPr>
              <a:t>3</a:t>
            </a:r>
            <a:endParaRPr lang="en-US" sz="4000" dirty="0"/>
          </a:p>
        </p:txBody>
      </p:sp>
      <p:sp>
        <p:nvSpPr>
          <p:cNvPr id="14" name="Text 11"/>
          <p:cNvSpPr/>
          <p:nvPr/>
        </p:nvSpPr>
        <p:spPr>
          <a:xfrm>
            <a:off x="7017306" y="5656858"/>
            <a:ext cx="2927747" cy="372070"/>
          </a:xfrm>
          <a:prstGeom prst="rect">
            <a:avLst/>
          </a:prstGeom>
          <a:noFill/>
          <a:ln/>
        </p:spPr>
        <p:txBody>
          <a:bodyPr wrap="none" lIns="0" tIns="0" rIns="0" bIns="0" rtlCol="0" anchor="t"/>
          <a:lstStyle/>
          <a:p>
            <a:pPr marL="0" indent="0">
              <a:lnSpc>
                <a:spcPts val="2900"/>
              </a:lnSpc>
              <a:buNone/>
            </a:pPr>
            <a:r>
              <a:rPr lang="en-US" sz="3200" b="1" dirty="0">
                <a:solidFill>
                  <a:srgbClr val="272525"/>
                </a:solidFill>
                <a:ea typeface="Petrona Bold" pitchFamily="34" charset="-122"/>
                <a:cs typeface="Petrona Bold" pitchFamily="34" charset="-120"/>
              </a:rPr>
              <a:t>Pay-as-You-Go</a:t>
            </a:r>
            <a:endParaRPr lang="en-US" sz="3200" dirty="0"/>
          </a:p>
        </p:txBody>
      </p:sp>
      <p:sp>
        <p:nvSpPr>
          <p:cNvPr id="15" name="Text 12"/>
          <p:cNvSpPr/>
          <p:nvPr/>
        </p:nvSpPr>
        <p:spPr>
          <a:xfrm>
            <a:off x="7017306" y="6165017"/>
            <a:ext cx="2927747" cy="1088708"/>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You only pay for the space you use, so it's </a:t>
            </a:r>
            <a:r>
              <a:rPr lang="en-US" sz="2400" dirty="0">
                <a:solidFill>
                  <a:srgbClr val="C00000"/>
                </a:solidFill>
                <a:ea typeface="Inter" pitchFamily="34" charset="-122"/>
                <a:cs typeface="Inter" pitchFamily="34" charset="-120"/>
              </a:rPr>
              <a:t>cost-effective</a:t>
            </a:r>
            <a:r>
              <a:rPr lang="en-US" sz="2400" dirty="0">
                <a:solidFill>
                  <a:srgbClr val="272525"/>
                </a:solidFill>
                <a:ea typeface="Inter" pitchFamily="34" charset="-122"/>
                <a:cs typeface="Inter" pitchFamily="34" charset="-120"/>
              </a:rPr>
              <a:t>.</a:t>
            </a:r>
            <a:endParaRPr lang="en-US" sz="2400" dirty="0"/>
          </a:p>
        </p:txBody>
      </p:sp>
      <p:sp>
        <p:nvSpPr>
          <p:cNvPr id="16" name="Shape 13"/>
          <p:cNvSpPr/>
          <p:nvPr/>
        </p:nvSpPr>
        <p:spPr>
          <a:xfrm>
            <a:off x="10171867" y="5656858"/>
            <a:ext cx="510302" cy="510302"/>
          </a:xfrm>
          <a:prstGeom prst="roundRect">
            <a:avLst>
              <a:gd name="adj" fmla="val 18669"/>
            </a:avLst>
          </a:prstGeom>
          <a:solidFill>
            <a:srgbClr val="CCEEFF"/>
          </a:solidFill>
          <a:ln w="7620">
            <a:solidFill>
              <a:srgbClr val="B2D4E5"/>
            </a:solidFill>
            <a:prstDash val="solid"/>
          </a:ln>
        </p:spPr>
      </p:sp>
      <p:sp>
        <p:nvSpPr>
          <p:cNvPr id="17" name="Text 14"/>
          <p:cNvSpPr/>
          <p:nvPr/>
        </p:nvSpPr>
        <p:spPr>
          <a:xfrm>
            <a:off x="10330696" y="5733296"/>
            <a:ext cx="192524" cy="357307"/>
          </a:xfrm>
          <a:prstGeom prst="rect">
            <a:avLst/>
          </a:prstGeom>
          <a:noFill/>
          <a:ln/>
        </p:spPr>
        <p:txBody>
          <a:bodyPr wrap="none" lIns="0" tIns="0" rIns="0" bIns="0" rtlCol="0" anchor="t"/>
          <a:lstStyle/>
          <a:p>
            <a:pPr marL="0" indent="0" algn="ctr">
              <a:lnSpc>
                <a:spcPts val="2800"/>
              </a:lnSpc>
              <a:buNone/>
            </a:pPr>
            <a:r>
              <a:rPr lang="en-US" sz="4000" b="1" dirty="0">
                <a:solidFill>
                  <a:srgbClr val="272525"/>
                </a:solidFill>
                <a:ea typeface="Petrona Bold" pitchFamily="34" charset="-122"/>
                <a:cs typeface="Petrona Bold" pitchFamily="34" charset="-120"/>
              </a:rPr>
              <a:t>4</a:t>
            </a:r>
            <a:endParaRPr lang="en-US" sz="4000" dirty="0"/>
          </a:p>
        </p:txBody>
      </p:sp>
      <p:sp>
        <p:nvSpPr>
          <p:cNvPr id="18" name="Text 15"/>
          <p:cNvSpPr/>
          <p:nvPr/>
        </p:nvSpPr>
        <p:spPr>
          <a:xfrm>
            <a:off x="10908983" y="5656858"/>
            <a:ext cx="2927747" cy="372070"/>
          </a:xfrm>
          <a:prstGeom prst="rect">
            <a:avLst/>
          </a:prstGeom>
          <a:noFill/>
          <a:ln/>
        </p:spPr>
        <p:txBody>
          <a:bodyPr wrap="none" lIns="0" tIns="0" rIns="0" bIns="0" rtlCol="0" anchor="t"/>
          <a:lstStyle/>
          <a:p>
            <a:pPr marL="0" indent="0">
              <a:lnSpc>
                <a:spcPts val="2900"/>
              </a:lnSpc>
              <a:buNone/>
            </a:pPr>
            <a:r>
              <a:rPr lang="en-US" sz="3200" b="1" dirty="0">
                <a:solidFill>
                  <a:srgbClr val="272525"/>
                </a:solidFill>
                <a:ea typeface="Petrona Bold" pitchFamily="34" charset="-122"/>
                <a:cs typeface="Petrona Bold" pitchFamily="34" charset="-120"/>
              </a:rPr>
              <a:t>Fast Access</a:t>
            </a:r>
            <a:endParaRPr lang="en-US" sz="3200" dirty="0"/>
          </a:p>
        </p:txBody>
      </p:sp>
      <p:sp>
        <p:nvSpPr>
          <p:cNvPr id="19" name="Text 16"/>
          <p:cNvSpPr/>
          <p:nvPr/>
        </p:nvSpPr>
        <p:spPr>
          <a:xfrm>
            <a:off x="10908983" y="6165017"/>
            <a:ext cx="2927747" cy="1451610"/>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Amazon's servers are super fast, making it easy to download or upload files </a:t>
            </a:r>
            <a:r>
              <a:rPr lang="en-US" sz="2400" dirty="0">
                <a:solidFill>
                  <a:srgbClr val="C00000"/>
                </a:solidFill>
                <a:ea typeface="Inter" pitchFamily="34" charset="-122"/>
                <a:cs typeface="Inter" pitchFamily="34" charset="-120"/>
              </a:rPr>
              <a:t>quickly</a:t>
            </a:r>
            <a:r>
              <a:rPr lang="en-US" sz="2400" dirty="0">
                <a:solidFill>
                  <a:srgbClr val="272525"/>
                </a:solidFill>
                <a:ea typeface="Inter" pitchFamily="34" charset="-122"/>
                <a:cs typeface="Inter" pitchFamily="34" charset="-120"/>
              </a:rPr>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8070" y="587812"/>
            <a:ext cx="10877193" cy="701397"/>
          </a:xfrm>
          <a:prstGeom prst="rect">
            <a:avLst/>
          </a:prstGeom>
          <a:noFill/>
          <a:ln/>
        </p:spPr>
        <p:txBody>
          <a:bodyPr wrap="none" lIns="0" tIns="0" rIns="0" bIns="0" rtlCol="0" anchor="t"/>
          <a:lstStyle/>
          <a:p>
            <a:pPr marL="0" indent="0">
              <a:lnSpc>
                <a:spcPts val="5500"/>
              </a:lnSpc>
              <a:buNone/>
            </a:pPr>
            <a:r>
              <a:rPr lang="en-US" sz="6000" b="1" dirty="0">
                <a:solidFill>
                  <a:srgbClr val="000000"/>
                </a:solidFill>
                <a:ea typeface="Petrona Bold" pitchFamily="34" charset="-122"/>
                <a:cs typeface="Petrona Bold" pitchFamily="34" charset="-120"/>
              </a:rPr>
              <a:t>Everyday Example for Easy Understanding</a:t>
            </a:r>
            <a:endParaRPr lang="en-US" sz="6000" dirty="0"/>
          </a:p>
        </p:txBody>
      </p:sp>
      <p:sp>
        <p:nvSpPr>
          <p:cNvPr id="3" name="Shape 1"/>
          <p:cNvSpPr/>
          <p:nvPr/>
        </p:nvSpPr>
        <p:spPr>
          <a:xfrm>
            <a:off x="1751370" y="1716643"/>
            <a:ext cx="11609030" cy="2289334"/>
          </a:xfrm>
          <a:prstGeom prst="roundRect">
            <a:avLst>
              <a:gd name="adj" fmla="val 3922"/>
            </a:avLst>
          </a:prstGeom>
          <a:solidFill>
            <a:srgbClr val="CCEEFF"/>
          </a:solidFill>
          <a:ln w="7620">
            <a:solidFill>
              <a:srgbClr val="B2D4E5"/>
            </a:solidFill>
            <a:prstDash val="solid"/>
          </a:ln>
        </p:spPr>
      </p:sp>
      <p:sp>
        <p:nvSpPr>
          <p:cNvPr id="4" name="Text 2"/>
          <p:cNvSpPr/>
          <p:nvPr/>
        </p:nvSpPr>
        <p:spPr>
          <a:xfrm>
            <a:off x="1972707" y="1937980"/>
            <a:ext cx="3135154" cy="350639"/>
          </a:xfrm>
          <a:prstGeom prst="rect">
            <a:avLst/>
          </a:prstGeom>
          <a:noFill/>
          <a:ln/>
        </p:spPr>
        <p:txBody>
          <a:bodyPr wrap="none" lIns="0" tIns="0" rIns="0" bIns="0" rtlCol="0" anchor="t"/>
          <a:lstStyle/>
          <a:p>
            <a:pPr marL="0" indent="0">
              <a:lnSpc>
                <a:spcPts val="2750"/>
              </a:lnSpc>
              <a:buNone/>
            </a:pPr>
            <a:r>
              <a:rPr lang="en-US" sz="3200" b="1" dirty="0">
                <a:solidFill>
                  <a:srgbClr val="272525"/>
                </a:solidFill>
                <a:ea typeface="Petrona Bold" pitchFamily="34" charset="-122"/>
                <a:cs typeface="Petrona Bold" pitchFamily="34" charset="-120"/>
              </a:rPr>
              <a:t>Photographer's Scenario</a:t>
            </a:r>
            <a:endParaRPr lang="en-US" sz="3200" dirty="0"/>
          </a:p>
        </p:txBody>
      </p:sp>
      <p:sp>
        <p:nvSpPr>
          <p:cNvPr id="5" name="Text 3"/>
          <p:cNvSpPr/>
          <p:nvPr/>
        </p:nvSpPr>
        <p:spPr>
          <a:xfrm>
            <a:off x="1972707" y="2416850"/>
            <a:ext cx="11247993" cy="1367790"/>
          </a:xfrm>
          <a:prstGeom prst="rect">
            <a:avLst/>
          </a:prstGeom>
          <a:noFill/>
          <a:ln/>
        </p:spPr>
        <p:txBody>
          <a:bodyPr wrap="square" lIns="0" tIns="0" rIns="0" bIns="0" rtlCol="0" anchor="t"/>
          <a:lstStyle/>
          <a:p>
            <a:pPr marL="0" indent="0">
              <a:lnSpc>
                <a:spcPts val="2650"/>
              </a:lnSpc>
              <a:buNone/>
            </a:pPr>
            <a:r>
              <a:rPr lang="en-US" sz="2400" dirty="0">
                <a:solidFill>
                  <a:srgbClr val="272525"/>
                </a:solidFill>
                <a:ea typeface="Inter" pitchFamily="34" charset="-122"/>
                <a:cs typeface="Inter" pitchFamily="34" charset="-120"/>
              </a:rPr>
              <a:t>Imagine you're a photographer. You take thousands of photos and videos. Your computer might not have enough space to store all of them, and you might worry about losing your files if your computer crashes.</a:t>
            </a:r>
            <a:endParaRPr lang="en-US" sz="2400" dirty="0"/>
          </a:p>
        </p:txBody>
      </p:sp>
      <p:sp>
        <p:nvSpPr>
          <p:cNvPr id="9" name="Shape 7"/>
          <p:cNvSpPr/>
          <p:nvPr/>
        </p:nvSpPr>
        <p:spPr>
          <a:xfrm>
            <a:off x="748070" y="4219694"/>
            <a:ext cx="6460331" cy="1605439"/>
          </a:xfrm>
          <a:prstGeom prst="roundRect">
            <a:avLst>
              <a:gd name="adj" fmla="val 5592"/>
            </a:avLst>
          </a:prstGeom>
          <a:solidFill>
            <a:srgbClr val="CCEEFF"/>
          </a:solidFill>
          <a:ln w="7620">
            <a:solidFill>
              <a:srgbClr val="B2D4E5"/>
            </a:solidFill>
            <a:prstDash val="solid"/>
          </a:ln>
        </p:spPr>
      </p:sp>
      <p:sp>
        <p:nvSpPr>
          <p:cNvPr id="10" name="Text 8"/>
          <p:cNvSpPr/>
          <p:nvPr/>
        </p:nvSpPr>
        <p:spPr>
          <a:xfrm>
            <a:off x="969407" y="4441031"/>
            <a:ext cx="2805589" cy="350639"/>
          </a:xfrm>
          <a:prstGeom prst="rect">
            <a:avLst/>
          </a:prstGeom>
          <a:noFill/>
          <a:ln/>
        </p:spPr>
        <p:txBody>
          <a:bodyPr wrap="none" lIns="0" tIns="0" rIns="0" bIns="0" rtlCol="0" anchor="t"/>
          <a:lstStyle/>
          <a:p>
            <a:pPr marL="0" indent="0">
              <a:lnSpc>
                <a:spcPts val="2750"/>
              </a:lnSpc>
              <a:buNone/>
            </a:pPr>
            <a:r>
              <a:rPr lang="en-US" sz="3200" b="1" dirty="0">
                <a:solidFill>
                  <a:srgbClr val="272525"/>
                </a:solidFill>
                <a:ea typeface="Petrona Bold" pitchFamily="34" charset="-122"/>
                <a:cs typeface="Petrona Bold" pitchFamily="34" charset="-120"/>
              </a:rPr>
              <a:t>Upload to Cloud</a:t>
            </a:r>
            <a:endParaRPr lang="en-US" sz="3200" dirty="0"/>
          </a:p>
        </p:txBody>
      </p:sp>
      <p:sp>
        <p:nvSpPr>
          <p:cNvPr id="11" name="Text 9"/>
          <p:cNvSpPr/>
          <p:nvPr/>
        </p:nvSpPr>
        <p:spPr>
          <a:xfrm>
            <a:off x="969407" y="4919901"/>
            <a:ext cx="6017657" cy="683895"/>
          </a:xfrm>
          <a:prstGeom prst="rect">
            <a:avLst/>
          </a:prstGeom>
          <a:noFill/>
          <a:ln/>
        </p:spPr>
        <p:txBody>
          <a:bodyPr wrap="square" lIns="0" tIns="0" rIns="0" bIns="0" rtlCol="0" anchor="t"/>
          <a:lstStyle/>
          <a:p>
            <a:pPr marL="0" indent="0">
              <a:lnSpc>
                <a:spcPts val="2650"/>
              </a:lnSpc>
              <a:buNone/>
            </a:pPr>
            <a:r>
              <a:rPr lang="en-US" sz="2400" dirty="0">
                <a:solidFill>
                  <a:srgbClr val="272525"/>
                </a:solidFill>
                <a:ea typeface="Inter" pitchFamily="34" charset="-122"/>
                <a:cs typeface="Inter" pitchFamily="34" charset="-120"/>
              </a:rPr>
              <a:t>You can upload all your photos and videos to the cloud (</a:t>
            </a:r>
            <a:r>
              <a:rPr lang="en-US" sz="2400" dirty="0">
                <a:solidFill>
                  <a:srgbClr val="C00000"/>
                </a:solidFill>
                <a:ea typeface="Inter" pitchFamily="34" charset="-122"/>
                <a:cs typeface="Inter" pitchFamily="34" charset="-120"/>
              </a:rPr>
              <a:t>online storage</a:t>
            </a:r>
            <a:r>
              <a:rPr lang="en-US" sz="2400" dirty="0">
                <a:solidFill>
                  <a:srgbClr val="272525"/>
                </a:solidFill>
                <a:ea typeface="Inter" pitchFamily="34" charset="-122"/>
                <a:cs typeface="Inter" pitchFamily="34" charset="-120"/>
              </a:rPr>
              <a:t>).</a:t>
            </a:r>
            <a:endParaRPr lang="en-US" sz="2400" dirty="0"/>
          </a:p>
        </p:txBody>
      </p:sp>
      <p:sp>
        <p:nvSpPr>
          <p:cNvPr id="12" name="Shape 10"/>
          <p:cNvSpPr/>
          <p:nvPr/>
        </p:nvSpPr>
        <p:spPr>
          <a:xfrm>
            <a:off x="7422118" y="4219694"/>
            <a:ext cx="6460331" cy="1605439"/>
          </a:xfrm>
          <a:prstGeom prst="roundRect">
            <a:avLst>
              <a:gd name="adj" fmla="val 5592"/>
            </a:avLst>
          </a:prstGeom>
          <a:solidFill>
            <a:srgbClr val="CCEEFF"/>
          </a:solidFill>
          <a:ln w="7620">
            <a:solidFill>
              <a:srgbClr val="B2D4E5"/>
            </a:solidFill>
            <a:prstDash val="solid"/>
          </a:ln>
        </p:spPr>
      </p:sp>
      <p:sp>
        <p:nvSpPr>
          <p:cNvPr id="13" name="Text 11"/>
          <p:cNvSpPr/>
          <p:nvPr/>
        </p:nvSpPr>
        <p:spPr>
          <a:xfrm>
            <a:off x="7643455" y="4441031"/>
            <a:ext cx="2805589" cy="350639"/>
          </a:xfrm>
          <a:prstGeom prst="rect">
            <a:avLst/>
          </a:prstGeom>
          <a:noFill/>
          <a:ln/>
        </p:spPr>
        <p:txBody>
          <a:bodyPr wrap="none" lIns="0" tIns="0" rIns="0" bIns="0" rtlCol="0" anchor="t"/>
          <a:lstStyle/>
          <a:p>
            <a:pPr marL="0" indent="0">
              <a:lnSpc>
                <a:spcPts val="2750"/>
              </a:lnSpc>
              <a:buNone/>
            </a:pPr>
            <a:r>
              <a:rPr lang="en-US" sz="3200" b="1" dirty="0">
                <a:solidFill>
                  <a:srgbClr val="272525"/>
                </a:solidFill>
                <a:ea typeface="Petrona Bold" pitchFamily="34" charset="-122"/>
                <a:cs typeface="Petrona Bold" pitchFamily="34" charset="-120"/>
              </a:rPr>
              <a:t>Safe and Organized</a:t>
            </a:r>
            <a:endParaRPr lang="en-US" sz="3200" dirty="0"/>
          </a:p>
        </p:txBody>
      </p:sp>
      <p:sp>
        <p:nvSpPr>
          <p:cNvPr id="14" name="Text 12"/>
          <p:cNvSpPr/>
          <p:nvPr/>
        </p:nvSpPr>
        <p:spPr>
          <a:xfrm>
            <a:off x="7643455" y="4919901"/>
            <a:ext cx="6017657" cy="341948"/>
          </a:xfrm>
          <a:prstGeom prst="rect">
            <a:avLst/>
          </a:prstGeom>
          <a:noFill/>
          <a:ln/>
        </p:spPr>
        <p:txBody>
          <a:bodyPr wrap="none" lIns="0" tIns="0" rIns="0" bIns="0" rtlCol="0" anchor="t"/>
          <a:lstStyle/>
          <a:p>
            <a:pPr marL="0" indent="0">
              <a:lnSpc>
                <a:spcPts val="2650"/>
              </a:lnSpc>
              <a:buNone/>
            </a:pPr>
            <a:r>
              <a:rPr lang="en-US" sz="2400" dirty="0">
                <a:solidFill>
                  <a:srgbClr val="272525"/>
                </a:solidFill>
                <a:ea typeface="Inter" pitchFamily="34" charset="-122"/>
                <a:cs typeface="Inter" pitchFamily="34" charset="-120"/>
              </a:rPr>
              <a:t>They're safe, secure, and organized in </a:t>
            </a:r>
          </a:p>
          <a:p>
            <a:pPr marL="0" indent="0">
              <a:lnSpc>
                <a:spcPts val="2650"/>
              </a:lnSpc>
              <a:buNone/>
            </a:pPr>
            <a:r>
              <a:rPr lang="en-US" sz="2400" dirty="0">
                <a:solidFill>
                  <a:srgbClr val="272525"/>
                </a:solidFill>
                <a:ea typeface="Inter" pitchFamily="34" charset="-122"/>
                <a:cs typeface="Inter" pitchFamily="34" charset="-120"/>
              </a:rPr>
              <a:t>folders (</a:t>
            </a:r>
            <a:r>
              <a:rPr lang="en-US" sz="2400" dirty="0">
                <a:solidFill>
                  <a:srgbClr val="C00000"/>
                </a:solidFill>
                <a:ea typeface="Inter" pitchFamily="34" charset="-122"/>
                <a:cs typeface="Inter" pitchFamily="34" charset="-120"/>
              </a:rPr>
              <a:t>buckets</a:t>
            </a:r>
            <a:r>
              <a:rPr lang="en-US" sz="2400" dirty="0">
                <a:solidFill>
                  <a:srgbClr val="272525"/>
                </a:solidFill>
                <a:ea typeface="Inter" pitchFamily="34" charset="-122"/>
                <a:cs typeface="Inter" pitchFamily="34" charset="-120"/>
              </a:rPr>
              <a:t>).</a:t>
            </a:r>
            <a:endParaRPr lang="en-US" sz="2400" dirty="0"/>
          </a:p>
        </p:txBody>
      </p:sp>
      <p:sp>
        <p:nvSpPr>
          <p:cNvPr id="15" name="Shape 13"/>
          <p:cNvSpPr/>
          <p:nvPr/>
        </p:nvSpPr>
        <p:spPr>
          <a:xfrm>
            <a:off x="748070" y="6038850"/>
            <a:ext cx="6460331" cy="1605439"/>
          </a:xfrm>
          <a:prstGeom prst="roundRect">
            <a:avLst>
              <a:gd name="adj" fmla="val 5592"/>
            </a:avLst>
          </a:prstGeom>
          <a:solidFill>
            <a:srgbClr val="CCEEFF"/>
          </a:solidFill>
          <a:ln w="7620">
            <a:solidFill>
              <a:srgbClr val="B2D4E5"/>
            </a:solidFill>
            <a:prstDash val="solid"/>
          </a:ln>
        </p:spPr>
      </p:sp>
      <p:sp>
        <p:nvSpPr>
          <p:cNvPr id="16" name="Text 14"/>
          <p:cNvSpPr/>
          <p:nvPr/>
        </p:nvSpPr>
        <p:spPr>
          <a:xfrm>
            <a:off x="969407" y="6260187"/>
            <a:ext cx="2805589" cy="350639"/>
          </a:xfrm>
          <a:prstGeom prst="rect">
            <a:avLst/>
          </a:prstGeom>
          <a:noFill/>
          <a:ln/>
        </p:spPr>
        <p:txBody>
          <a:bodyPr wrap="none" lIns="0" tIns="0" rIns="0" bIns="0" rtlCol="0" anchor="t"/>
          <a:lstStyle/>
          <a:p>
            <a:pPr marL="0" indent="0">
              <a:lnSpc>
                <a:spcPts val="2750"/>
              </a:lnSpc>
              <a:buNone/>
            </a:pPr>
            <a:r>
              <a:rPr lang="en-US" sz="3200" b="1" dirty="0">
                <a:solidFill>
                  <a:srgbClr val="272525"/>
                </a:solidFill>
                <a:ea typeface="Petrona Bold" pitchFamily="34" charset="-122"/>
                <a:cs typeface="Petrona Bold" pitchFamily="34" charset="-120"/>
              </a:rPr>
              <a:t>Anytime Access</a:t>
            </a:r>
            <a:endParaRPr lang="en-US" sz="3200" dirty="0"/>
          </a:p>
        </p:txBody>
      </p:sp>
      <p:sp>
        <p:nvSpPr>
          <p:cNvPr id="17" name="Text 15"/>
          <p:cNvSpPr/>
          <p:nvPr/>
        </p:nvSpPr>
        <p:spPr>
          <a:xfrm>
            <a:off x="969407" y="6739057"/>
            <a:ext cx="6017657" cy="683895"/>
          </a:xfrm>
          <a:prstGeom prst="rect">
            <a:avLst/>
          </a:prstGeom>
          <a:noFill/>
          <a:ln/>
        </p:spPr>
        <p:txBody>
          <a:bodyPr wrap="square" lIns="0" tIns="0" rIns="0" bIns="0" rtlCol="0" anchor="t"/>
          <a:lstStyle/>
          <a:p>
            <a:pPr marL="0" indent="0">
              <a:lnSpc>
                <a:spcPts val="2650"/>
              </a:lnSpc>
              <a:buNone/>
            </a:pPr>
            <a:r>
              <a:rPr lang="en-US" sz="2400" dirty="0">
                <a:solidFill>
                  <a:srgbClr val="272525"/>
                </a:solidFill>
                <a:ea typeface="Inter" pitchFamily="34" charset="-122"/>
                <a:cs typeface="Inter" pitchFamily="34" charset="-120"/>
              </a:rPr>
              <a:t>You can access them anytime, whether you're at home, on vacation, or at a client meeting.</a:t>
            </a:r>
            <a:endParaRPr lang="en-US" sz="2400" dirty="0"/>
          </a:p>
        </p:txBody>
      </p:sp>
      <p:sp>
        <p:nvSpPr>
          <p:cNvPr id="18" name="Shape 16"/>
          <p:cNvSpPr/>
          <p:nvPr/>
        </p:nvSpPr>
        <p:spPr>
          <a:xfrm>
            <a:off x="7422118" y="6038850"/>
            <a:ext cx="6460331" cy="1605439"/>
          </a:xfrm>
          <a:prstGeom prst="roundRect">
            <a:avLst>
              <a:gd name="adj" fmla="val 5592"/>
            </a:avLst>
          </a:prstGeom>
          <a:solidFill>
            <a:srgbClr val="CCEEFF"/>
          </a:solidFill>
          <a:ln w="7620">
            <a:solidFill>
              <a:srgbClr val="B2D4E5"/>
            </a:solidFill>
            <a:prstDash val="solid"/>
          </a:ln>
        </p:spPr>
      </p:sp>
      <p:sp>
        <p:nvSpPr>
          <p:cNvPr id="19" name="Text 17"/>
          <p:cNvSpPr/>
          <p:nvPr/>
        </p:nvSpPr>
        <p:spPr>
          <a:xfrm>
            <a:off x="7643455" y="6260187"/>
            <a:ext cx="2805589" cy="350639"/>
          </a:xfrm>
          <a:prstGeom prst="rect">
            <a:avLst/>
          </a:prstGeom>
          <a:noFill/>
          <a:ln/>
        </p:spPr>
        <p:txBody>
          <a:bodyPr wrap="none" lIns="0" tIns="0" rIns="0" bIns="0" rtlCol="0" anchor="t"/>
          <a:lstStyle/>
          <a:p>
            <a:pPr marL="0" indent="0">
              <a:lnSpc>
                <a:spcPts val="2750"/>
              </a:lnSpc>
              <a:buNone/>
            </a:pPr>
            <a:r>
              <a:rPr lang="en-US" sz="3200" b="1" dirty="0">
                <a:solidFill>
                  <a:srgbClr val="272525"/>
                </a:solidFill>
                <a:ea typeface="Petrona Bold" pitchFamily="34" charset="-122"/>
                <a:cs typeface="Petrona Bold" pitchFamily="34" charset="-120"/>
              </a:rPr>
              <a:t>Easy Sharing</a:t>
            </a:r>
            <a:endParaRPr lang="en-US" sz="3200" dirty="0"/>
          </a:p>
        </p:txBody>
      </p:sp>
      <p:sp>
        <p:nvSpPr>
          <p:cNvPr id="20" name="Text 18"/>
          <p:cNvSpPr/>
          <p:nvPr/>
        </p:nvSpPr>
        <p:spPr>
          <a:xfrm>
            <a:off x="7643455" y="6739057"/>
            <a:ext cx="6017657" cy="683895"/>
          </a:xfrm>
          <a:prstGeom prst="rect">
            <a:avLst/>
          </a:prstGeom>
          <a:noFill/>
          <a:ln/>
        </p:spPr>
        <p:txBody>
          <a:bodyPr wrap="square" lIns="0" tIns="0" rIns="0" bIns="0" rtlCol="0" anchor="t"/>
          <a:lstStyle/>
          <a:p>
            <a:pPr marL="0" indent="0">
              <a:lnSpc>
                <a:spcPts val="2650"/>
              </a:lnSpc>
              <a:buNone/>
            </a:pPr>
            <a:r>
              <a:rPr lang="en-US" sz="2400" dirty="0">
                <a:solidFill>
                  <a:srgbClr val="272525"/>
                </a:solidFill>
                <a:ea typeface="Inter" pitchFamily="34" charset="-122"/>
                <a:cs typeface="Inter" pitchFamily="34" charset="-120"/>
              </a:rPr>
              <a:t>If a client wants specific photos, you can easily share them by sending a </a:t>
            </a:r>
            <a:r>
              <a:rPr lang="en-US" sz="2400" dirty="0">
                <a:solidFill>
                  <a:srgbClr val="C00000"/>
                </a:solidFill>
                <a:ea typeface="Inter" pitchFamily="34" charset="-122"/>
                <a:cs typeface="Inter" pitchFamily="34" charset="-120"/>
              </a:rPr>
              <a:t>link</a:t>
            </a:r>
            <a:r>
              <a:rPr lang="en-US" sz="2400" dirty="0">
                <a:solidFill>
                  <a:srgbClr val="272525"/>
                </a:solidFill>
                <a:ea typeface="Inter" pitchFamily="34" charset="-122"/>
                <a:cs typeface="Inter" pitchFamily="34" charset="-120"/>
              </a:rPr>
              <a: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076"/>
          </a:xfrm>
          <a:prstGeom prst="rect">
            <a:avLst/>
          </a:prstGeom>
        </p:spPr>
      </p:pic>
      <p:sp>
        <p:nvSpPr>
          <p:cNvPr id="3" name="Text 0"/>
          <p:cNvSpPr/>
          <p:nvPr/>
        </p:nvSpPr>
        <p:spPr>
          <a:xfrm>
            <a:off x="6238399" y="590907"/>
            <a:ext cx="5779413" cy="705088"/>
          </a:xfrm>
          <a:prstGeom prst="rect">
            <a:avLst/>
          </a:prstGeom>
          <a:noFill/>
          <a:ln/>
        </p:spPr>
        <p:txBody>
          <a:bodyPr wrap="none" lIns="0" tIns="0" rIns="0" bIns="0" rtlCol="0" anchor="t"/>
          <a:lstStyle/>
          <a:p>
            <a:pPr marL="0" indent="0">
              <a:lnSpc>
                <a:spcPts val="5550"/>
              </a:lnSpc>
              <a:buNone/>
            </a:pPr>
            <a:r>
              <a:rPr lang="en-US" sz="6000" b="1" dirty="0">
                <a:solidFill>
                  <a:srgbClr val="000000"/>
                </a:solidFill>
                <a:ea typeface="Petrona Bold" pitchFamily="34" charset="-122"/>
                <a:cs typeface="Petrona Bold" pitchFamily="34" charset="-120"/>
              </a:rPr>
              <a:t>Who Uses Amazon S3?</a:t>
            </a:r>
            <a:endParaRPr lang="en-US" sz="6000" dirty="0"/>
          </a:p>
        </p:txBody>
      </p:sp>
      <p:pic>
        <p:nvPicPr>
          <p:cNvPr id="4" name="Image 1" descr="preencoded.png"/>
          <p:cNvPicPr>
            <a:picLocks noChangeAspect="1"/>
          </p:cNvPicPr>
          <p:nvPr/>
        </p:nvPicPr>
        <p:blipFill>
          <a:blip r:embed="rId4"/>
          <a:stretch>
            <a:fillRect/>
          </a:stretch>
        </p:blipFill>
        <p:spPr>
          <a:xfrm>
            <a:off x="6238399" y="1618298"/>
            <a:ext cx="537210" cy="537210"/>
          </a:xfrm>
          <a:prstGeom prst="rect">
            <a:avLst/>
          </a:prstGeom>
        </p:spPr>
      </p:pic>
      <p:sp>
        <p:nvSpPr>
          <p:cNvPr id="5" name="Text 1"/>
          <p:cNvSpPr/>
          <p:nvPr/>
        </p:nvSpPr>
        <p:spPr>
          <a:xfrm>
            <a:off x="6238399" y="2370296"/>
            <a:ext cx="2820353" cy="352544"/>
          </a:xfrm>
          <a:prstGeom prst="rect">
            <a:avLst/>
          </a:prstGeom>
          <a:noFill/>
          <a:ln/>
        </p:spPr>
        <p:txBody>
          <a:bodyPr wrap="none" lIns="0" tIns="0" rIns="0" bIns="0" rtlCol="0" anchor="t"/>
          <a:lstStyle/>
          <a:p>
            <a:pPr marL="0" indent="0" algn="l">
              <a:lnSpc>
                <a:spcPts val="2750"/>
              </a:lnSpc>
              <a:buNone/>
            </a:pPr>
            <a:r>
              <a:rPr lang="en-US" sz="3200" b="1" dirty="0">
                <a:solidFill>
                  <a:srgbClr val="272525"/>
                </a:solidFill>
                <a:ea typeface="Petrona Bold" pitchFamily="34" charset="-122"/>
                <a:cs typeface="Petrona Bold" pitchFamily="34" charset="-120"/>
              </a:rPr>
              <a:t>Individuals</a:t>
            </a:r>
            <a:endParaRPr lang="en-US" sz="3200" dirty="0"/>
          </a:p>
        </p:txBody>
      </p:sp>
      <p:sp>
        <p:nvSpPr>
          <p:cNvPr id="6" name="Text 2"/>
          <p:cNvSpPr/>
          <p:nvPr/>
        </p:nvSpPr>
        <p:spPr>
          <a:xfrm>
            <a:off x="6238399" y="2851666"/>
            <a:ext cx="7640003" cy="343853"/>
          </a:xfrm>
          <a:prstGeom prst="rect">
            <a:avLst/>
          </a:prstGeom>
          <a:noFill/>
          <a:ln/>
        </p:spPr>
        <p:txBody>
          <a:bodyPr wrap="none" lIns="0" tIns="0" rIns="0" bIns="0" rtlCol="0" anchor="t"/>
          <a:lstStyle/>
          <a:p>
            <a:pPr marL="0" indent="0" algn="l">
              <a:lnSpc>
                <a:spcPts val="2700"/>
              </a:lnSpc>
              <a:buNone/>
            </a:pPr>
            <a:r>
              <a:rPr lang="en-US" sz="2400" dirty="0">
                <a:solidFill>
                  <a:srgbClr val="272525"/>
                </a:solidFill>
                <a:ea typeface="Inter" pitchFamily="34" charset="-122"/>
                <a:cs typeface="Inter" pitchFamily="34" charset="-120"/>
              </a:rPr>
              <a:t>To back up </a:t>
            </a:r>
            <a:r>
              <a:rPr lang="en-US" sz="2400" dirty="0">
                <a:solidFill>
                  <a:srgbClr val="C00000"/>
                </a:solidFill>
                <a:ea typeface="Inter" pitchFamily="34" charset="-122"/>
                <a:cs typeface="Inter" pitchFamily="34" charset="-120"/>
              </a:rPr>
              <a:t>personal files</a:t>
            </a:r>
            <a:r>
              <a:rPr lang="en-US" sz="2400" dirty="0">
                <a:solidFill>
                  <a:srgbClr val="272525"/>
                </a:solidFill>
                <a:ea typeface="Inter" pitchFamily="34" charset="-122"/>
                <a:cs typeface="Inter" pitchFamily="34" charset="-120"/>
              </a:rPr>
              <a:t> or share </a:t>
            </a:r>
            <a:r>
              <a:rPr lang="en-US" sz="2400" dirty="0">
                <a:solidFill>
                  <a:srgbClr val="C00000"/>
                </a:solidFill>
                <a:ea typeface="Inter" pitchFamily="34" charset="-122"/>
                <a:cs typeface="Inter" pitchFamily="34" charset="-120"/>
              </a:rPr>
              <a:t>data</a:t>
            </a:r>
            <a:r>
              <a:rPr lang="en-US" sz="2400" dirty="0">
                <a:solidFill>
                  <a:srgbClr val="272525"/>
                </a:solidFill>
                <a:ea typeface="Inter" pitchFamily="34" charset="-122"/>
                <a:cs typeface="Inter" pitchFamily="34" charset="-120"/>
              </a:rPr>
              <a:t>.</a:t>
            </a:r>
            <a:endParaRPr lang="en-US" sz="2400" dirty="0"/>
          </a:p>
        </p:txBody>
      </p:sp>
      <p:pic>
        <p:nvPicPr>
          <p:cNvPr id="7" name="Image 2" descr="preencoded.png"/>
          <p:cNvPicPr>
            <a:picLocks noChangeAspect="1"/>
          </p:cNvPicPr>
          <p:nvPr/>
        </p:nvPicPr>
        <p:blipFill>
          <a:blip r:embed="rId5"/>
          <a:stretch>
            <a:fillRect/>
          </a:stretch>
        </p:blipFill>
        <p:spPr>
          <a:xfrm>
            <a:off x="6238399" y="3840123"/>
            <a:ext cx="537210" cy="537210"/>
          </a:xfrm>
          <a:prstGeom prst="rect">
            <a:avLst/>
          </a:prstGeom>
        </p:spPr>
      </p:pic>
      <p:sp>
        <p:nvSpPr>
          <p:cNvPr id="8" name="Text 3"/>
          <p:cNvSpPr/>
          <p:nvPr/>
        </p:nvSpPr>
        <p:spPr>
          <a:xfrm>
            <a:off x="6238399" y="4592122"/>
            <a:ext cx="2820353" cy="352544"/>
          </a:xfrm>
          <a:prstGeom prst="rect">
            <a:avLst/>
          </a:prstGeom>
          <a:noFill/>
          <a:ln/>
        </p:spPr>
        <p:txBody>
          <a:bodyPr wrap="none" lIns="0" tIns="0" rIns="0" bIns="0" rtlCol="0" anchor="t"/>
          <a:lstStyle/>
          <a:p>
            <a:pPr marL="0" indent="0" algn="l">
              <a:lnSpc>
                <a:spcPts val="2750"/>
              </a:lnSpc>
              <a:buNone/>
            </a:pPr>
            <a:r>
              <a:rPr lang="en-US" sz="3200" b="1" dirty="0">
                <a:solidFill>
                  <a:srgbClr val="272525"/>
                </a:solidFill>
                <a:ea typeface="Petrona Bold" pitchFamily="34" charset="-122"/>
                <a:cs typeface="Petrona Bold" pitchFamily="34" charset="-120"/>
              </a:rPr>
              <a:t>Businesses</a:t>
            </a:r>
            <a:endParaRPr lang="en-US" sz="3200" dirty="0"/>
          </a:p>
        </p:txBody>
      </p:sp>
      <p:sp>
        <p:nvSpPr>
          <p:cNvPr id="9" name="Text 4"/>
          <p:cNvSpPr/>
          <p:nvPr/>
        </p:nvSpPr>
        <p:spPr>
          <a:xfrm>
            <a:off x="6238399" y="5073491"/>
            <a:ext cx="7640003" cy="343853"/>
          </a:xfrm>
          <a:prstGeom prst="rect">
            <a:avLst/>
          </a:prstGeom>
          <a:noFill/>
          <a:ln/>
        </p:spPr>
        <p:txBody>
          <a:bodyPr wrap="none" lIns="0" tIns="0" rIns="0" bIns="0" rtlCol="0" anchor="t"/>
          <a:lstStyle/>
          <a:p>
            <a:pPr marL="0" indent="0" algn="l">
              <a:lnSpc>
                <a:spcPts val="2700"/>
              </a:lnSpc>
              <a:buNone/>
            </a:pPr>
            <a:r>
              <a:rPr lang="en-US" sz="2400" dirty="0">
                <a:solidFill>
                  <a:srgbClr val="272525"/>
                </a:solidFill>
                <a:ea typeface="Inter" pitchFamily="34" charset="-122"/>
                <a:cs typeface="Inter" pitchFamily="34" charset="-120"/>
              </a:rPr>
              <a:t>To store </a:t>
            </a:r>
            <a:r>
              <a:rPr lang="en-US" sz="2400" dirty="0">
                <a:solidFill>
                  <a:srgbClr val="C00000"/>
                </a:solidFill>
                <a:ea typeface="Inter" pitchFamily="34" charset="-122"/>
                <a:cs typeface="Inter" pitchFamily="34" charset="-120"/>
              </a:rPr>
              <a:t>website data, app backups</a:t>
            </a:r>
            <a:r>
              <a:rPr lang="en-US" sz="2400" dirty="0">
                <a:solidFill>
                  <a:srgbClr val="272525"/>
                </a:solidFill>
                <a:ea typeface="Inter" pitchFamily="34" charset="-122"/>
                <a:cs typeface="Inter" pitchFamily="34" charset="-120"/>
              </a:rPr>
              <a:t>, and </a:t>
            </a:r>
            <a:r>
              <a:rPr lang="en-US" sz="2400" dirty="0">
                <a:solidFill>
                  <a:srgbClr val="C00000"/>
                </a:solidFill>
                <a:ea typeface="Inter" pitchFamily="34" charset="-122"/>
                <a:cs typeface="Inter" pitchFamily="34" charset="-120"/>
              </a:rPr>
              <a:t>company records</a:t>
            </a:r>
            <a:r>
              <a:rPr lang="en-US" sz="2400" dirty="0">
                <a:solidFill>
                  <a:srgbClr val="272525"/>
                </a:solidFill>
                <a:ea typeface="Inter" pitchFamily="34" charset="-122"/>
                <a:cs typeface="Inter" pitchFamily="34" charset="-120"/>
              </a:rPr>
              <a:t>.</a:t>
            </a:r>
            <a:endParaRPr lang="en-US" sz="2400" dirty="0"/>
          </a:p>
        </p:txBody>
      </p:sp>
      <p:pic>
        <p:nvPicPr>
          <p:cNvPr id="10" name="Image 3" descr="preencoded.png"/>
          <p:cNvPicPr>
            <a:picLocks noChangeAspect="1"/>
          </p:cNvPicPr>
          <p:nvPr/>
        </p:nvPicPr>
        <p:blipFill>
          <a:blip r:embed="rId6"/>
          <a:stretch>
            <a:fillRect/>
          </a:stretch>
        </p:blipFill>
        <p:spPr>
          <a:xfrm>
            <a:off x="6238399" y="6061948"/>
            <a:ext cx="537210" cy="537210"/>
          </a:xfrm>
          <a:prstGeom prst="rect">
            <a:avLst/>
          </a:prstGeom>
        </p:spPr>
      </p:pic>
      <p:sp>
        <p:nvSpPr>
          <p:cNvPr id="11" name="Text 5"/>
          <p:cNvSpPr/>
          <p:nvPr/>
        </p:nvSpPr>
        <p:spPr>
          <a:xfrm>
            <a:off x="6238399" y="6813947"/>
            <a:ext cx="2820353" cy="352544"/>
          </a:xfrm>
          <a:prstGeom prst="rect">
            <a:avLst/>
          </a:prstGeom>
          <a:noFill/>
          <a:ln/>
        </p:spPr>
        <p:txBody>
          <a:bodyPr wrap="none" lIns="0" tIns="0" rIns="0" bIns="0" rtlCol="0" anchor="t"/>
          <a:lstStyle/>
          <a:p>
            <a:pPr marL="0" indent="0" algn="l">
              <a:lnSpc>
                <a:spcPts val="2750"/>
              </a:lnSpc>
              <a:buNone/>
            </a:pPr>
            <a:r>
              <a:rPr lang="en-US" sz="3200" b="1" dirty="0">
                <a:solidFill>
                  <a:srgbClr val="272525"/>
                </a:solidFill>
                <a:ea typeface="Petrona Bold" pitchFamily="34" charset="-122"/>
                <a:cs typeface="Petrona Bold" pitchFamily="34" charset="-120"/>
              </a:rPr>
              <a:t>Developers</a:t>
            </a:r>
            <a:endParaRPr lang="en-US" sz="3200" dirty="0"/>
          </a:p>
        </p:txBody>
      </p:sp>
      <p:sp>
        <p:nvSpPr>
          <p:cNvPr id="12" name="Text 6"/>
          <p:cNvSpPr/>
          <p:nvPr/>
        </p:nvSpPr>
        <p:spPr>
          <a:xfrm>
            <a:off x="6238399" y="7295317"/>
            <a:ext cx="7640003" cy="343853"/>
          </a:xfrm>
          <a:prstGeom prst="rect">
            <a:avLst/>
          </a:prstGeom>
          <a:noFill/>
          <a:ln/>
        </p:spPr>
        <p:txBody>
          <a:bodyPr wrap="none" lIns="0" tIns="0" rIns="0" bIns="0" rtlCol="0" anchor="t"/>
          <a:lstStyle/>
          <a:p>
            <a:pPr marL="0" indent="0" algn="l">
              <a:lnSpc>
                <a:spcPts val="2700"/>
              </a:lnSpc>
              <a:buNone/>
            </a:pPr>
            <a:r>
              <a:rPr lang="en-US" sz="2400" dirty="0">
                <a:solidFill>
                  <a:srgbClr val="272525"/>
                </a:solidFill>
                <a:ea typeface="Inter" pitchFamily="34" charset="-122"/>
                <a:cs typeface="Inter" pitchFamily="34" charset="-120"/>
              </a:rPr>
              <a:t>To host files for </a:t>
            </a:r>
            <a:r>
              <a:rPr lang="en-US" sz="2400" dirty="0">
                <a:solidFill>
                  <a:srgbClr val="C00000"/>
                </a:solidFill>
                <a:ea typeface="Inter" pitchFamily="34" charset="-122"/>
                <a:cs typeface="Inter" pitchFamily="34" charset="-120"/>
              </a:rPr>
              <a:t>websites, apps</a:t>
            </a:r>
            <a:r>
              <a:rPr lang="en-US" sz="2400" dirty="0">
                <a:solidFill>
                  <a:srgbClr val="272525"/>
                </a:solidFill>
                <a:ea typeface="Inter" pitchFamily="34" charset="-122"/>
                <a:cs typeface="Inter" pitchFamily="34" charset="-120"/>
              </a:rPr>
              <a:t>, or </a:t>
            </a:r>
            <a:r>
              <a:rPr lang="en-US" sz="2400" dirty="0">
                <a:solidFill>
                  <a:srgbClr val="C00000"/>
                </a:solidFill>
                <a:ea typeface="Inter" pitchFamily="34" charset="-122"/>
                <a:cs typeface="Inter" pitchFamily="34" charset="-120"/>
              </a:rPr>
              <a:t>machine learning projects.</a:t>
            </a:r>
            <a:endParaRPr lang="en-US" sz="24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150388"/>
            <a:ext cx="5954197" cy="744260"/>
          </a:xfrm>
          <a:prstGeom prst="rect">
            <a:avLst/>
          </a:prstGeom>
          <a:noFill/>
          <a:ln/>
        </p:spPr>
        <p:txBody>
          <a:bodyPr wrap="none" lIns="0" tIns="0" rIns="0" bIns="0" rtlCol="0" anchor="t"/>
          <a:lstStyle/>
          <a:p>
            <a:pPr marL="0" indent="0">
              <a:lnSpc>
                <a:spcPts val="5850"/>
              </a:lnSpc>
              <a:buNone/>
            </a:pPr>
            <a:r>
              <a:rPr lang="en-US" sz="6000" b="1" dirty="0">
                <a:solidFill>
                  <a:srgbClr val="000000"/>
                </a:solidFill>
                <a:ea typeface="Petrona Bold" pitchFamily="34" charset="-122"/>
                <a:cs typeface="Petrona Bold" pitchFamily="34" charset="-120"/>
              </a:rPr>
              <a:t>Conclusion</a:t>
            </a:r>
            <a:endParaRPr lang="en-US" sz="6000" dirty="0"/>
          </a:p>
        </p:txBody>
      </p:sp>
      <p:sp>
        <p:nvSpPr>
          <p:cNvPr id="3" name="Text 1"/>
          <p:cNvSpPr/>
          <p:nvPr/>
        </p:nvSpPr>
        <p:spPr>
          <a:xfrm>
            <a:off x="793790" y="3461623"/>
            <a:ext cx="2977039" cy="372070"/>
          </a:xfrm>
          <a:prstGeom prst="rect">
            <a:avLst/>
          </a:prstGeom>
          <a:noFill/>
          <a:ln/>
        </p:spPr>
        <p:txBody>
          <a:bodyPr wrap="none" lIns="0" tIns="0" rIns="0" bIns="0" rtlCol="0" anchor="t"/>
          <a:lstStyle/>
          <a:p>
            <a:pPr marL="0" indent="0">
              <a:lnSpc>
                <a:spcPts val="2900"/>
              </a:lnSpc>
              <a:buNone/>
            </a:pPr>
            <a:r>
              <a:rPr lang="en-US" sz="3200" b="1" dirty="0">
                <a:solidFill>
                  <a:srgbClr val="000000"/>
                </a:solidFill>
                <a:ea typeface="Petrona Bold" pitchFamily="34" charset="-122"/>
                <a:cs typeface="Petrona Bold" pitchFamily="34" charset="-120"/>
              </a:rPr>
              <a:t>Reliable</a:t>
            </a:r>
            <a:endParaRPr lang="en-US" sz="3200" dirty="0"/>
          </a:p>
        </p:txBody>
      </p:sp>
      <p:sp>
        <p:nvSpPr>
          <p:cNvPr id="4" name="Text 2"/>
          <p:cNvSpPr/>
          <p:nvPr/>
        </p:nvSpPr>
        <p:spPr>
          <a:xfrm>
            <a:off x="793790" y="4060508"/>
            <a:ext cx="3978116" cy="725805"/>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Amazon S3 is a </a:t>
            </a:r>
            <a:r>
              <a:rPr lang="en-US" sz="2400" dirty="0">
                <a:solidFill>
                  <a:srgbClr val="C00000"/>
                </a:solidFill>
                <a:ea typeface="Inter" pitchFamily="34" charset="-122"/>
                <a:cs typeface="Inter" pitchFamily="34" charset="-120"/>
              </a:rPr>
              <a:t>reliable</a:t>
            </a:r>
            <a:r>
              <a:rPr lang="en-US" sz="2400" dirty="0">
                <a:solidFill>
                  <a:srgbClr val="272525"/>
                </a:solidFill>
                <a:ea typeface="Inter" pitchFamily="34" charset="-122"/>
                <a:cs typeface="Inter" pitchFamily="34" charset="-120"/>
              </a:rPr>
              <a:t> online storage service.</a:t>
            </a:r>
            <a:endParaRPr lang="en-US" sz="2400" dirty="0"/>
          </a:p>
        </p:txBody>
      </p:sp>
      <p:sp>
        <p:nvSpPr>
          <p:cNvPr id="5" name="Text 3"/>
          <p:cNvSpPr/>
          <p:nvPr/>
        </p:nvSpPr>
        <p:spPr>
          <a:xfrm>
            <a:off x="5332928" y="3461623"/>
            <a:ext cx="2977039" cy="372070"/>
          </a:xfrm>
          <a:prstGeom prst="rect">
            <a:avLst/>
          </a:prstGeom>
          <a:noFill/>
          <a:ln/>
        </p:spPr>
        <p:txBody>
          <a:bodyPr wrap="none" lIns="0" tIns="0" rIns="0" bIns="0" rtlCol="0" anchor="t"/>
          <a:lstStyle/>
          <a:p>
            <a:pPr marL="0" indent="0">
              <a:lnSpc>
                <a:spcPts val="2900"/>
              </a:lnSpc>
              <a:buNone/>
            </a:pPr>
            <a:r>
              <a:rPr lang="en-US" sz="3200" b="1" dirty="0">
                <a:solidFill>
                  <a:srgbClr val="000000"/>
                </a:solidFill>
                <a:ea typeface="Petrona Bold" pitchFamily="34" charset="-122"/>
                <a:cs typeface="Petrona Bold" pitchFamily="34" charset="-120"/>
              </a:rPr>
              <a:t>Scalable</a:t>
            </a:r>
            <a:endParaRPr lang="en-US" sz="3200" dirty="0"/>
          </a:p>
        </p:txBody>
      </p:sp>
      <p:sp>
        <p:nvSpPr>
          <p:cNvPr id="6" name="Text 4"/>
          <p:cNvSpPr/>
          <p:nvPr/>
        </p:nvSpPr>
        <p:spPr>
          <a:xfrm>
            <a:off x="5332928" y="4060508"/>
            <a:ext cx="3978116" cy="725805"/>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It's </a:t>
            </a:r>
            <a:r>
              <a:rPr lang="en-US" sz="2400" dirty="0">
                <a:solidFill>
                  <a:srgbClr val="C00000"/>
                </a:solidFill>
                <a:ea typeface="Inter" pitchFamily="34" charset="-122"/>
                <a:cs typeface="Inter" pitchFamily="34" charset="-120"/>
              </a:rPr>
              <a:t>scalable</a:t>
            </a:r>
            <a:r>
              <a:rPr lang="en-US" sz="2400" dirty="0">
                <a:solidFill>
                  <a:srgbClr val="272525"/>
                </a:solidFill>
                <a:ea typeface="Inter" pitchFamily="34" charset="-122"/>
                <a:cs typeface="Inter" pitchFamily="34" charset="-120"/>
              </a:rPr>
              <a:t> to meet your growing storage needs.</a:t>
            </a:r>
            <a:endParaRPr lang="en-US" sz="2400" dirty="0"/>
          </a:p>
        </p:txBody>
      </p:sp>
      <p:sp>
        <p:nvSpPr>
          <p:cNvPr id="7" name="Text 5"/>
          <p:cNvSpPr/>
          <p:nvPr/>
        </p:nvSpPr>
        <p:spPr>
          <a:xfrm>
            <a:off x="9872067" y="3461623"/>
            <a:ext cx="2977039" cy="372070"/>
          </a:xfrm>
          <a:prstGeom prst="rect">
            <a:avLst/>
          </a:prstGeom>
          <a:noFill/>
          <a:ln/>
        </p:spPr>
        <p:txBody>
          <a:bodyPr wrap="none" lIns="0" tIns="0" rIns="0" bIns="0" rtlCol="0" anchor="t"/>
          <a:lstStyle/>
          <a:p>
            <a:pPr marL="0" indent="0">
              <a:lnSpc>
                <a:spcPts val="2900"/>
              </a:lnSpc>
              <a:buNone/>
            </a:pPr>
            <a:r>
              <a:rPr lang="en-US" sz="3200" b="1" dirty="0">
                <a:solidFill>
                  <a:srgbClr val="000000"/>
                </a:solidFill>
                <a:ea typeface="Petrona Bold" pitchFamily="34" charset="-122"/>
                <a:cs typeface="Petrona Bold" pitchFamily="34" charset="-120"/>
              </a:rPr>
              <a:t>Secure</a:t>
            </a:r>
            <a:endParaRPr lang="en-US" sz="3200" dirty="0"/>
          </a:p>
        </p:txBody>
      </p:sp>
      <p:sp>
        <p:nvSpPr>
          <p:cNvPr id="8" name="Text 6"/>
          <p:cNvSpPr/>
          <p:nvPr/>
        </p:nvSpPr>
        <p:spPr>
          <a:xfrm>
            <a:off x="9872066" y="4060508"/>
            <a:ext cx="4415433" cy="2340292"/>
          </a:xfrm>
          <a:prstGeom prst="rect">
            <a:avLst/>
          </a:prstGeom>
          <a:noFill/>
          <a:ln/>
        </p:spPr>
        <p:txBody>
          <a:bodyPr wrap="square" lIns="0" tIns="0" rIns="0" bIns="0" rtlCol="0" anchor="t"/>
          <a:lstStyle/>
          <a:p>
            <a:pPr marL="0" indent="0">
              <a:lnSpc>
                <a:spcPts val="2850"/>
              </a:lnSpc>
              <a:buNone/>
            </a:pPr>
            <a:r>
              <a:rPr lang="en-US" sz="2400" dirty="0">
                <a:solidFill>
                  <a:srgbClr val="272525"/>
                </a:solidFill>
                <a:ea typeface="Inter" pitchFamily="34" charset="-122"/>
                <a:cs typeface="Inter" pitchFamily="34" charset="-120"/>
              </a:rPr>
              <a:t>Amazon S3 is a </a:t>
            </a:r>
            <a:r>
              <a:rPr lang="en-US" sz="2400" dirty="0">
                <a:solidFill>
                  <a:srgbClr val="C00000"/>
                </a:solidFill>
                <a:ea typeface="Inter" pitchFamily="34" charset="-122"/>
                <a:cs typeface="Inter" pitchFamily="34" charset="-120"/>
              </a:rPr>
              <a:t>secure</a:t>
            </a:r>
            <a:r>
              <a:rPr lang="en-US" sz="2400" dirty="0">
                <a:solidFill>
                  <a:srgbClr val="272525"/>
                </a:solidFill>
                <a:ea typeface="Inter" pitchFamily="34" charset="-122"/>
                <a:cs typeface="Inter" pitchFamily="34" charset="-120"/>
              </a:rPr>
              <a:t> online storage service. It's like having a huge, </a:t>
            </a:r>
            <a:r>
              <a:rPr lang="en-US" sz="2400" dirty="0">
                <a:solidFill>
                  <a:srgbClr val="C00000"/>
                </a:solidFill>
                <a:ea typeface="Inter" pitchFamily="34" charset="-122"/>
                <a:cs typeface="Inter" pitchFamily="34" charset="-120"/>
              </a:rPr>
              <a:t>safe</a:t>
            </a:r>
            <a:r>
              <a:rPr lang="en-US" sz="2400" dirty="0">
                <a:solidFill>
                  <a:srgbClr val="272525"/>
                </a:solidFill>
                <a:ea typeface="Inter" pitchFamily="34" charset="-122"/>
                <a:cs typeface="Inter" pitchFamily="34" charset="-120"/>
              </a:rPr>
              <a:t>, and </a:t>
            </a:r>
            <a:r>
              <a:rPr lang="en-US" sz="2400" dirty="0">
                <a:solidFill>
                  <a:srgbClr val="C00000"/>
                </a:solidFill>
                <a:ea typeface="Inter" pitchFamily="34" charset="-122"/>
                <a:cs typeface="Inter" pitchFamily="34" charset="-120"/>
              </a:rPr>
              <a:t>flexible</a:t>
            </a:r>
            <a:r>
              <a:rPr lang="en-US" sz="2400" dirty="0">
                <a:solidFill>
                  <a:srgbClr val="272525"/>
                </a:solidFill>
                <a:ea typeface="Inter" pitchFamily="34" charset="-122"/>
                <a:cs typeface="Inter" pitchFamily="34" charset="-120"/>
              </a:rPr>
              <a:t> </a:t>
            </a:r>
          </a:p>
          <a:p>
            <a:pPr marL="0" indent="0">
              <a:lnSpc>
                <a:spcPts val="2850"/>
              </a:lnSpc>
              <a:buNone/>
            </a:pPr>
            <a:r>
              <a:rPr lang="en-US" sz="2400" dirty="0">
                <a:solidFill>
                  <a:srgbClr val="C00000"/>
                </a:solidFill>
                <a:ea typeface="Inter" pitchFamily="34" charset="-122"/>
                <a:cs typeface="Inter" pitchFamily="34" charset="-120"/>
              </a:rPr>
              <a:t>digital locker</a:t>
            </a:r>
            <a:r>
              <a:rPr lang="en-US" sz="2400" dirty="0">
                <a:solidFill>
                  <a:srgbClr val="272525"/>
                </a:solidFill>
                <a:ea typeface="Inter" pitchFamily="34" charset="-122"/>
                <a:cs typeface="Inter" pitchFamily="34" charset="-120"/>
              </a:rPr>
              <a:t> for your files that you can use whenever and wherever you need it.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502</Words>
  <Application>Microsoft Office PowerPoint</Application>
  <PresentationFormat>Custom</PresentationFormat>
  <Paragraphs>64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Inter Bold</vt:lpstr>
      <vt:lpstr>Inter</vt:lpstr>
      <vt:lpstr>Petrona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Ramesh N</cp:lastModifiedBy>
  <cp:revision>19</cp:revision>
  <dcterms:created xsi:type="dcterms:W3CDTF">2024-11-28T15:58:15Z</dcterms:created>
  <dcterms:modified xsi:type="dcterms:W3CDTF">2024-11-30T12:00:17Z</dcterms:modified>
</cp:coreProperties>
</file>