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embeddedFontLst>
    <p:embeddedFont>
      <p:font typeface="Montserrat" panose="00000500000000000000" pitchFamily="2" charset="0"/>
      <p:regular r:id="rId10"/>
      <p:bold r:id="rId11"/>
      <p:italic r:id="rId12"/>
      <p:boldItalic r:id="rId13"/>
    </p:embeddedFont>
    <p:embeddedFont>
      <p:font typeface="Montserrat Bold" panose="00000800000000000000" pitchFamily="2" charset="0"/>
      <p:bold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7" d="100"/>
          <a:sy n="57" d="100"/>
        </p:scale>
        <p:origin x="12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656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2000607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6000" b="1" dirty="0">
                <a:solidFill>
                  <a:srgbClr val="2E3C4E"/>
                </a:solidFill>
                <a:ea typeface="Barlow Bold" pitchFamily="34" charset="-122"/>
                <a:cs typeface="Barlow Bold" pitchFamily="34" charset="-120"/>
              </a:rPr>
              <a:t>Ransomware</a:t>
            </a:r>
            <a:endParaRPr lang="en-US" sz="6000" dirty="0"/>
          </a:p>
        </p:txBody>
      </p:sp>
      <p:sp>
        <p:nvSpPr>
          <p:cNvPr id="5" name="Text 2"/>
          <p:cNvSpPr/>
          <p:nvPr/>
        </p:nvSpPr>
        <p:spPr>
          <a:xfrm>
            <a:off x="6244709" y="3101323"/>
            <a:ext cx="76273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b="1" dirty="0">
                <a:solidFill>
                  <a:srgbClr val="384653"/>
                </a:solidFill>
                <a:ea typeface="Montserrat" pitchFamily="34" charset="-122"/>
                <a:cs typeface="Montserrat" pitchFamily="34" charset="-120"/>
              </a:rPr>
              <a:t>What is Ransomware?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6244709" y="3691754"/>
            <a:ext cx="7968832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Montserrat" pitchFamily="34" charset="-122"/>
                <a:cs typeface="Montserrat" pitchFamily="34" charset="-120"/>
              </a:rPr>
              <a:t>Ransomware</a:t>
            </a:r>
            <a:r>
              <a:rPr lang="en-US" sz="2400" dirty="0">
                <a:solidFill>
                  <a:srgbClr val="384653"/>
                </a:solidFill>
                <a:ea typeface="Montserrat" pitchFamily="34" charset="-122"/>
                <a:cs typeface="Montserrat" pitchFamily="34" charset="-120"/>
              </a:rPr>
              <a:t> is a </a:t>
            </a:r>
            <a:r>
              <a:rPr lang="en-US" sz="2400" b="1" dirty="0">
                <a:solidFill>
                  <a:srgbClr val="FF0000"/>
                </a:solidFill>
                <a:ea typeface="Montserrat" pitchFamily="34" charset="-122"/>
                <a:cs typeface="Montserrat" pitchFamily="34" charset="-120"/>
              </a:rPr>
              <a:t>type of computer virus</a:t>
            </a:r>
            <a:r>
              <a:rPr lang="en-US" sz="2400" dirty="0">
                <a:solidFill>
                  <a:srgbClr val="FF0000"/>
                </a:solidFill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dirty="0">
                <a:solidFill>
                  <a:srgbClr val="384653"/>
                </a:solidFill>
                <a:ea typeface="Montserrat" pitchFamily="34" charset="-122"/>
                <a:cs typeface="Montserrat" pitchFamily="34" charset="-120"/>
              </a:rPr>
              <a:t>or malicious software (</a:t>
            </a:r>
            <a:r>
              <a:rPr lang="en-US" sz="2400" b="1" dirty="0">
                <a:solidFill>
                  <a:srgbClr val="FF0000"/>
                </a:solidFill>
                <a:ea typeface="Montserrat" pitchFamily="34" charset="-122"/>
                <a:cs typeface="Montserrat" pitchFamily="34" charset="-120"/>
              </a:rPr>
              <a:t>malware</a:t>
            </a:r>
            <a:r>
              <a:rPr lang="en-US" sz="2400" dirty="0">
                <a:solidFill>
                  <a:srgbClr val="384653"/>
                </a:solidFill>
                <a:ea typeface="Montserrat" pitchFamily="34" charset="-122"/>
                <a:cs typeface="Montserrat" pitchFamily="34" charset="-120"/>
              </a:rPr>
              <a:t>) that </a:t>
            </a:r>
            <a:r>
              <a:rPr lang="en-US" sz="2400" b="1" dirty="0">
                <a:solidFill>
                  <a:srgbClr val="FF0000"/>
                </a:solidFill>
                <a:ea typeface="Montserrat" pitchFamily="34" charset="-122"/>
                <a:cs typeface="Montserrat" pitchFamily="34" charset="-120"/>
              </a:rPr>
              <a:t>locks your files or computer</a:t>
            </a:r>
            <a:r>
              <a:rPr lang="en-US" sz="2400" dirty="0">
                <a:solidFill>
                  <a:srgbClr val="FF0000"/>
                </a:solidFill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dirty="0">
                <a:solidFill>
                  <a:srgbClr val="384653"/>
                </a:solidFill>
                <a:ea typeface="Montserrat" pitchFamily="34" charset="-122"/>
                <a:cs typeface="Montserrat" pitchFamily="34" charset="-120"/>
              </a:rPr>
              <a:t>and demands </a:t>
            </a:r>
            <a:r>
              <a:rPr lang="en-US" sz="2400" b="1" dirty="0">
                <a:solidFill>
                  <a:srgbClr val="FF0000"/>
                </a:solidFill>
                <a:ea typeface="Montserrat" pitchFamily="34" charset="-122"/>
                <a:cs typeface="Montserrat" pitchFamily="34" charset="-120"/>
              </a:rPr>
              <a:t>money (a ransom)</a:t>
            </a:r>
            <a:r>
              <a:rPr lang="en-US" sz="2400" dirty="0">
                <a:solidFill>
                  <a:srgbClr val="FF0000"/>
                </a:solidFill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dirty="0">
                <a:solidFill>
                  <a:srgbClr val="384653"/>
                </a:solidFill>
                <a:ea typeface="Montserrat" pitchFamily="34" charset="-122"/>
                <a:cs typeface="Montserrat" pitchFamily="34" charset="-120"/>
              </a:rPr>
              <a:t>to unlock them.</a:t>
            </a:r>
            <a:endParaRPr lang="en-US" sz="2400" dirty="0"/>
          </a:p>
        </p:txBody>
      </p:sp>
      <p:sp>
        <p:nvSpPr>
          <p:cNvPr id="7" name="Shape 4"/>
          <p:cNvSpPr/>
          <p:nvPr/>
        </p:nvSpPr>
        <p:spPr>
          <a:xfrm>
            <a:off x="6244709" y="4991797"/>
            <a:ext cx="346591" cy="346591"/>
          </a:xfrm>
          <a:prstGeom prst="roundRect">
            <a:avLst>
              <a:gd name="adj" fmla="val 26380043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2329" y="4999417"/>
            <a:ext cx="331351" cy="33135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699528" y="4975605"/>
            <a:ext cx="2075855" cy="3792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3200" b="1" dirty="0">
                <a:solidFill>
                  <a:srgbClr val="384653"/>
                </a:solidFill>
                <a:ea typeface="Montserrat Bold" pitchFamily="34" charset="-122"/>
                <a:cs typeface="Montserrat Bold" pitchFamily="34" charset="-120"/>
              </a:rPr>
              <a:t>by Ram N Java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1897856"/>
            <a:ext cx="7596783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800" b="1" dirty="0">
                <a:solidFill>
                  <a:srgbClr val="2E3C4E"/>
                </a:solidFill>
                <a:ea typeface="Barlow Bold" pitchFamily="34" charset="-122"/>
                <a:cs typeface="Barlow Bold" pitchFamily="34" charset="-120"/>
              </a:rPr>
              <a:t>How Does Ransomware Work?</a:t>
            </a:r>
            <a:endParaRPr lang="en-US" sz="4800" dirty="0"/>
          </a:p>
        </p:txBody>
      </p:sp>
      <p:sp>
        <p:nvSpPr>
          <p:cNvPr id="3" name="Shape 1"/>
          <p:cNvSpPr/>
          <p:nvPr/>
        </p:nvSpPr>
        <p:spPr>
          <a:xfrm>
            <a:off x="758309" y="3043833"/>
            <a:ext cx="487442" cy="487442"/>
          </a:xfrm>
          <a:prstGeom prst="roundRect">
            <a:avLst>
              <a:gd name="adj" fmla="val 66673"/>
            </a:avLst>
          </a:prstGeom>
          <a:solidFill>
            <a:srgbClr val="D4E9F7"/>
          </a:solidFill>
          <a:ln w="7620">
            <a:solidFill>
              <a:srgbClr val="BACFDD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997" y="3073777"/>
            <a:ext cx="342067" cy="427553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462326" y="311824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3200" b="1" dirty="0">
                <a:solidFill>
                  <a:srgbClr val="384653"/>
                </a:solidFill>
                <a:ea typeface="Barlow Bold" pitchFamily="34" charset="-122"/>
                <a:cs typeface="Barlow Bold" pitchFamily="34" charset="-120"/>
              </a:rPr>
              <a:t>Entry Points</a:t>
            </a:r>
            <a:endParaRPr lang="en-US" sz="3200" dirty="0"/>
          </a:p>
        </p:txBody>
      </p:sp>
      <p:sp>
        <p:nvSpPr>
          <p:cNvPr id="6" name="Text 3"/>
          <p:cNvSpPr/>
          <p:nvPr/>
        </p:nvSpPr>
        <p:spPr>
          <a:xfrm>
            <a:off x="1462326" y="3604379"/>
            <a:ext cx="3830181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dirty="0">
                <a:solidFill>
                  <a:srgbClr val="384653"/>
                </a:solidFill>
                <a:ea typeface="Montserrat" pitchFamily="34" charset="-122"/>
                <a:cs typeface="Montserrat" pitchFamily="34" charset="-120"/>
              </a:rPr>
              <a:t>You may </a:t>
            </a:r>
            <a:r>
              <a:rPr lang="en-US" sz="2400" b="1" dirty="0">
                <a:solidFill>
                  <a:srgbClr val="FF0000"/>
                </a:solidFill>
                <a:ea typeface="Montserrat" pitchFamily="34" charset="-122"/>
                <a:cs typeface="Montserrat" pitchFamily="34" charset="-120"/>
              </a:rPr>
              <a:t>click a bad link</a:t>
            </a:r>
            <a:r>
              <a:rPr lang="en-US" sz="2400" dirty="0">
                <a:solidFill>
                  <a:srgbClr val="FF0000"/>
                </a:solidFill>
                <a:ea typeface="Montserrat" pitchFamily="34" charset="-122"/>
                <a:cs typeface="Montserrat" pitchFamily="34" charset="-120"/>
              </a:rPr>
              <a:t>, </a:t>
            </a:r>
            <a:r>
              <a:rPr lang="en-US" sz="2400" b="1" dirty="0">
                <a:solidFill>
                  <a:srgbClr val="FF0000"/>
                </a:solidFill>
                <a:ea typeface="Montserrat" pitchFamily="34" charset="-122"/>
                <a:cs typeface="Montserrat" pitchFamily="34" charset="-120"/>
              </a:rPr>
              <a:t>open a fake email attachment</a:t>
            </a:r>
            <a:r>
              <a:rPr lang="en-US" sz="2400" dirty="0">
                <a:solidFill>
                  <a:srgbClr val="384653"/>
                </a:solidFill>
                <a:ea typeface="Montserrat" pitchFamily="34" charset="-122"/>
                <a:cs typeface="Montserrat" pitchFamily="34" charset="-120"/>
              </a:rPr>
              <a:t>, or </a:t>
            </a:r>
            <a:r>
              <a:rPr lang="en-US" sz="2400" b="1" dirty="0">
                <a:solidFill>
                  <a:srgbClr val="FF0000"/>
                </a:solidFill>
                <a:ea typeface="Montserrat" pitchFamily="34" charset="-122"/>
                <a:cs typeface="Montserrat" pitchFamily="34" charset="-120"/>
              </a:rPr>
              <a:t>download an infected file</a:t>
            </a:r>
            <a:r>
              <a:rPr lang="en-US" sz="2400" dirty="0">
                <a:solidFill>
                  <a:srgbClr val="384653"/>
                </a:solidFill>
                <a:ea typeface="Montserrat" pitchFamily="34" charset="-122"/>
                <a:cs typeface="Montserrat" pitchFamily="34" charset="-120"/>
              </a:rPr>
              <a:t>.</a:t>
            </a:r>
            <a:endParaRPr lang="en-US" sz="2400" dirty="0"/>
          </a:p>
        </p:txBody>
      </p:sp>
      <p:sp>
        <p:nvSpPr>
          <p:cNvPr id="7" name="Shape 4"/>
          <p:cNvSpPr/>
          <p:nvPr/>
        </p:nvSpPr>
        <p:spPr>
          <a:xfrm>
            <a:off x="5219819" y="3043833"/>
            <a:ext cx="487442" cy="487442"/>
          </a:xfrm>
          <a:prstGeom prst="roundRect">
            <a:avLst>
              <a:gd name="adj" fmla="val 66673"/>
            </a:avLst>
          </a:prstGeom>
          <a:solidFill>
            <a:srgbClr val="D4E9F7"/>
          </a:solidFill>
          <a:ln w="7620">
            <a:solidFill>
              <a:srgbClr val="BACFDD"/>
            </a:solidFill>
            <a:prstDash val="solid"/>
          </a:ln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507" y="3073777"/>
            <a:ext cx="342067" cy="427553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923836" y="311824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3200" b="1" dirty="0">
                <a:solidFill>
                  <a:srgbClr val="384653"/>
                </a:solidFill>
                <a:ea typeface="Barlow Bold" pitchFamily="34" charset="-122"/>
                <a:cs typeface="Barlow Bold" pitchFamily="34" charset="-120"/>
              </a:rPr>
              <a:t>Silent Infection</a:t>
            </a:r>
            <a:endParaRPr lang="en-US" sz="3200" dirty="0"/>
          </a:p>
        </p:txBody>
      </p:sp>
      <p:sp>
        <p:nvSpPr>
          <p:cNvPr id="10" name="Text 6"/>
          <p:cNvSpPr/>
          <p:nvPr/>
        </p:nvSpPr>
        <p:spPr>
          <a:xfrm>
            <a:off x="5923836" y="3604379"/>
            <a:ext cx="3486745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dirty="0">
                <a:solidFill>
                  <a:srgbClr val="384653"/>
                </a:solidFill>
                <a:ea typeface="Montserrat" pitchFamily="34" charset="-122"/>
                <a:cs typeface="Montserrat" pitchFamily="34" charset="-120"/>
              </a:rPr>
              <a:t>The ransomware </a:t>
            </a:r>
            <a:r>
              <a:rPr lang="en-US" sz="2400" b="1" dirty="0">
                <a:solidFill>
                  <a:srgbClr val="FF0000"/>
                </a:solidFill>
                <a:ea typeface="Montserrat" pitchFamily="34" charset="-122"/>
                <a:cs typeface="Montserrat" pitchFamily="34" charset="-120"/>
              </a:rPr>
              <a:t>enters your computer</a:t>
            </a:r>
            <a:r>
              <a:rPr lang="en-US" sz="2400" dirty="0">
                <a:solidFill>
                  <a:srgbClr val="384653"/>
                </a:solidFill>
                <a:ea typeface="Montserrat" pitchFamily="34" charset="-122"/>
                <a:cs typeface="Montserrat" pitchFamily="34" charset="-120"/>
              </a:rPr>
              <a:t> without you knowing.</a:t>
            </a:r>
            <a:endParaRPr lang="en-US" sz="2400" dirty="0"/>
          </a:p>
        </p:txBody>
      </p:sp>
      <p:sp>
        <p:nvSpPr>
          <p:cNvPr id="11" name="Shape 7"/>
          <p:cNvSpPr/>
          <p:nvPr/>
        </p:nvSpPr>
        <p:spPr>
          <a:xfrm>
            <a:off x="9681329" y="3043833"/>
            <a:ext cx="487442" cy="487442"/>
          </a:xfrm>
          <a:prstGeom prst="roundRect">
            <a:avLst>
              <a:gd name="adj" fmla="val 66673"/>
            </a:avLst>
          </a:prstGeom>
          <a:solidFill>
            <a:srgbClr val="D4E9F7"/>
          </a:solidFill>
          <a:ln w="7620">
            <a:solidFill>
              <a:srgbClr val="BACFDD"/>
            </a:solidFill>
            <a:prstDash val="solid"/>
          </a:ln>
        </p:spPr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4017" y="3073777"/>
            <a:ext cx="342067" cy="427553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10385346" y="311824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3200" b="1" dirty="0">
                <a:solidFill>
                  <a:srgbClr val="384653"/>
                </a:solidFill>
                <a:ea typeface="Barlow Bold" pitchFamily="34" charset="-122"/>
                <a:cs typeface="Barlow Bold" pitchFamily="34" charset="-120"/>
              </a:rPr>
              <a:t>System Lockdown</a:t>
            </a:r>
            <a:endParaRPr lang="en-US" sz="3200" dirty="0"/>
          </a:p>
        </p:txBody>
      </p:sp>
      <p:sp>
        <p:nvSpPr>
          <p:cNvPr id="14" name="Text 9"/>
          <p:cNvSpPr/>
          <p:nvPr/>
        </p:nvSpPr>
        <p:spPr>
          <a:xfrm>
            <a:off x="10385346" y="3604379"/>
            <a:ext cx="3486745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dirty="0">
                <a:solidFill>
                  <a:srgbClr val="384653"/>
                </a:solidFill>
                <a:ea typeface="Montserrat" pitchFamily="34" charset="-122"/>
                <a:cs typeface="Montserrat" pitchFamily="34" charset="-120"/>
              </a:rPr>
              <a:t>It </a:t>
            </a:r>
            <a:r>
              <a:rPr lang="en-US" sz="2400" b="1" dirty="0">
                <a:solidFill>
                  <a:srgbClr val="FF0000"/>
                </a:solidFill>
                <a:ea typeface="Montserrat" pitchFamily="34" charset="-122"/>
                <a:cs typeface="Montserrat" pitchFamily="34" charset="-120"/>
              </a:rPr>
              <a:t>locks your files</a:t>
            </a:r>
            <a:r>
              <a:rPr lang="en-US" sz="2400" dirty="0">
                <a:solidFill>
                  <a:srgbClr val="384653"/>
                </a:solidFill>
                <a:ea typeface="Montserrat" pitchFamily="34" charset="-122"/>
                <a:cs typeface="Montserrat" pitchFamily="34" charset="-120"/>
              </a:rPr>
              <a:t>, photos, or even the entire system.</a:t>
            </a:r>
            <a:endParaRPr lang="en-US" sz="2400" dirty="0"/>
          </a:p>
        </p:txBody>
      </p:sp>
      <p:sp>
        <p:nvSpPr>
          <p:cNvPr id="15" name="Shape 10"/>
          <p:cNvSpPr/>
          <p:nvPr/>
        </p:nvSpPr>
        <p:spPr>
          <a:xfrm>
            <a:off x="758309" y="5077778"/>
            <a:ext cx="487442" cy="487442"/>
          </a:xfrm>
          <a:prstGeom prst="roundRect">
            <a:avLst>
              <a:gd name="adj" fmla="val 66673"/>
            </a:avLst>
          </a:prstGeom>
          <a:solidFill>
            <a:srgbClr val="D4E9F7"/>
          </a:solidFill>
          <a:ln w="7620">
            <a:solidFill>
              <a:srgbClr val="BACFDD"/>
            </a:solidFill>
            <a:prstDash val="solid"/>
          </a:ln>
        </p:spPr>
      </p:sp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997" y="5107722"/>
            <a:ext cx="342067" cy="427553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1462326" y="5152192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3200" b="1" dirty="0">
                <a:solidFill>
                  <a:srgbClr val="384653"/>
                </a:solidFill>
                <a:ea typeface="Barlow Bold" pitchFamily="34" charset="-122"/>
                <a:cs typeface="Barlow Bold" pitchFamily="34" charset="-120"/>
              </a:rPr>
              <a:t>Ransom Demand</a:t>
            </a:r>
            <a:endParaRPr lang="en-US" sz="3200" dirty="0"/>
          </a:p>
        </p:txBody>
      </p:sp>
      <p:sp>
        <p:nvSpPr>
          <p:cNvPr id="18" name="Text 12"/>
          <p:cNvSpPr/>
          <p:nvPr/>
        </p:nvSpPr>
        <p:spPr>
          <a:xfrm>
            <a:off x="1462326" y="5638324"/>
            <a:ext cx="5717500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dirty="0">
                <a:solidFill>
                  <a:srgbClr val="384653"/>
                </a:solidFill>
                <a:ea typeface="Montserrat" pitchFamily="34" charset="-122"/>
                <a:cs typeface="Montserrat" pitchFamily="34" charset="-120"/>
              </a:rPr>
              <a:t>A message appears saying you must </a:t>
            </a:r>
            <a:br>
              <a:rPr lang="en-US" sz="2400" dirty="0">
                <a:solidFill>
                  <a:srgbClr val="384653"/>
                </a:solidFill>
                <a:ea typeface="Montserrat" pitchFamily="34" charset="-122"/>
                <a:cs typeface="Montserrat" pitchFamily="34" charset="-120"/>
              </a:rPr>
            </a:br>
            <a:r>
              <a:rPr lang="en-US" sz="2400" b="1" dirty="0">
                <a:solidFill>
                  <a:srgbClr val="FF0000"/>
                </a:solidFill>
                <a:ea typeface="Montserrat" pitchFamily="34" charset="-122"/>
                <a:cs typeface="Montserrat" pitchFamily="34" charset="-120"/>
              </a:rPr>
              <a:t>pay money to unlock</a:t>
            </a:r>
            <a:r>
              <a:rPr lang="en-US" sz="2400" dirty="0">
                <a:solidFill>
                  <a:srgbClr val="384653"/>
                </a:solidFill>
                <a:ea typeface="Montserrat" pitchFamily="34" charset="-122"/>
                <a:cs typeface="Montserrat" pitchFamily="34" charset="-120"/>
              </a:rPr>
              <a:t> your files.</a:t>
            </a:r>
            <a:endParaRPr lang="en-US" sz="2400" dirty="0"/>
          </a:p>
        </p:txBody>
      </p:sp>
      <p:sp>
        <p:nvSpPr>
          <p:cNvPr id="19" name="Shape 13"/>
          <p:cNvSpPr/>
          <p:nvPr/>
        </p:nvSpPr>
        <p:spPr>
          <a:xfrm>
            <a:off x="7450574" y="5077778"/>
            <a:ext cx="487442" cy="487442"/>
          </a:xfrm>
          <a:prstGeom prst="roundRect">
            <a:avLst>
              <a:gd name="adj" fmla="val 66673"/>
            </a:avLst>
          </a:prstGeom>
          <a:solidFill>
            <a:srgbClr val="D4E9F7"/>
          </a:solidFill>
          <a:ln w="7620">
            <a:solidFill>
              <a:srgbClr val="BACFDD"/>
            </a:solidFill>
            <a:prstDash val="solid"/>
          </a:ln>
        </p:spPr>
      </p:sp>
      <p:pic>
        <p:nvPicPr>
          <p:cNvPr id="2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3262" y="5107722"/>
            <a:ext cx="342067" cy="427553"/>
          </a:xfrm>
          <a:prstGeom prst="rect">
            <a:avLst/>
          </a:prstGeom>
        </p:spPr>
      </p:pic>
      <p:sp>
        <p:nvSpPr>
          <p:cNvPr id="21" name="Text 14"/>
          <p:cNvSpPr/>
          <p:nvPr/>
        </p:nvSpPr>
        <p:spPr>
          <a:xfrm>
            <a:off x="8154591" y="5152192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3200" b="1" dirty="0">
                <a:solidFill>
                  <a:srgbClr val="384653"/>
                </a:solidFill>
                <a:ea typeface="Barlow Bold" pitchFamily="34" charset="-122"/>
                <a:cs typeface="Barlow Bold" pitchFamily="34" charset="-120"/>
              </a:rPr>
              <a:t>No Guarantees</a:t>
            </a:r>
            <a:endParaRPr lang="en-US" sz="3200" dirty="0"/>
          </a:p>
        </p:txBody>
      </p:sp>
      <p:sp>
        <p:nvSpPr>
          <p:cNvPr id="22" name="Text 15"/>
          <p:cNvSpPr/>
          <p:nvPr/>
        </p:nvSpPr>
        <p:spPr>
          <a:xfrm>
            <a:off x="8154591" y="5638324"/>
            <a:ext cx="5717500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dirty="0">
                <a:solidFill>
                  <a:srgbClr val="384653"/>
                </a:solidFill>
                <a:ea typeface="Montserrat" pitchFamily="34" charset="-122"/>
                <a:cs typeface="Montserrat" pitchFamily="34" charset="-120"/>
              </a:rPr>
              <a:t>Even if you pay, there is </a:t>
            </a:r>
            <a:r>
              <a:rPr lang="en-US" sz="2400" b="1" dirty="0">
                <a:solidFill>
                  <a:srgbClr val="FF0000"/>
                </a:solidFill>
                <a:ea typeface="Montserrat" pitchFamily="34" charset="-122"/>
                <a:cs typeface="Montserrat" pitchFamily="34" charset="-120"/>
              </a:rPr>
              <a:t>no guarantee</a:t>
            </a:r>
            <a:r>
              <a:rPr lang="en-US" sz="2400" dirty="0">
                <a:solidFill>
                  <a:srgbClr val="FF0000"/>
                </a:solidFill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dirty="0">
                <a:solidFill>
                  <a:srgbClr val="384653"/>
                </a:solidFill>
                <a:ea typeface="Montserrat" pitchFamily="34" charset="-122"/>
                <a:cs typeface="Montserrat" pitchFamily="34" charset="-120"/>
              </a:rPr>
              <a:t>your files will be restored.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1068705"/>
            <a:ext cx="7169229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800" b="1" dirty="0">
                <a:solidFill>
                  <a:srgbClr val="2E3C4E"/>
                </a:solidFill>
                <a:ea typeface="Barlow Bold" pitchFamily="34" charset="-122"/>
                <a:cs typeface="Barlow Bold" pitchFamily="34" charset="-120"/>
              </a:rPr>
              <a:t>What Happens to Your Files?</a:t>
            </a:r>
            <a:endParaRPr lang="en-US" sz="48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774" y="2214682"/>
            <a:ext cx="2163723" cy="1612702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4176" y="3040023"/>
            <a:ext cx="304681" cy="38076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335072" y="2604611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3200" b="1" dirty="0">
                <a:solidFill>
                  <a:srgbClr val="384653"/>
                </a:solidFill>
                <a:ea typeface="Barlow Bold" pitchFamily="34" charset="-122"/>
                <a:cs typeface="Barlow Bold" pitchFamily="34" charset="-120"/>
              </a:rPr>
              <a:t>Hacker Control</a:t>
            </a:r>
            <a:endParaRPr lang="en-US" sz="3200" dirty="0"/>
          </a:p>
        </p:txBody>
      </p:sp>
      <p:sp>
        <p:nvSpPr>
          <p:cNvPr id="6" name="Text 2"/>
          <p:cNvSpPr/>
          <p:nvPr/>
        </p:nvSpPr>
        <p:spPr>
          <a:xfrm>
            <a:off x="5335072" y="3090743"/>
            <a:ext cx="4803338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dirty="0">
                <a:solidFill>
                  <a:srgbClr val="384653"/>
                </a:solidFill>
                <a:ea typeface="Montserrat" pitchFamily="34" charset="-122"/>
                <a:cs typeface="Montserrat" pitchFamily="34" charset="-120"/>
              </a:rPr>
              <a:t>Only the hacker has the </a:t>
            </a:r>
            <a:r>
              <a:rPr lang="en-US" sz="2400" b="1" dirty="0">
                <a:solidFill>
                  <a:srgbClr val="FF0000"/>
                </a:solidFill>
                <a:ea typeface="Montserrat" pitchFamily="34" charset="-122"/>
                <a:cs typeface="Montserrat" pitchFamily="34" charset="-120"/>
              </a:rPr>
              <a:t>key</a:t>
            </a:r>
            <a:r>
              <a:rPr lang="en-US" sz="2400" dirty="0">
                <a:solidFill>
                  <a:srgbClr val="384653"/>
                </a:solidFill>
                <a:ea typeface="Montserrat" pitchFamily="34" charset="-122"/>
                <a:cs typeface="Montserrat" pitchFamily="34" charset="-120"/>
              </a:rPr>
              <a:t> to unlock them.</a:t>
            </a:r>
            <a:endParaRPr lang="en-US" sz="2400" dirty="0"/>
          </a:p>
        </p:txBody>
      </p:sp>
      <p:sp>
        <p:nvSpPr>
          <p:cNvPr id="7" name="Shape 3"/>
          <p:cNvSpPr/>
          <p:nvPr/>
        </p:nvSpPr>
        <p:spPr>
          <a:xfrm>
            <a:off x="5172551" y="3839170"/>
            <a:ext cx="8645485" cy="15240"/>
          </a:xfrm>
          <a:prstGeom prst="roundRect">
            <a:avLst>
              <a:gd name="adj" fmla="val 2132502"/>
            </a:avLst>
          </a:prstGeom>
          <a:solidFill>
            <a:srgbClr val="BACFDD"/>
          </a:solidFill>
          <a:ln/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2972" y="3881438"/>
            <a:ext cx="4327446" cy="1612702"/>
          </a:xfrm>
          <a:prstGeom prst="rect">
            <a:avLst/>
          </a:prstGeom>
        </p:spPr>
      </p:pic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4295" y="4497348"/>
            <a:ext cx="304681" cy="380762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6416993" y="4098012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3200" b="1" dirty="0">
                <a:solidFill>
                  <a:srgbClr val="384653"/>
                </a:solidFill>
                <a:ea typeface="Barlow Bold" pitchFamily="34" charset="-122"/>
                <a:cs typeface="Barlow Bold" pitchFamily="34" charset="-120"/>
              </a:rPr>
              <a:t>Encryption</a:t>
            </a:r>
            <a:endParaRPr lang="en-US" sz="3200" dirty="0"/>
          </a:p>
        </p:txBody>
      </p:sp>
      <p:sp>
        <p:nvSpPr>
          <p:cNvPr id="11" name="Text 5"/>
          <p:cNvSpPr/>
          <p:nvPr/>
        </p:nvSpPr>
        <p:spPr>
          <a:xfrm>
            <a:off x="6416993" y="4584144"/>
            <a:ext cx="7238524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dirty="0">
                <a:solidFill>
                  <a:srgbClr val="384653"/>
                </a:solidFill>
                <a:ea typeface="Montserrat" pitchFamily="34" charset="-122"/>
                <a:cs typeface="Montserrat" pitchFamily="34" charset="-120"/>
              </a:rPr>
              <a:t>Your files are </a:t>
            </a:r>
            <a:r>
              <a:rPr lang="en-US" sz="2400" b="1" dirty="0">
                <a:solidFill>
                  <a:srgbClr val="FF0000"/>
                </a:solidFill>
                <a:ea typeface="Montserrat" pitchFamily="34" charset="-122"/>
                <a:cs typeface="Montserrat" pitchFamily="34" charset="-120"/>
              </a:rPr>
              <a:t>encrypted</a:t>
            </a:r>
            <a:r>
              <a:rPr lang="en-US" sz="2400" dirty="0">
                <a:solidFill>
                  <a:srgbClr val="384653"/>
                </a:solidFill>
                <a:ea typeface="Montserrat" pitchFamily="34" charset="-122"/>
                <a:cs typeface="Montserrat" pitchFamily="34" charset="-120"/>
              </a:rPr>
              <a:t>, which means they are turned into unreadable code.</a:t>
            </a:r>
            <a:endParaRPr lang="en-US" sz="2400" dirty="0"/>
          </a:p>
        </p:txBody>
      </p:sp>
      <p:sp>
        <p:nvSpPr>
          <p:cNvPr id="12" name="Shape 6"/>
          <p:cNvSpPr/>
          <p:nvPr/>
        </p:nvSpPr>
        <p:spPr>
          <a:xfrm>
            <a:off x="6254472" y="5505926"/>
            <a:ext cx="7563564" cy="15240"/>
          </a:xfrm>
          <a:prstGeom prst="roundRect">
            <a:avLst>
              <a:gd name="adj" fmla="val 2132502"/>
            </a:avLst>
          </a:prstGeom>
          <a:solidFill>
            <a:srgbClr val="BACFDD"/>
          </a:solidFill>
          <a:ln/>
        </p:spPr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051" y="5548193"/>
            <a:ext cx="6491288" cy="1612702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4295" y="6164104"/>
            <a:ext cx="304681" cy="380762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7498913" y="593812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3200" b="1" dirty="0">
                <a:solidFill>
                  <a:srgbClr val="384653"/>
                </a:solidFill>
                <a:ea typeface="Barlow Bold" pitchFamily="34" charset="-122"/>
                <a:cs typeface="Barlow Bold" pitchFamily="34" charset="-120"/>
              </a:rPr>
              <a:t>Inaccessible Files</a:t>
            </a:r>
            <a:endParaRPr lang="en-US" sz="3200" dirty="0"/>
          </a:p>
        </p:txBody>
      </p:sp>
      <p:sp>
        <p:nvSpPr>
          <p:cNvPr id="16" name="Text 8"/>
          <p:cNvSpPr/>
          <p:nvPr/>
        </p:nvSpPr>
        <p:spPr>
          <a:xfrm>
            <a:off x="7498913" y="6424255"/>
            <a:ext cx="5829419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dirty="0">
                <a:solidFill>
                  <a:srgbClr val="384653"/>
                </a:solidFill>
                <a:ea typeface="Montserrat" pitchFamily="34" charset="-122"/>
                <a:cs typeface="Montserrat" pitchFamily="34" charset="-120"/>
              </a:rPr>
              <a:t>You can't open or use the files unless you get that key.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7948" y="655201"/>
            <a:ext cx="5789176" cy="6841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350"/>
              </a:lnSpc>
              <a:buNone/>
            </a:pPr>
            <a:r>
              <a:rPr lang="en-US" sz="4800" b="1" dirty="0">
                <a:solidFill>
                  <a:srgbClr val="2E3C4E"/>
                </a:solidFill>
                <a:ea typeface="Barlow Bold" pitchFamily="34" charset="-122"/>
                <a:cs typeface="Barlow Bold" pitchFamily="34" charset="-120"/>
              </a:rPr>
              <a:t>What Does It Look Like?</a:t>
            </a:r>
            <a:endParaRPr lang="en-US" sz="48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48" y="1885236"/>
            <a:ext cx="6333530" cy="356258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7948" y="5681782"/>
            <a:ext cx="6333530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400" dirty="0">
                <a:solidFill>
                  <a:srgbClr val="384653"/>
                </a:solidFill>
                <a:ea typeface="Montserrat" pitchFamily="34" charset="-122"/>
                <a:cs typeface="Montserrat" pitchFamily="34" charset="-120"/>
              </a:rPr>
              <a:t>A screen message saying "</a:t>
            </a:r>
            <a:r>
              <a:rPr lang="en-US" sz="2400" b="1" dirty="0">
                <a:solidFill>
                  <a:srgbClr val="FF0000"/>
                </a:solidFill>
                <a:ea typeface="Montserrat" pitchFamily="34" charset="-122"/>
                <a:cs typeface="Montserrat" pitchFamily="34" charset="-120"/>
              </a:rPr>
              <a:t>Your files have been encrypted</a:t>
            </a:r>
            <a:r>
              <a:rPr lang="en-US" sz="2400" dirty="0">
                <a:solidFill>
                  <a:srgbClr val="384653"/>
                </a:solidFill>
                <a:ea typeface="Montserrat" pitchFamily="34" charset="-122"/>
                <a:cs typeface="Montserrat" pitchFamily="34" charset="-120"/>
              </a:rPr>
              <a:t>."</a:t>
            </a:r>
            <a:endParaRPr lang="en-US" sz="2400" dirty="0"/>
          </a:p>
        </p:txBody>
      </p:sp>
      <p:sp>
        <p:nvSpPr>
          <p:cNvPr id="5" name="Text 2"/>
          <p:cNvSpPr/>
          <p:nvPr/>
        </p:nvSpPr>
        <p:spPr>
          <a:xfrm>
            <a:off x="727948" y="6201728"/>
            <a:ext cx="6848594" cy="6655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400" dirty="0">
                <a:solidFill>
                  <a:srgbClr val="384653"/>
                </a:solidFill>
                <a:ea typeface="Montserrat" pitchFamily="34" charset="-122"/>
                <a:cs typeface="Montserrat" pitchFamily="34" charset="-120"/>
              </a:rPr>
              <a:t>A countdown timer showing how much time you have to </a:t>
            </a:r>
            <a:r>
              <a:rPr lang="en-US" sz="2400" b="1" dirty="0">
                <a:solidFill>
                  <a:srgbClr val="FF0000"/>
                </a:solidFill>
                <a:ea typeface="Montserrat" pitchFamily="34" charset="-122"/>
                <a:cs typeface="Montserrat" pitchFamily="34" charset="-120"/>
              </a:rPr>
              <a:t>pay the ransom</a:t>
            </a:r>
            <a:r>
              <a:rPr lang="en-US" sz="2400" dirty="0">
                <a:solidFill>
                  <a:srgbClr val="384653"/>
                </a:solidFill>
                <a:ea typeface="Montserrat" pitchFamily="34" charset="-122"/>
                <a:cs typeface="Montserrat" pitchFamily="34" charset="-120"/>
              </a:rPr>
              <a:t>.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727948" y="7054453"/>
            <a:ext cx="6333530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400" dirty="0">
                <a:solidFill>
                  <a:srgbClr val="384653"/>
                </a:solidFill>
                <a:ea typeface="Montserrat" pitchFamily="34" charset="-122"/>
                <a:cs typeface="Montserrat" pitchFamily="34" charset="-120"/>
              </a:rPr>
              <a:t>Instructions to </a:t>
            </a:r>
            <a:r>
              <a:rPr lang="en-US" sz="2400" b="1" dirty="0">
                <a:solidFill>
                  <a:srgbClr val="FF0000"/>
                </a:solidFill>
                <a:ea typeface="Montserrat" pitchFamily="34" charset="-122"/>
                <a:cs typeface="Montserrat" pitchFamily="34" charset="-120"/>
              </a:rPr>
              <a:t>pay using cryptocurrency</a:t>
            </a:r>
            <a:r>
              <a:rPr lang="en-US" sz="2400" dirty="0">
                <a:solidFill>
                  <a:srgbClr val="FF0000"/>
                </a:solidFill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dirty="0">
                <a:solidFill>
                  <a:srgbClr val="384653"/>
                </a:solidFill>
                <a:ea typeface="Montserrat" pitchFamily="34" charset="-122"/>
                <a:cs typeface="Montserrat" pitchFamily="34" charset="-120"/>
              </a:rPr>
              <a:t>like </a:t>
            </a:r>
            <a:r>
              <a:rPr lang="en-US" sz="2400" b="1" dirty="0">
                <a:solidFill>
                  <a:srgbClr val="FF0000"/>
                </a:solidFill>
                <a:ea typeface="Montserrat" pitchFamily="34" charset="-122"/>
                <a:cs typeface="Montserrat" pitchFamily="34" charset="-120"/>
              </a:rPr>
              <a:t>Bitcoin</a:t>
            </a:r>
            <a:r>
              <a:rPr lang="en-US" sz="2400" dirty="0">
                <a:solidFill>
                  <a:srgbClr val="384653"/>
                </a:solidFill>
                <a:ea typeface="Montserrat" pitchFamily="34" charset="-122"/>
                <a:cs typeface="Montserrat" pitchFamily="34" charset="-120"/>
              </a:rPr>
              <a:t>.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7576542" y="1859161"/>
            <a:ext cx="2736771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3200" b="1" dirty="0">
                <a:solidFill>
                  <a:srgbClr val="2E3C4E"/>
                </a:solidFill>
                <a:ea typeface="Barlow Bold" pitchFamily="34" charset="-122"/>
                <a:cs typeface="Barlow Bold" pitchFamily="34" charset="-120"/>
              </a:rPr>
              <a:t>What Can You Lose?</a:t>
            </a:r>
            <a:endParaRPr lang="en-US" sz="3200" dirty="0"/>
          </a:p>
        </p:txBody>
      </p:sp>
      <p:sp>
        <p:nvSpPr>
          <p:cNvPr id="8" name="Text 5"/>
          <p:cNvSpPr/>
          <p:nvPr/>
        </p:nvSpPr>
        <p:spPr>
          <a:xfrm>
            <a:off x="7576542" y="2409111"/>
            <a:ext cx="6333530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2400" b="1" dirty="0">
                <a:solidFill>
                  <a:srgbClr val="FF0000"/>
                </a:solidFill>
                <a:ea typeface="Montserrat" pitchFamily="34" charset="-122"/>
                <a:cs typeface="Montserrat" pitchFamily="34" charset="-120"/>
              </a:rPr>
              <a:t>Important documents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Text 6"/>
          <p:cNvSpPr/>
          <p:nvPr/>
        </p:nvSpPr>
        <p:spPr>
          <a:xfrm>
            <a:off x="7576542" y="2814637"/>
            <a:ext cx="6333530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2400" b="1" dirty="0">
                <a:solidFill>
                  <a:srgbClr val="FF0000"/>
                </a:solidFill>
                <a:ea typeface="Montserrat" pitchFamily="34" charset="-122"/>
                <a:cs typeface="Montserrat" pitchFamily="34" charset="-120"/>
              </a:rPr>
              <a:t>Family photos and videos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Text 7"/>
          <p:cNvSpPr/>
          <p:nvPr/>
        </p:nvSpPr>
        <p:spPr>
          <a:xfrm>
            <a:off x="7576542" y="3220164"/>
            <a:ext cx="6333530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2400" b="1" dirty="0">
                <a:solidFill>
                  <a:srgbClr val="FF0000"/>
                </a:solidFill>
                <a:ea typeface="Montserrat" pitchFamily="34" charset="-122"/>
                <a:cs typeface="Montserrat" pitchFamily="34" charset="-120"/>
              </a:rPr>
              <a:t>Business files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" name="Text 8"/>
          <p:cNvSpPr/>
          <p:nvPr/>
        </p:nvSpPr>
        <p:spPr>
          <a:xfrm>
            <a:off x="7576542" y="3625691"/>
            <a:ext cx="6333530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2400" dirty="0">
                <a:solidFill>
                  <a:srgbClr val="384653"/>
                </a:solidFill>
                <a:ea typeface="Montserrat" pitchFamily="34" charset="-122"/>
                <a:cs typeface="Montserrat" pitchFamily="34" charset="-120"/>
              </a:rPr>
              <a:t>Full access to your computer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72346" y="528757"/>
            <a:ext cx="9512022" cy="6318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950"/>
              </a:lnSpc>
              <a:buNone/>
            </a:pPr>
            <a:r>
              <a:rPr lang="en-US" sz="4800" b="1" dirty="0">
                <a:solidFill>
                  <a:srgbClr val="2E3C4E"/>
                </a:solidFill>
                <a:ea typeface="Barlow Bold" pitchFamily="34" charset="-122"/>
                <a:cs typeface="Barlow Bold" pitchFamily="34" charset="-120"/>
              </a:rPr>
              <a:t>How to Protect Yourself from Ransomware</a:t>
            </a:r>
            <a:endParaRPr lang="en-US" sz="48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46" y="1544836"/>
            <a:ext cx="960477" cy="154531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920954" y="1736884"/>
            <a:ext cx="2527816" cy="3158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3200" b="1" dirty="0">
                <a:solidFill>
                  <a:srgbClr val="384653"/>
                </a:solidFill>
                <a:ea typeface="Barlow Bold" pitchFamily="34" charset="-122"/>
                <a:cs typeface="Barlow Bold" pitchFamily="34" charset="-120"/>
              </a:rPr>
              <a:t>Be Cautious Online</a:t>
            </a:r>
            <a:endParaRPr lang="en-US" sz="3200" dirty="0"/>
          </a:p>
        </p:txBody>
      </p:sp>
      <p:sp>
        <p:nvSpPr>
          <p:cNvPr id="5" name="Text 2"/>
          <p:cNvSpPr/>
          <p:nvPr/>
        </p:nvSpPr>
        <p:spPr>
          <a:xfrm>
            <a:off x="1920954" y="2168009"/>
            <a:ext cx="12037100" cy="307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Montserrat" pitchFamily="34" charset="-122"/>
                <a:cs typeface="Montserrat" pitchFamily="34" charset="-120"/>
              </a:rPr>
              <a:t>Do not click</a:t>
            </a:r>
            <a:r>
              <a:rPr lang="en-US" sz="2400" dirty="0">
                <a:solidFill>
                  <a:srgbClr val="FF0000"/>
                </a:solidFill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dirty="0">
                <a:solidFill>
                  <a:srgbClr val="384653"/>
                </a:solidFill>
                <a:ea typeface="Montserrat" pitchFamily="34" charset="-122"/>
                <a:cs typeface="Montserrat" pitchFamily="34" charset="-120"/>
              </a:rPr>
              <a:t>suspicious links or emails.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1920954" y="2590681"/>
            <a:ext cx="12037100" cy="307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400" dirty="0">
                <a:solidFill>
                  <a:srgbClr val="384653"/>
                </a:solidFill>
                <a:ea typeface="Montserrat" pitchFamily="34" charset="-122"/>
                <a:cs typeface="Montserrat" pitchFamily="34" charset="-120"/>
              </a:rPr>
              <a:t>Be very careful with </a:t>
            </a:r>
            <a:r>
              <a:rPr lang="en-US" sz="2400" b="1" dirty="0">
                <a:solidFill>
                  <a:srgbClr val="FF0000"/>
                </a:solidFill>
                <a:ea typeface="Montserrat" pitchFamily="34" charset="-122"/>
                <a:cs typeface="Montserrat" pitchFamily="34" charset="-120"/>
              </a:rPr>
              <a:t>unknown email attachments</a:t>
            </a:r>
            <a:r>
              <a:rPr lang="en-US" sz="2400" dirty="0">
                <a:solidFill>
                  <a:srgbClr val="FF0000"/>
                </a:solidFill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dirty="0">
                <a:solidFill>
                  <a:srgbClr val="384653"/>
                </a:solidFill>
                <a:ea typeface="Montserrat" pitchFamily="34" charset="-122"/>
                <a:cs typeface="Montserrat" pitchFamily="34" charset="-120"/>
              </a:rPr>
              <a:t>or links.</a:t>
            </a:r>
            <a:endParaRPr lang="en-US" sz="240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346" y="3090148"/>
            <a:ext cx="960477" cy="1152644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1920954" y="3282196"/>
            <a:ext cx="2527816" cy="3158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3200" b="1" dirty="0">
                <a:solidFill>
                  <a:srgbClr val="384653"/>
                </a:solidFill>
                <a:ea typeface="Barlow Bold" pitchFamily="34" charset="-122"/>
                <a:cs typeface="Barlow Bold" pitchFamily="34" charset="-120"/>
              </a:rPr>
              <a:t>Maintain Backups</a:t>
            </a:r>
            <a:endParaRPr lang="en-US" sz="3200" dirty="0"/>
          </a:p>
        </p:txBody>
      </p:sp>
      <p:sp>
        <p:nvSpPr>
          <p:cNvPr id="9" name="Text 5"/>
          <p:cNvSpPr/>
          <p:nvPr/>
        </p:nvSpPr>
        <p:spPr>
          <a:xfrm>
            <a:off x="1920954" y="3713321"/>
            <a:ext cx="12037100" cy="307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400" dirty="0">
                <a:solidFill>
                  <a:srgbClr val="384653"/>
                </a:solidFill>
                <a:ea typeface="Montserrat" pitchFamily="34" charset="-122"/>
                <a:cs typeface="Montserrat" pitchFamily="34" charset="-120"/>
              </a:rPr>
              <a:t>Always </a:t>
            </a:r>
            <a:r>
              <a:rPr lang="en-US" sz="2400" b="1" dirty="0">
                <a:solidFill>
                  <a:srgbClr val="FF0000"/>
                </a:solidFill>
                <a:ea typeface="Montserrat" pitchFamily="34" charset="-122"/>
                <a:cs typeface="Montserrat" pitchFamily="34" charset="-120"/>
              </a:rPr>
              <a:t>keep backups</a:t>
            </a:r>
            <a:r>
              <a:rPr lang="en-US" sz="2400" dirty="0">
                <a:solidFill>
                  <a:srgbClr val="FF0000"/>
                </a:solidFill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dirty="0">
                <a:solidFill>
                  <a:srgbClr val="384653"/>
                </a:solidFill>
                <a:ea typeface="Montserrat" pitchFamily="34" charset="-122"/>
                <a:cs typeface="Montserrat" pitchFamily="34" charset="-120"/>
              </a:rPr>
              <a:t>of your files in a safe place.</a:t>
            </a:r>
            <a:endParaRPr lang="en-US" sz="240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346" y="4242792"/>
            <a:ext cx="960477" cy="1152644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1920954" y="4434840"/>
            <a:ext cx="2527816" cy="3158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3200" b="1" dirty="0">
                <a:solidFill>
                  <a:srgbClr val="384653"/>
                </a:solidFill>
                <a:ea typeface="Barlow Bold" pitchFamily="34" charset="-122"/>
                <a:cs typeface="Barlow Bold" pitchFamily="34" charset="-120"/>
              </a:rPr>
              <a:t>Use Security Software</a:t>
            </a:r>
            <a:endParaRPr lang="en-US" sz="3200" dirty="0"/>
          </a:p>
        </p:txBody>
      </p:sp>
      <p:sp>
        <p:nvSpPr>
          <p:cNvPr id="12" name="Text 7"/>
          <p:cNvSpPr/>
          <p:nvPr/>
        </p:nvSpPr>
        <p:spPr>
          <a:xfrm>
            <a:off x="1920954" y="4865965"/>
            <a:ext cx="12037100" cy="307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400" dirty="0">
                <a:solidFill>
                  <a:srgbClr val="384653"/>
                </a:solidFill>
                <a:ea typeface="Montserrat" pitchFamily="34" charset="-122"/>
                <a:cs typeface="Montserrat" pitchFamily="34" charset="-120"/>
              </a:rPr>
              <a:t>Use </a:t>
            </a:r>
            <a:r>
              <a:rPr lang="en-US" sz="2400" b="1" dirty="0">
                <a:solidFill>
                  <a:srgbClr val="FF0000"/>
                </a:solidFill>
                <a:ea typeface="Montserrat" pitchFamily="34" charset="-122"/>
                <a:cs typeface="Montserrat" pitchFamily="34" charset="-120"/>
              </a:rPr>
              <a:t>strong antivirus software</a:t>
            </a:r>
            <a:r>
              <a:rPr lang="en-US" sz="2400" dirty="0">
                <a:solidFill>
                  <a:srgbClr val="FF0000"/>
                </a:solidFill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dirty="0">
                <a:solidFill>
                  <a:srgbClr val="384653"/>
                </a:solidFill>
                <a:ea typeface="Montserrat" pitchFamily="34" charset="-122"/>
                <a:cs typeface="Montserrat" pitchFamily="34" charset="-120"/>
              </a:rPr>
              <a:t>and </a:t>
            </a:r>
            <a:r>
              <a:rPr lang="en-US" sz="2400" b="1" dirty="0">
                <a:solidFill>
                  <a:srgbClr val="FF0000"/>
                </a:solidFill>
                <a:ea typeface="Montserrat" pitchFamily="34" charset="-122"/>
                <a:cs typeface="Montserrat" pitchFamily="34" charset="-120"/>
              </a:rPr>
              <a:t>keep it updated</a:t>
            </a:r>
            <a:r>
              <a:rPr lang="en-US" sz="2400" dirty="0">
                <a:solidFill>
                  <a:srgbClr val="384653"/>
                </a:solidFill>
                <a:ea typeface="Montserrat" pitchFamily="34" charset="-122"/>
                <a:cs typeface="Montserrat" pitchFamily="34" charset="-120"/>
              </a:rPr>
              <a:t>.</a:t>
            </a:r>
            <a:endParaRPr lang="en-US" sz="240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346" y="5395436"/>
            <a:ext cx="960477" cy="1152644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920954" y="5587484"/>
            <a:ext cx="2585204" cy="3158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3200" b="1" dirty="0">
                <a:solidFill>
                  <a:srgbClr val="384653"/>
                </a:solidFill>
                <a:ea typeface="Barlow Bold" pitchFamily="34" charset="-122"/>
                <a:cs typeface="Barlow Bold" pitchFamily="34" charset="-120"/>
              </a:rPr>
              <a:t>Keep Systems Updated</a:t>
            </a:r>
            <a:endParaRPr lang="en-US" sz="3200" dirty="0"/>
          </a:p>
        </p:txBody>
      </p:sp>
      <p:sp>
        <p:nvSpPr>
          <p:cNvPr id="15" name="Text 9"/>
          <p:cNvSpPr/>
          <p:nvPr/>
        </p:nvSpPr>
        <p:spPr>
          <a:xfrm>
            <a:off x="1920954" y="6018609"/>
            <a:ext cx="12037100" cy="307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400" dirty="0">
                <a:solidFill>
                  <a:srgbClr val="384653"/>
                </a:solidFill>
                <a:ea typeface="Montserrat" pitchFamily="34" charset="-122"/>
                <a:cs typeface="Montserrat" pitchFamily="34" charset="-120"/>
              </a:rPr>
              <a:t>Keep your </a:t>
            </a:r>
            <a:r>
              <a:rPr lang="en-US" sz="2400" b="1" dirty="0">
                <a:solidFill>
                  <a:srgbClr val="FF0000"/>
                </a:solidFill>
                <a:ea typeface="Montserrat" pitchFamily="34" charset="-122"/>
                <a:cs typeface="Montserrat" pitchFamily="34" charset="-120"/>
              </a:rPr>
              <a:t>computer and software updated</a:t>
            </a:r>
            <a:r>
              <a:rPr lang="en-US" sz="2400" dirty="0">
                <a:solidFill>
                  <a:srgbClr val="FF0000"/>
                </a:solidFill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dirty="0">
                <a:solidFill>
                  <a:srgbClr val="384653"/>
                </a:solidFill>
                <a:ea typeface="Montserrat" pitchFamily="34" charset="-122"/>
                <a:cs typeface="Montserrat" pitchFamily="34" charset="-120"/>
              </a:rPr>
              <a:t>with the latest security fixes.</a:t>
            </a:r>
            <a:endParaRPr lang="en-US" sz="2400" dirty="0"/>
          </a:p>
        </p:txBody>
      </p:sp>
      <p:pic>
        <p:nvPicPr>
          <p:cNvPr id="1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346" y="6548080"/>
            <a:ext cx="960477" cy="1152644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1920954" y="6740128"/>
            <a:ext cx="2659737" cy="3158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3200" b="1" dirty="0">
                <a:solidFill>
                  <a:srgbClr val="384653"/>
                </a:solidFill>
                <a:ea typeface="Barlow Bold" pitchFamily="34" charset="-122"/>
                <a:cs typeface="Barlow Bold" pitchFamily="34" charset="-120"/>
              </a:rPr>
              <a:t>Enable Extra Protection</a:t>
            </a:r>
            <a:endParaRPr lang="en-US" sz="3200" dirty="0"/>
          </a:p>
        </p:txBody>
      </p:sp>
      <p:sp>
        <p:nvSpPr>
          <p:cNvPr id="18" name="Text 11"/>
          <p:cNvSpPr/>
          <p:nvPr/>
        </p:nvSpPr>
        <p:spPr>
          <a:xfrm>
            <a:off x="1920954" y="7171253"/>
            <a:ext cx="12037100" cy="307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400" dirty="0">
                <a:solidFill>
                  <a:srgbClr val="384653"/>
                </a:solidFill>
                <a:ea typeface="Montserrat" pitchFamily="34" charset="-122"/>
                <a:cs typeface="Montserrat" pitchFamily="34" charset="-120"/>
              </a:rPr>
              <a:t>Use </a:t>
            </a:r>
            <a:r>
              <a:rPr lang="en-US" sz="2400" b="1" dirty="0">
                <a:solidFill>
                  <a:srgbClr val="FF0000"/>
                </a:solidFill>
                <a:ea typeface="Montserrat" pitchFamily="34" charset="-122"/>
                <a:cs typeface="Montserrat" pitchFamily="34" charset="-120"/>
              </a:rPr>
              <a:t>Two-Factor Authentication</a:t>
            </a:r>
            <a:r>
              <a:rPr lang="en-US" sz="2400" dirty="0">
                <a:solidFill>
                  <a:srgbClr val="FF0000"/>
                </a:solidFill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dirty="0">
                <a:solidFill>
                  <a:srgbClr val="384653"/>
                </a:solidFill>
                <a:ea typeface="Montserrat" pitchFamily="34" charset="-122"/>
                <a:cs typeface="Montserrat" pitchFamily="34" charset="-120"/>
              </a:rPr>
              <a:t>on important accounts.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5922" y="555665"/>
            <a:ext cx="6993017" cy="6635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4800" b="1" dirty="0">
                <a:solidFill>
                  <a:srgbClr val="2E3C4E"/>
                </a:solidFill>
                <a:ea typeface="Barlow Bold" pitchFamily="34" charset="-122"/>
                <a:cs typeface="Barlow Bold" pitchFamily="34" charset="-120"/>
              </a:rPr>
              <a:t>What to Do If You Get Infected</a:t>
            </a:r>
            <a:endParaRPr lang="en-US" sz="48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22" y="1622584"/>
            <a:ext cx="1008578" cy="121027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17038" y="1824276"/>
            <a:ext cx="2654141" cy="331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3600" b="1" dirty="0">
                <a:solidFill>
                  <a:srgbClr val="384653"/>
                </a:solidFill>
                <a:ea typeface="Barlow Bold" pitchFamily="34" charset="-122"/>
                <a:cs typeface="Barlow Bold" pitchFamily="34" charset="-120"/>
              </a:rPr>
              <a:t>Don't Pay</a:t>
            </a:r>
            <a:endParaRPr lang="en-US" sz="3600" dirty="0"/>
          </a:p>
        </p:txBody>
      </p:sp>
      <p:sp>
        <p:nvSpPr>
          <p:cNvPr id="5" name="Text 2"/>
          <p:cNvSpPr/>
          <p:nvPr/>
        </p:nvSpPr>
        <p:spPr>
          <a:xfrm>
            <a:off x="2017038" y="2276951"/>
            <a:ext cx="11907441" cy="322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Montserrat" pitchFamily="34" charset="-122"/>
                <a:cs typeface="Montserrat" pitchFamily="34" charset="-120"/>
              </a:rPr>
              <a:t>Do not pay the ransom</a:t>
            </a:r>
            <a:r>
              <a:rPr lang="en-US" sz="2400" b="1" dirty="0">
                <a:solidFill>
                  <a:srgbClr val="384653"/>
                </a:solidFill>
                <a:ea typeface="Montserrat" pitchFamily="34" charset="-122"/>
                <a:cs typeface="Montserrat" pitchFamily="34" charset="-120"/>
              </a:rPr>
              <a:t>.</a:t>
            </a:r>
            <a:endParaRPr lang="en-US" sz="24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922" y="2832854"/>
            <a:ext cx="1008578" cy="121027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017038" y="3034546"/>
            <a:ext cx="2654141" cy="331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3600" b="1" dirty="0">
                <a:solidFill>
                  <a:srgbClr val="384653"/>
                </a:solidFill>
                <a:ea typeface="Barlow Bold" pitchFamily="34" charset="-122"/>
                <a:cs typeface="Barlow Bold" pitchFamily="34" charset="-120"/>
              </a:rPr>
              <a:t>Disconnect</a:t>
            </a:r>
            <a:endParaRPr lang="en-US" sz="3600" dirty="0"/>
          </a:p>
        </p:txBody>
      </p:sp>
      <p:sp>
        <p:nvSpPr>
          <p:cNvPr id="8" name="Text 4"/>
          <p:cNvSpPr/>
          <p:nvPr/>
        </p:nvSpPr>
        <p:spPr>
          <a:xfrm>
            <a:off x="2017038" y="3487222"/>
            <a:ext cx="11907441" cy="322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Montserrat" pitchFamily="34" charset="-122"/>
                <a:cs typeface="Montserrat" pitchFamily="34" charset="-120"/>
              </a:rPr>
              <a:t>Disconnect from the internet</a:t>
            </a:r>
            <a:r>
              <a:rPr lang="en-US" sz="2400" dirty="0">
                <a:solidFill>
                  <a:srgbClr val="FF0000"/>
                </a:solidFill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dirty="0">
                <a:solidFill>
                  <a:srgbClr val="384653"/>
                </a:solidFill>
                <a:ea typeface="Montserrat" pitchFamily="34" charset="-122"/>
                <a:cs typeface="Montserrat" pitchFamily="34" charset="-120"/>
              </a:rPr>
              <a:t>immediately to stop the spread.</a:t>
            </a:r>
            <a:endParaRPr lang="en-US" sz="24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922" y="4043124"/>
            <a:ext cx="1008578" cy="121027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017038" y="4244816"/>
            <a:ext cx="2654141" cy="331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3600" b="1" dirty="0">
                <a:solidFill>
                  <a:srgbClr val="384653"/>
                </a:solidFill>
                <a:ea typeface="Barlow Bold" pitchFamily="34" charset="-122"/>
                <a:cs typeface="Barlow Bold" pitchFamily="34" charset="-120"/>
              </a:rPr>
              <a:t>Run Security Software</a:t>
            </a:r>
            <a:endParaRPr lang="en-US" sz="3600" dirty="0"/>
          </a:p>
        </p:txBody>
      </p:sp>
      <p:sp>
        <p:nvSpPr>
          <p:cNvPr id="11" name="Text 6"/>
          <p:cNvSpPr/>
          <p:nvPr/>
        </p:nvSpPr>
        <p:spPr>
          <a:xfrm>
            <a:off x="2017038" y="4697492"/>
            <a:ext cx="11907441" cy="322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400" dirty="0">
                <a:solidFill>
                  <a:srgbClr val="384653"/>
                </a:solidFill>
                <a:ea typeface="Montserrat" pitchFamily="34" charset="-122"/>
                <a:cs typeface="Montserrat" pitchFamily="34" charset="-120"/>
              </a:rPr>
              <a:t>Use a </a:t>
            </a:r>
            <a:r>
              <a:rPr lang="en-US" sz="2400" b="1" dirty="0">
                <a:solidFill>
                  <a:srgbClr val="FF0000"/>
                </a:solidFill>
                <a:ea typeface="Montserrat" pitchFamily="34" charset="-122"/>
                <a:cs typeface="Montserrat" pitchFamily="34" charset="-120"/>
              </a:rPr>
              <a:t>trusted antivirus program</a:t>
            </a:r>
            <a:r>
              <a:rPr lang="en-US" sz="2400" dirty="0">
                <a:solidFill>
                  <a:srgbClr val="FF0000"/>
                </a:solidFill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dirty="0">
                <a:solidFill>
                  <a:srgbClr val="384653"/>
                </a:solidFill>
                <a:ea typeface="Montserrat" pitchFamily="34" charset="-122"/>
                <a:cs typeface="Montserrat" pitchFamily="34" charset="-120"/>
              </a:rPr>
              <a:t>to try to remove the virus.</a:t>
            </a:r>
            <a:endParaRPr lang="en-US" sz="24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922" y="5253395"/>
            <a:ext cx="1008578" cy="121027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017038" y="5455087"/>
            <a:ext cx="2690812" cy="331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3600" b="1" dirty="0">
                <a:solidFill>
                  <a:srgbClr val="384653"/>
                </a:solidFill>
                <a:ea typeface="Barlow Bold" pitchFamily="34" charset="-122"/>
                <a:cs typeface="Barlow Bold" pitchFamily="34" charset="-120"/>
              </a:rPr>
              <a:t>Seek Professional Help</a:t>
            </a:r>
            <a:endParaRPr lang="en-US" sz="3600" dirty="0"/>
          </a:p>
        </p:txBody>
      </p:sp>
      <p:sp>
        <p:nvSpPr>
          <p:cNvPr id="14" name="Text 8"/>
          <p:cNvSpPr/>
          <p:nvPr/>
        </p:nvSpPr>
        <p:spPr>
          <a:xfrm>
            <a:off x="2017038" y="5907762"/>
            <a:ext cx="11907441" cy="322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400" dirty="0">
                <a:solidFill>
                  <a:srgbClr val="384653"/>
                </a:solidFill>
                <a:ea typeface="Montserrat" pitchFamily="34" charset="-122"/>
                <a:cs typeface="Montserrat" pitchFamily="34" charset="-120"/>
              </a:rPr>
              <a:t>If needed, </a:t>
            </a:r>
            <a:r>
              <a:rPr lang="en-US" sz="2400" b="1" dirty="0">
                <a:solidFill>
                  <a:srgbClr val="FF0000"/>
                </a:solidFill>
                <a:ea typeface="Montserrat" pitchFamily="34" charset="-122"/>
                <a:cs typeface="Montserrat" pitchFamily="34" charset="-120"/>
              </a:rPr>
              <a:t>take your device to a professional</a:t>
            </a:r>
            <a:r>
              <a:rPr lang="en-US" sz="2400" dirty="0">
                <a:solidFill>
                  <a:srgbClr val="FF0000"/>
                </a:solidFill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dirty="0">
                <a:solidFill>
                  <a:srgbClr val="384653"/>
                </a:solidFill>
                <a:ea typeface="Montserrat" pitchFamily="34" charset="-122"/>
                <a:cs typeface="Montserrat" pitchFamily="34" charset="-120"/>
              </a:rPr>
              <a:t>or </a:t>
            </a:r>
            <a:r>
              <a:rPr lang="en-US" sz="2400" b="1" dirty="0">
                <a:solidFill>
                  <a:srgbClr val="FF0000"/>
                </a:solidFill>
                <a:ea typeface="Montserrat" pitchFamily="34" charset="-122"/>
                <a:cs typeface="Montserrat" pitchFamily="34" charset="-120"/>
              </a:rPr>
              <a:t>contact cybersecurity help</a:t>
            </a:r>
            <a:r>
              <a:rPr lang="en-US" sz="2400" dirty="0">
                <a:solidFill>
                  <a:srgbClr val="384653"/>
                </a:solidFill>
                <a:ea typeface="Montserrat" pitchFamily="34" charset="-122"/>
                <a:cs typeface="Montserrat" pitchFamily="34" charset="-120"/>
              </a:rPr>
              <a:t>.</a:t>
            </a:r>
            <a:endParaRPr lang="en-US" sz="240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922" y="6463665"/>
            <a:ext cx="1008578" cy="1210270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2017038" y="6665357"/>
            <a:ext cx="2654141" cy="331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3600" b="1" dirty="0">
                <a:solidFill>
                  <a:srgbClr val="384653"/>
                </a:solidFill>
                <a:ea typeface="Barlow Bold" pitchFamily="34" charset="-122"/>
                <a:cs typeface="Barlow Bold" pitchFamily="34" charset="-120"/>
              </a:rPr>
              <a:t>Restore Backups</a:t>
            </a:r>
            <a:endParaRPr lang="en-US" sz="3600" dirty="0"/>
          </a:p>
        </p:txBody>
      </p:sp>
      <p:sp>
        <p:nvSpPr>
          <p:cNvPr id="17" name="Text 10"/>
          <p:cNvSpPr/>
          <p:nvPr/>
        </p:nvSpPr>
        <p:spPr>
          <a:xfrm>
            <a:off x="2017038" y="7118033"/>
            <a:ext cx="11907441" cy="322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400" dirty="0">
                <a:solidFill>
                  <a:srgbClr val="384653"/>
                </a:solidFill>
                <a:ea typeface="Montserrat" pitchFamily="34" charset="-122"/>
                <a:cs typeface="Montserrat" pitchFamily="34" charset="-120"/>
              </a:rPr>
              <a:t>Restore your files from a </a:t>
            </a:r>
            <a:r>
              <a:rPr lang="en-US" sz="2400" b="1" dirty="0">
                <a:solidFill>
                  <a:srgbClr val="FF0000"/>
                </a:solidFill>
                <a:ea typeface="Montserrat" pitchFamily="34" charset="-122"/>
                <a:cs typeface="Montserrat" pitchFamily="34" charset="-120"/>
              </a:rPr>
              <a:t>backup</a:t>
            </a:r>
            <a:r>
              <a:rPr lang="en-US" sz="2400" dirty="0">
                <a:solidFill>
                  <a:srgbClr val="384653"/>
                </a:solidFill>
                <a:ea typeface="Montserrat" pitchFamily="34" charset="-122"/>
                <a:cs typeface="Montserrat" pitchFamily="34" charset="-120"/>
              </a:rPr>
              <a:t> if you have one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832247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800" b="1" dirty="0">
                <a:solidFill>
                  <a:srgbClr val="2E3C4E"/>
                </a:solidFill>
                <a:ea typeface="Barlow Bold" pitchFamily="34" charset="-122"/>
                <a:cs typeface="Barlow Bold" pitchFamily="34" charset="-120"/>
              </a:rPr>
              <a:t>In Simple Words</a:t>
            </a:r>
            <a:endParaRPr lang="en-US" sz="48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09" y="1978223"/>
            <a:ext cx="6421517" cy="396871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58309" y="6217682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3200" b="1" dirty="0">
                <a:solidFill>
                  <a:srgbClr val="384653"/>
                </a:solidFill>
                <a:ea typeface="Barlow Bold" pitchFamily="34" charset="-122"/>
                <a:cs typeface="Barlow Bold" pitchFamily="34" charset="-120"/>
              </a:rPr>
              <a:t>Digital Kidnapper</a:t>
            </a:r>
            <a:endParaRPr lang="en-US" sz="3200" dirty="0"/>
          </a:p>
        </p:txBody>
      </p:sp>
      <p:sp>
        <p:nvSpPr>
          <p:cNvPr id="5" name="Text 2"/>
          <p:cNvSpPr/>
          <p:nvPr/>
        </p:nvSpPr>
        <p:spPr>
          <a:xfrm>
            <a:off x="758309" y="6703814"/>
            <a:ext cx="6421517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Montserrat" pitchFamily="34" charset="-122"/>
                <a:cs typeface="Montserrat" pitchFamily="34" charset="-120"/>
              </a:rPr>
              <a:t>Ransomware</a:t>
            </a:r>
            <a:r>
              <a:rPr lang="en-US" sz="2400" dirty="0">
                <a:solidFill>
                  <a:srgbClr val="384653"/>
                </a:solidFill>
                <a:ea typeface="Montserrat" pitchFamily="34" charset="-122"/>
                <a:cs typeface="Montserrat" pitchFamily="34" charset="-120"/>
              </a:rPr>
              <a:t> is like a </a:t>
            </a:r>
            <a:r>
              <a:rPr lang="en-US" sz="2400" b="1" dirty="0">
                <a:solidFill>
                  <a:srgbClr val="FF0000"/>
                </a:solidFill>
                <a:ea typeface="Montserrat" pitchFamily="34" charset="-122"/>
                <a:cs typeface="Montserrat" pitchFamily="34" charset="-120"/>
              </a:rPr>
              <a:t>digital kidnapper</a:t>
            </a:r>
            <a:r>
              <a:rPr lang="en-US" sz="2400" dirty="0">
                <a:solidFill>
                  <a:srgbClr val="FF0000"/>
                </a:solidFill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dirty="0">
                <a:solidFill>
                  <a:srgbClr val="384653"/>
                </a:solidFill>
                <a:ea typeface="Montserrat" pitchFamily="34" charset="-122"/>
                <a:cs typeface="Montserrat" pitchFamily="34" charset="-120"/>
              </a:rPr>
              <a:t>that locks your computer or files and </a:t>
            </a:r>
            <a:r>
              <a:rPr lang="en-US" sz="2400" b="1" dirty="0">
                <a:solidFill>
                  <a:srgbClr val="FF0000"/>
                </a:solidFill>
                <a:ea typeface="Montserrat" pitchFamily="34" charset="-122"/>
                <a:cs typeface="Montserrat" pitchFamily="34" charset="-120"/>
              </a:rPr>
              <a:t>asks for money to unlock them</a:t>
            </a:r>
            <a:r>
              <a:rPr lang="en-US" sz="2400" dirty="0">
                <a:solidFill>
                  <a:srgbClr val="FF0000"/>
                </a:solidFill>
                <a:ea typeface="Montserrat" pitchFamily="34" charset="-122"/>
                <a:cs typeface="Montserrat" pitchFamily="34" charset="-120"/>
              </a:rPr>
              <a:t>.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0574" y="1978223"/>
            <a:ext cx="6421517" cy="396871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450574" y="6217682"/>
            <a:ext cx="3603427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3200" b="1" dirty="0">
                <a:solidFill>
                  <a:srgbClr val="384653"/>
                </a:solidFill>
                <a:ea typeface="Barlow Bold" pitchFamily="34" charset="-122"/>
                <a:cs typeface="Barlow Bold" pitchFamily="34" charset="-120"/>
              </a:rPr>
              <a:t>Protection Through Backups</a:t>
            </a:r>
            <a:endParaRPr lang="en-US" sz="3200" dirty="0"/>
          </a:p>
        </p:txBody>
      </p:sp>
      <p:sp>
        <p:nvSpPr>
          <p:cNvPr id="8" name="Text 4"/>
          <p:cNvSpPr/>
          <p:nvPr/>
        </p:nvSpPr>
        <p:spPr>
          <a:xfrm>
            <a:off x="7450574" y="6703814"/>
            <a:ext cx="6421517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dirty="0">
                <a:solidFill>
                  <a:srgbClr val="384653"/>
                </a:solidFill>
                <a:ea typeface="Montserrat" pitchFamily="34" charset="-122"/>
                <a:cs typeface="Montserrat" pitchFamily="34" charset="-120"/>
              </a:rPr>
              <a:t>Be careful online and </a:t>
            </a:r>
            <a:r>
              <a:rPr lang="en-US" sz="2400" b="1" dirty="0">
                <a:solidFill>
                  <a:srgbClr val="FF0000"/>
                </a:solidFill>
                <a:ea typeface="Montserrat" pitchFamily="34" charset="-122"/>
                <a:cs typeface="Montserrat" pitchFamily="34" charset="-120"/>
              </a:rPr>
              <a:t>always back up your important data</a:t>
            </a:r>
            <a:r>
              <a:rPr lang="en-US" sz="2400" dirty="0">
                <a:solidFill>
                  <a:srgbClr val="FF0000"/>
                </a:solidFill>
                <a:ea typeface="Montserrat" pitchFamily="34" charset="-122"/>
                <a:cs typeface="Montserrat" pitchFamily="34" charset="-120"/>
              </a:rPr>
              <a:t>.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422</Words>
  <Application>Microsoft Office PowerPoint</Application>
  <PresentationFormat>Custom</PresentationFormat>
  <Paragraphs>66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Barlow Bold</vt:lpstr>
      <vt:lpstr>Montserrat</vt:lpstr>
      <vt:lpstr>Arial</vt:lpstr>
      <vt:lpstr>Montserrat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Ramesh N</cp:lastModifiedBy>
  <cp:revision>16</cp:revision>
  <dcterms:created xsi:type="dcterms:W3CDTF">2025-05-17T08:11:40Z</dcterms:created>
  <dcterms:modified xsi:type="dcterms:W3CDTF">2025-06-01T14:56:49Z</dcterms:modified>
</cp:coreProperties>
</file>