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3" r:id="rId15"/>
    <p:sldId id="274" r:id="rId16"/>
    <p:sldId id="276"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106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631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491" y="2073712"/>
            <a:ext cx="4869299" cy="4082177"/>
          </a:xfrm>
          <a:prstGeom prst="rect">
            <a:avLst/>
          </a:prstGeom>
        </p:spPr>
      </p:pic>
      <p:sp>
        <p:nvSpPr>
          <p:cNvPr id="6" name="Text 2"/>
          <p:cNvSpPr/>
          <p:nvPr/>
        </p:nvSpPr>
        <p:spPr>
          <a:xfrm>
            <a:off x="863799" y="1568291"/>
            <a:ext cx="7302302" cy="2902863"/>
          </a:xfrm>
          <a:prstGeom prst="rect">
            <a:avLst/>
          </a:prstGeom>
          <a:noFill/>
          <a:ln/>
        </p:spPr>
        <p:txBody>
          <a:bodyPr wrap="square" rtlCol="0" anchor="t"/>
          <a:lstStyle/>
          <a:p>
            <a:pPr marL="0" indent="0">
              <a:lnSpc>
                <a:spcPts val="7620"/>
              </a:lnSpc>
              <a:buNone/>
            </a:pPr>
            <a:r>
              <a:rPr lang="en-US" sz="7200" b="1" kern="0" spc="-61" dirty="0">
                <a:solidFill>
                  <a:srgbClr val="000000"/>
                </a:solidFill>
                <a:ea typeface="Montserrat" pitchFamily="34" charset="-122"/>
                <a:cs typeface="Montserrat" pitchFamily="34" charset="-120"/>
              </a:rPr>
              <a:t>Introduction to AWS S3 Lifecycle Rules</a:t>
            </a:r>
            <a:endParaRPr lang="en-US" sz="7200" dirty="0"/>
          </a:p>
        </p:txBody>
      </p:sp>
      <p:sp>
        <p:nvSpPr>
          <p:cNvPr id="7" name="Text 3"/>
          <p:cNvSpPr/>
          <p:nvPr/>
        </p:nvSpPr>
        <p:spPr>
          <a:xfrm>
            <a:off x="863798" y="4841319"/>
            <a:ext cx="7416403" cy="1110496"/>
          </a:xfrm>
          <a:prstGeom prst="rect">
            <a:avLst/>
          </a:prstGeom>
          <a:noFill/>
          <a:ln/>
        </p:spPr>
        <p:txBody>
          <a:bodyPr wrap="square" rtlCol="0" anchor="t"/>
          <a:lstStyle/>
          <a:p>
            <a:pPr marL="0" indent="0">
              <a:lnSpc>
                <a:spcPts val="2915"/>
              </a:lnSpc>
              <a:buNone/>
            </a:pPr>
            <a:r>
              <a:rPr lang="en-US" sz="2400" dirty="0">
                <a:solidFill>
                  <a:srgbClr val="3D3838"/>
                </a:solidFill>
                <a:ea typeface="Source Sans Pro" pitchFamily="34" charset="-122"/>
                <a:cs typeface="Source Sans Pro" pitchFamily="34" charset="-120"/>
              </a:rPr>
              <a:t>Discover how to leverage </a:t>
            </a:r>
            <a:r>
              <a:rPr lang="en-US" sz="2400" dirty="0">
                <a:solidFill>
                  <a:srgbClr val="FF0000"/>
                </a:solidFill>
                <a:ea typeface="Source Sans Pro" pitchFamily="34" charset="-122"/>
                <a:cs typeface="Source Sans Pro" pitchFamily="34" charset="-120"/>
              </a:rPr>
              <a:t>AWS S3 Lifecycle Rules </a:t>
            </a:r>
            <a:r>
              <a:rPr lang="en-US" sz="2400" dirty="0">
                <a:solidFill>
                  <a:srgbClr val="3D3838"/>
                </a:solidFill>
                <a:ea typeface="Source Sans Pro" pitchFamily="34" charset="-122"/>
                <a:cs typeface="Source Sans Pro" pitchFamily="34" charset="-120"/>
              </a:rPr>
              <a:t>to </a:t>
            </a:r>
            <a:r>
              <a:rPr lang="en-US" sz="2400" dirty="0">
                <a:solidFill>
                  <a:srgbClr val="FF0000"/>
                </a:solidFill>
                <a:ea typeface="Source Sans Pro" pitchFamily="34" charset="-122"/>
                <a:cs typeface="Source Sans Pro" pitchFamily="34" charset="-120"/>
              </a:rPr>
              <a:t>automate data management </a:t>
            </a:r>
            <a:r>
              <a:rPr lang="en-US" sz="2400" dirty="0">
                <a:solidFill>
                  <a:srgbClr val="3D3838"/>
                </a:solidFill>
                <a:ea typeface="Source Sans Pro" pitchFamily="34" charset="-122"/>
                <a:cs typeface="Source Sans Pro" pitchFamily="34" charset="-120"/>
              </a:rPr>
              <a:t>and </a:t>
            </a:r>
            <a:r>
              <a:rPr lang="en-US" sz="2400" dirty="0">
                <a:solidFill>
                  <a:srgbClr val="FF0000"/>
                </a:solidFill>
                <a:ea typeface="Source Sans Pro" pitchFamily="34" charset="-122"/>
                <a:cs typeface="Source Sans Pro" pitchFamily="34" charset="-120"/>
              </a:rPr>
              <a:t>optimize storage costs </a:t>
            </a:r>
            <a:r>
              <a:rPr lang="en-US" sz="2400" dirty="0">
                <a:solidFill>
                  <a:srgbClr val="3D3838"/>
                </a:solidFill>
                <a:ea typeface="Source Sans Pro" pitchFamily="34" charset="-122"/>
                <a:cs typeface="Source Sans Pro" pitchFamily="34" charset="-120"/>
              </a:rPr>
              <a:t>for your cloud-based applications.</a:t>
            </a:r>
            <a:endParaRPr lang="en-US" sz="2400" dirty="0"/>
          </a:p>
        </p:txBody>
      </p:sp>
      <p:sp>
        <p:nvSpPr>
          <p:cNvPr id="8" name="Shape 4"/>
          <p:cNvSpPr/>
          <p:nvPr/>
        </p:nvSpPr>
        <p:spPr>
          <a:xfrm>
            <a:off x="863798" y="6247924"/>
            <a:ext cx="394930" cy="394930"/>
          </a:xfrm>
          <a:prstGeom prst="roundRect">
            <a:avLst>
              <a:gd name="adj" fmla="val 23151155"/>
            </a:avLst>
          </a:prstGeom>
          <a:noFill/>
          <a:ln w="7620">
            <a:solidFill>
              <a:srgbClr val="FFFFFF"/>
            </a:solidFill>
            <a:prstDash val="solid"/>
          </a:ln>
        </p:spPr>
      </p:sp>
      <p:pic>
        <p:nvPicPr>
          <p:cNvPr id="9" name="Image 2" descr="preencoded.png"/>
          <p:cNvPicPr>
            <a:picLocks noChangeAspect="1"/>
          </p:cNvPicPr>
          <p:nvPr/>
        </p:nvPicPr>
        <p:blipFill>
          <a:blip r:embed="rId5"/>
          <a:stretch>
            <a:fillRect/>
          </a:stretch>
        </p:blipFill>
        <p:spPr>
          <a:xfrm>
            <a:off x="871418" y="6255544"/>
            <a:ext cx="379690" cy="379690"/>
          </a:xfrm>
          <a:prstGeom prst="rect">
            <a:avLst/>
          </a:prstGeom>
        </p:spPr>
      </p:pic>
      <p:sp>
        <p:nvSpPr>
          <p:cNvPr id="10" name="Text 5"/>
          <p:cNvSpPr/>
          <p:nvPr/>
        </p:nvSpPr>
        <p:spPr>
          <a:xfrm>
            <a:off x="1382078" y="6229469"/>
            <a:ext cx="1976199" cy="431840"/>
          </a:xfrm>
          <a:prstGeom prst="rect">
            <a:avLst/>
          </a:prstGeom>
          <a:noFill/>
          <a:ln/>
        </p:spPr>
        <p:txBody>
          <a:bodyPr wrap="none" rtlCol="0" anchor="t"/>
          <a:lstStyle/>
          <a:p>
            <a:pPr marL="0" indent="0" algn="l">
              <a:lnSpc>
                <a:spcPts val="3401"/>
              </a:lnSpc>
              <a:buNone/>
            </a:pPr>
            <a:r>
              <a:rPr lang="en-US" sz="3200" b="1" dirty="0">
                <a:solidFill>
                  <a:srgbClr val="3D3838"/>
                </a:solidFill>
                <a:ea typeface="Source Sans Pro" pitchFamily="34" charset="-122"/>
                <a:cs typeface="Source Sans Pro" pitchFamily="34" charset="-120"/>
              </a:rPr>
              <a:t>by Ram N Java</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621637"/>
          </a:xfrm>
          <a:prstGeom prst="rect">
            <a:avLst/>
          </a:prstGeom>
        </p:spPr>
      </p:pic>
      <p:sp>
        <p:nvSpPr>
          <p:cNvPr id="5" name="Text 2"/>
          <p:cNvSpPr/>
          <p:nvPr/>
        </p:nvSpPr>
        <p:spPr>
          <a:xfrm>
            <a:off x="1011079" y="3185954"/>
            <a:ext cx="8783479" cy="595908"/>
          </a:xfrm>
          <a:prstGeom prst="rect">
            <a:avLst/>
          </a:prstGeom>
          <a:noFill/>
          <a:ln/>
        </p:spPr>
        <p:txBody>
          <a:bodyPr wrap="none" rtlCol="0" anchor="t"/>
          <a:lstStyle/>
          <a:p>
            <a:pPr marL="0" indent="0">
              <a:lnSpc>
                <a:spcPts val="4692"/>
              </a:lnSpc>
              <a:buNone/>
            </a:pPr>
            <a:r>
              <a:rPr lang="en-US" sz="4800" b="1" kern="0" spc="-38" dirty="0">
                <a:solidFill>
                  <a:srgbClr val="000000"/>
                </a:solidFill>
                <a:ea typeface="Montserrat" pitchFamily="34" charset="-122"/>
                <a:cs typeface="Montserrat" pitchFamily="34" charset="-120"/>
              </a:rPr>
              <a:t>Cost savings with S3 Lifecycle Rules</a:t>
            </a:r>
            <a:endParaRPr lang="en-US" sz="4800" dirty="0"/>
          </a:p>
        </p:txBody>
      </p:sp>
      <p:sp>
        <p:nvSpPr>
          <p:cNvPr id="6" name="Text 3"/>
          <p:cNvSpPr/>
          <p:nvPr/>
        </p:nvSpPr>
        <p:spPr>
          <a:xfrm>
            <a:off x="1011079" y="4096425"/>
            <a:ext cx="12608123" cy="1638379"/>
          </a:xfrm>
          <a:prstGeom prst="rect">
            <a:avLst/>
          </a:prstGeom>
          <a:noFill/>
          <a:ln/>
        </p:spPr>
        <p:txBody>
          <a:bodyPr wrap="square" rtlCol="0" anchor="t"/>
          <a:lstStyle/>
          <a:p>
            <a:pPr marL="0" indent="0">
              <a:lnSpc>
                <a:spcPts val="2477"/>
              </a:lnSpc>
              <a:buNone/>
            </a:pPr>
            <a:r>
              <a:rPr lang="en-US" sz="2400" dirty="0">
                <a:solidFill>
                  <a:srgbClr val="FF0000"/>
                </a:solidFill>
                <a:ea typeface="Source Sans Pro" pitchFamily="34" charset="-122"/>
                <a:cs typeface="Source Sans Pro" pitchFamily="34" charset="-120"/>
              </a:rPr>
              <a:t>Implementing S3 Lifecycle Rules can lead to significant cost savings on your AWS bill</a:t>
            </a:r>
            <a:r>
              <a:rPr lang="en-US" sz="2400" dirty="0">
                <a:solidFill>
                  <a:srgbClr val="3D3838"/>
                </a:solidFill>
                <a:ea typeface="Source Sans Pro" pitchFamily="34" charset="-122"/>
                <a:cs typeface="Source Sans Pro" pitchFamily="34" charset="-120"/>
              </a:rPr>
              <a:t>. By automatically </a:t>
            </a:r>
            <a:r>
              <a:rPr lang="en-US" sz="2400" dirty="0">
                <a:solidFill>
                  <a:srgbClr val="FF0000"/>
                </a:solidFill>
                <a:ea typeface="Source Sans Pro" pitchFamily="34" charset="-122"/>
                <a:cs typeface="Source Sans Pro" pitchFamily="34" charset="-120"/>
              </a:rPr>
              <a:t>transitioning infrequently accessed data </a:t>
            </a:r>
            <a:r>
              <a:rPr lang="en-US" sz="2400" dirty="0">
                <a:solidFill>
                  <a:srgbClr val="3D3838"/>
                </a:solidFill>
                <a:ea typeface="Source Sans Pro" pitchFamily="34" charset="-122"/>
                <a:cs typeface="Source Sans Pro" pitchFamily="34" charset="-120"/>
              </a:rPr>
              <a:t>to more affordable storage classes, such as Glacier or Glacier Deep Archive, you can reduce your overall storage costs. Additionally, </a:t>
            </a:r>
            <a:r>
              <a:rPr lang="en-US" sz="2400" dirty="0">
                <a:solidFill>
                  <a:srgbClr val="FF0000"/>
                </a:solidFill>
                <a:ea typeface="Source Sans Pro" pitchFamily="34" charset="-122"/>
                <a:cs typeface="Source Sans Pro" pitchFamily="34" charset="-120"/>
              </a:rPr>
              <a:t>setting expiration rules to delete objects </a:t>
            </a:r>
            <a:r>
              <a:rPr lang="en-US" sz="2400" dirty="0">
                <a:solidFill>
                  <a:srgbClr val="3D3838"/>
                </a:solidFill>
                <a:ea typeface="Source Sans Pro" pitchFamily="34" charset="-122"/>
                <a:cs typeface="Source Sans Pro" pitchFamily="34" charset="-120"/>
              </a:rPr>
              <a:t>that are no longer needed helps reclaim storage space and avoid unnecessary charges.</a:t>
            </a:r>
            <a:endParaRPr lang="en-US" sz="2400" dirty="0"/>
          </a:p>
        </p:txBody>
      </p:sp>
      <p:sp>
        <p:nvSpPr>
          <p:cNvPr id="7" name="Shape 4"/>
          <p:cNvSpPr/>
          <p:nvPr/>
        </p:nvSpPr>
        <p:spPr>
          <a:xfrm>
            <a:off x="1011079" y="5276334"/>
            <a:ext cx="12608123" cy="1178004"/>
          </a:xfrm>
          <a:prstGeom prst="roundRect">
            <a:avLst>
              <a:gd name="adj" fmla="val 2671"/>
            </a:avLst>
          </a:prstGeom>
          <a:noFill/>
          <a:ln w="7620">
            <a:solidFill>
              <a:srgbClr val="000000">
                <a:alpha val="8000"/>
              </a:srgbClr>
            </a:solidFill>
            <a:prstDash val="solid"/>
          </a:ln>
        </p:spPr>
      </p:sp>
      <p:sp>
        <p:nvSpPr>
          <p:cNvPr id="8" name="Shape 5"/>
          <p:cNvSpPr/>
          <p:nvPr/>
        </p:nvSpPr>
        <p:spPr>
          <a:xfrm>
            <a:off x="1018699" y="5868154"/>
            <a:ext cx="12592883" cy="581382"/>
          </a:xfrm>
          <a:prstGeom prst="rect">
            <a:avLst/>
          </a:prstGeom>
          <a:solidFill>
            <a:srgbClr val="FFFFFF">
              <a:alpha val="4000"/>
            </a:srgbClr>
          </a:solidFill>
          <a:ln/>
        </p:spPr>
      </p:sp>
      <p:sp>
        <p:nvSpPr>
          <p:cNvPr id="9" name="Text 6"/>
          <p:cNvSpPr/>
          <p:nvPr/>
        </p:nvSpPr>
        <p:spPr>
          <a:xfrm>
            <a:off x="1228487" y="6001504"/>
            <a:ext cx="5873234" cy="314682"/>
          </a:xfrm>
          <a:prstGeom prst="rect">
            <a:avLst/>
          </a:prstGeom>
          <a:noFill/>
          <a:ln/>
        </p:spPr>
        <p:txBody>
          <a:bodyPr wrap="none" rtlCol="0" anchor="t"/>
          <a:lstStyle/>
          <a:p>
            <a:pPr marL="0" indent="0">
              <a:lnSpc>
                <a:spcPts val="2477"/>
              </a:lnSpc>
              <a:buNone/>
            </a:pPr>
            <a:r>
              <a:rPr lang="en-US" sz="2400" dirty="0">
                <a:solidFill>
                  <a:srgbClr val="3D3838"/>
                </a:solidFill>
                <a:ea typeface="Source Sans Pro" pitchFamily="34" charset="-122"/>
                <a:cs typeface="Source Sans Pro" pitchFamily="34" charset="-120"/>
              </a:rPr>
              <a:t>Storage class transition</a:t>
            </a:r>
            <a:endParaRPr lang="en-US" sz="2400" dirty="0"/>
          </a:p>
        </p:txBody>
      </p:sp>
      <p:sp>
        <p:nvSpPr>
          <p:cNvPr id="10" name="Text 7"/>
          <p:cNvSpPr/>
          <p:nvPr/>
        </p:nvSpPr>
        <p:spPr>
          <a:xfrm>
            <a:off x="7528679" y="6001504"/>
            <a:ext cx="5873234" cy="314682"/>
          </a:xfrm>
          <a:prstGeom prst="rect">
            <a:avLst/>
          </a:prstGeom>
          <a:noFill/>
          <a:ln/>
        </p:spPr>
        <p:txBody>
          <a:bodyPr wrap="none" rtlCol="0" anchor="t"/>
          <a:lstStyle/>
          <a:p>
            <a:pPr marL="0" indent="0">
              <a:lnSpc>
                <a:spcPts val="2477"/>
              </a:lnSpc>
              <a:buNone/>
            </a:pPr>
            <a:r>
              <a:rPr lang="en-US" sz="2400" dirty="0">
                <a:solidFill>
                  <a:srgbClr val="3D3838"/>
                </a:solidFill>
                <a:ea typeface="Source Sans Pro" pitchFamily="34" charset="-122"/>
                <a:cs typeface="Source Sans Pro" pitchFamily="34" charset="-120"/>
              </a:rPr>
              <a:t>Reduced storage costs</a:t>
            </a:r>
            <a:endParaRPr lang="en-US" sz="2400" dirty="0"/>
          </a:p>
        </p:txBody>
      </p:sp>
      <p:sp>
        <p:nvSpPr>
          <p:cNvPr id="11" name="Shape 8"/>
          <p:cNvSpPr/>
          <p:nvPr/>
        </p:nvSpPr>
        <p:spPr>
          <a:xfrm>
            <a:off x="1018699" y="5865336"/>
            <a:ext cx="12592883" cy="581382"/>
          </a:xfrm>
          <a:prstGeom prst="rect">
            <a:avLst/>
          </a:prstGeom>
          <a:solidFill>
            <a:srgbClr val="000000">
              <a:alpha val="4000"/>
            </a:srgbClr>
          </a:solidFill>
          <a:ln/>
        </p:spPr>
      </p:sp>
      <p:sp>
        <p:nvSpPr>
          <p:cNvPr id="12" name="Text 9"/>
          <p:cNvSpPr/>
          <p:nvPr/>
        </p:nvSpPr>
        <p:spPr>
          <a:xfrm>
            <a:off x="1228487" y="6582886"/>
            <a:ext cx="5873234" cy="314682"/>
          </a:xfrm>
          <a:prstGeom prst="rect">
            <a:avLst/>
          </a:prstGeom>
          <a:noFill/>
          <a:ln/>
        </p:spPr>
        <p:txBody>
          <a:bodyPr wrap="none" rtlCol="0" anchor="t"/>
          <a:lstStyle/>
          <a:p>
            <a:pPr marL="0" indent="0">
              <a:lnSpc>
                <a:spcPts val="2477"/>
              </a:lnSpc>
              <a:buNone/>
            </a:pPr>
            <a:r>
              <a:rPr lang="en-US" sz="2400" dirty="0">
                <a:solidFill>
                  <a:srgbClr val="3D3838"/>
                </a:solidFill>
                <a:ea typeface="Source Sans Pro" pitchFamily="34" charset="-122"/>
                <a:cs typeface="Source Sans Pro" pitchFamily="34" charset="-120"/>
              </a:rPr>
              <a:t>Automatic object deletion</a:t>
            </a:r>
            <a:endParaRPr lang="en-US" sz="2400" dirty="0"/>
          </a:p>
        </p:txBody>
      </p:sp>
      <p:sp>
        <p:nvSpPr>
          <p:cNvPr id="13" name="Text 10"/>
          <p:cNvSpPr/>
          <p:nvPr/>
        </p:nvSpPr>
        <p:spPr>
          <a:xfrm>
            <a:off x="7528679" y="6582886"/>
            <a:ext cx="5873234" cy="314682"/>
          </a:xfrm>
          <a:prstGeom prst="rect">
            <a:avLst/>
          </a:prstGeom>
          <a:noFill/>
          <a:ln/>
        </p:spPr>
        <p:txBody>
          <a:bodyPr wrap="none" rtlCol="0" anchor="t"/>
          <a:lstStyle/>
          <a:p>
            <a:pPr marL="0" indent="0">
              <a:lnSpc>
                <a:spcPts val="2477"/>
              </a:lnSpc>
              <a:buNone/>
            </a:pPr>
            <a:r>
              <a:rPr lang="en-US" sz="2400" dirty="0">
                <a:solidFill>
                  <a:srgbClr val="3D3838"/>
                </a:solidFill>
                <a:ea typeface="Source Sans Pro" pitchFamily="34" charset="-122"/>
                <a:cs typeface="Source Sans Pro" pitchFamily="34" charset="-120"/>
              </a:rPr>
              <a:t>Reclaimed storage space</a:t>
            </a:r>
            <a:endParaRPr lang="en-US" sz="2400" dirty="0"/>
          </a:p>
        </p:txBody>
      </p:sp>
      <p:sp>
        <p:nvSpPr>
          <p:cNvPr id="14" name="Text 11"/>
          <p:cNvSpPr/>
          <p:nvPr/>
        </p:nvSpPr>
        <p:spPr>
          <a:xfrm>
            <a:off x="1011079" y="7274401"/>
            <a:ext cx="12608123" cy="314682"/>
          </a:xfrm>
          <a:prstGeom prst="rect">
            <a:avLst/>
          </a:prstGeom>
          <a:noFill/>
          <a:ln/>
        </p:spPr>
        <p:txBody>
          <a:bodyPr wrap="none" rtlCol="0" anchor="t"/>
          <a:lstStyle/>
          <a:p>
            <a:pPr marL="0" indent="0">
              <a:lnSpc>
                <a:spcPts val="2477"/>
              </a:lnSpc>
              <a:buNone/>
            </a:pPr>
            <a:r>
              <a:rPr lang="en-US" sz="2400" dirty="0">
                <a:solidFill>
                  <a:srgbClr val="3D3838"/>
                </a:solidFill>
                <a:ea typeface="Source Sans Pro" pitchFamily="34" charset="-122"/>
                <a:cs typeface="Source Sans Pro" pitchFamily="34" charset="-120"/>
              </a:rPr>
              <a:t>By implementing well-configured S3 Lifecycle Rules, you can </a:t>
            </a:r>
            <a:r>
              <a:rPr lang="en-US" sz="2400" dirty="0">
                <a:solidFill>
                  <a:srgbClr val="FF0000"/>
                </a:solidFill>
                <a:ea typeface="Source Sans Pro" pitchFamily="34" charset="-122"/>
                <a:cs typeface="Source Sans Pro" pitchFamily="34" charset="-120"/>
              </a:rPr>
              <a:t>optimize your S3 storage strategy </a:t>
            </a:r>
          </a:p>
          <a:p>
            <a:pPr marL="0" indent="0">
              <a:lnSpc>
                <a:spcPts val="2477"/>
              </a:lnSpc>
              <a:buNone/>
            </a:pPr>
            <a:r>
              <a:rPr lang="en-US" sz="2400" dirty="0">
                <a:solidFill>
                  <a:srgbClr val="FF0000"/>
                </a:solidFill>
                <a:ea typeface="Source Sans Pro" pitchFamily="34" charset="-122"/>
                <a:cs typeface="Source Sans Pro" pitchFamily="34" charset="-120"/>
              </a:rPr>
              <a:t>and keep your AWS costs under control.</a:t>
            </a:r>
            <a:endParaRPr lang="en-US" sz="2400"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2532" y="1469390"/>
            <a:ext cx="4981218" cy="4960501"/>
          </a:xfrm>
          <a:prstGeom prst="rect">
            <a:avLst/>
          </a:prstGeom>
        </p:spPr>
      </p:pic>
      <p:sp>
        <p:nvSpPr>
          <p:cNvPr id="6" name="Text 2"/>
          <p:cNvSpPr/>
          <p:nvPr/>
        </p:nvSpPr>
        <p:spPr>
          <a:xfrm>
            <a:off x="5588000" y="619958"/>
            <a:ext cx="8789867" cy="1148239"/>
          </a:xfrm>
          <a:prstGeom prst="rect">
            <a:avLst/>
          </a:prstGeom>
          <a:noFill/>
          <a:ln/>
        </p:spPr>
        <p:txBody>
          <a:bodyPr wrap="square" rtlCol="0" anchor="t"/>
          <a:lstStyle/>
          <a:p>
            <a:pPr marL="0" indent="0">
              <a:lnSpc>
                <a:spcPts val="4521"/>
              </a:lnSpc>
              <a:buNone/>
            </a:pPr>
            <a:r>
              <a:rPr lang="en-US" sz="4400" b="1" kern="0" spc="-36" dirty="0">
                <a:solidFill>
                  <a:srgbClr val="000000"/>
                </a:solidFill>
                <a:ea typeface="Montserrat" pitchFamily="34" charset="-122"/>
                <a:cs typeface="Montserrat" pitchFamily="34" charset="-120"/>
              </a:rPr>
              <a:t>Archiving Infrequently Accessed Data with S3 Lifecycle Rules</a:t>
            </a:r>
            <a:endParaRPr lang="en-US" sz="4400" dirty="0"/>
          </a:p>
        </p:txBody>
      </p:sp>
      <p:sp>
        <p:nvSpPr>
          <p:cNvPr id="7" name="Shape 3"/>
          <p:cNvSpPr/>
          <p:nvPr/>
        </p:nvSpPr>
        <p:spPr>
          <a:xfrm>
            <a:off x="6193750" y="2569210"/>
            <a:ext cx="454700" cy="454700"/>
          </a:xfrm>
          <a:prstGeom prst="roundRect">
            <a:avLst>
              <a:gd name="adj" fmla="val 6667"/>
            </a:avLst>
          </a:prstGeom>
          <a:solidFill>
            <a:srgbClr val="F2EEEE"/>
          </a:solidFill>
          <a:ln/>
        </p:spPr>
      </p:sp>
      <p:sp>
        <p:nvSpPr>
          <p:cNvPr id="8" name="Text 4"/>
          <p:cNvSpPr/>
          <p:nvPr/>
        </p:nvSpPr>
        <p:spPr>
          <a:xfrm>
            <a:off x="6368415" y="2658745"/>
            <a:ext cx="105251" cy="275630"/>
          </a:xfrm>
          <a:prstGeom prst="rect">
            <a:avLst/>
          </a:prstGeom>
          <a:noFill/>
          <a:ln/>
        </p:spPr>
        <p:txBody>
          <a:bodyPr wrap="none" rtlCol="0" anchor="t"/>
          <a:lstStyle/>
          <a:p>
            <a:pPr marL="0" indent="0" algn="ctr">
              <a:lnSpc>
                <a:spcPts val="2170"/>
              </a:lnSpc>
              <a:buNone/>
            </a:pPr>
            <a:r>
              <a:rPr lang="en-US" sz="3600" b="1" kern="0" spc="-22" dirty="0">
                <a:solidFill>
                  <a:srgbClr val="3D3838"/>
                </a:solidFill>
                <a:ea typeface="Montserrat" pitchFamily="34" charset="-122"/>
                <a:cs typeface="Montserrat" pitchFamily="34" charset="-120"/>
              </a:rPr>
              <a:t>1</a:t>
            </a:r>
            <a:endParaRPr lang="en-US" sz="3600" dirty="0"/>
          </a:p>
        </p:txBody>
      </p:sp>
      <p:sp>
        <p:nvSpPr>
          <p:cNvPr id="9" name="Text 5"/>
          <p:cNvSpPr/>
          <p:nvPr/>
        </p:nvSpPr>
        <p:spPr>
          <a:xfrm>
            <a:off x="6850499" y="2569210"/>
            <a:ext cx="3106936" cy="574119"/>
          </a:xfrm>
          <a:prstGeom prst="rect">
            <a:avLst/>
          </a:prstGeom>
          <a:noFill/>
          <a:ln/>
        </p:spPr>
        <p:txBody>
          <a:bodyPr wrap="square" rtlCol="0" anchor="t"/>
          <a:lstStyle/>
          <a:p>
            <a:pPr marL="0" indent="0">
              <a:lnSpc>
                <a:spcPts val="2260"/>
              </a:lnSpc>
              <a:buNone/>
            </a:pPr>
            <a:r>
              <a:rPr lang="en-US" sz="3200" b="1" kern="0" spc="-18" dirty="0">
                <a:solidFill>
                  <a:srgbClr val="3D3838"/>
                </a:solidFill>
                <a:ea typeface="Montserrat" pitchFamily="34" charset="-122"/>
                <a:cs typeface="Montserrat" pitchFamily="34" charset="-120"/>
              </a:rPr>
              <a:t>Transition to Glacier Storage</a:t>
            </a:r>
            <a:endParaRPr lang="en-US" sz="3200" dirty="0"/>
          </a:p>
        </p:txBody>
      </p:sp>
      <p:sp>
        <p:nvSpPr>
          <p:cNvPr id="10" name="Text 6"/>
          <p:cNvSpPr/>
          <p:nvPr/>
        </p:nvSpPr>
        <p:spPr>
          <a:xfrm>
            <a:off x="6850499" y="3264535"/>
            <a:ext cx="3456384" cy="2319656"/>
          </a:xfrm>
          <a:prstGeom prst="rect">
            <a:avLst/>
          </a:prstGeom>
          <a:noFill/>
          <a:ln/>
        </p:spPr>
        <p:txBody>
          <a:bodyPr wrap="square" rtlCol="0" anchor="t"/>
          <a:lstStyle/>
          <a:p>
            <a:pPr marL="0" indent="0">
              <a:lnSpc>
                <a:spcPts val="2387"/>
              </a:lnSpc>
              <a:buNone/>
            </a:pPr>
            <a:r>
              <a:rPr lang="en-US" sz="2400" dirty="0">
                <a:solidFill>
                  <a:srgbClr val="3D3838"/>
                </a:solidFill>
                <a:ea typeface="Source Sans Pro" pitchFamily="34" charset="-122"/>
                <a:cs typeface="Source Sans Pro" pitchFamily="34" charset="-120"/>
              </a:rPr>
              <a:t>S3 Lifecycle Rules enable you to </a:t>
            </a:r>
            <a:r>
              <a:rPr lang="en-US" sz="2400" dirty="0">
                <a:solidFill>
                  <a:srgbClr val="FF0000"/>
                </a:solidFill>
                <a:ea typeface="Source Sans Pro" pitchFamily="34" charset="-122"/>
                <a:cs typeface="Source Sans Pro" pitchFamily="34" charset="-120"/>
              </a:rPr>
              <a:t>automatically transition infrequently accessed data to the more cost-effective Glacier storage class</a:t>
            </a:r>
            <a:r>
              <a:rPr lang="en-US" sz="2400" dirty="0">
                <a:solidFill>
                  <a:srgbClr val="3D3838"/>
                </a:solidFill>
                <a:ea typeface="Source Sans Pro" pitchFamily="34" charset="-122"/>
                <a:cs typeface="Source Sans Pro" pitchFamily="34" charset="-120"/>
              </a:rPr>
              <a:t>, reducing your storage costs.</a:t>
            </a:r>
            <a:endParaRPr lang="en-US" sz="2400" dirty="0"/>
          </a:p>
        </p:txBody>
      </p:sp>
      <p:sp>
        <p:nvSpPr>
          <p:cNvPr id="11" name="Shape 7"/>
          <p:cNvSpPr/>
          <p:nvPr/>
        </p:nvSpPr>
        <p:spPr>
          <a:xfrm>
            <a:off x="10159484" y="2569210"/>
            <a:ext cx="454700" cy="454700"/>
          </a:xfrm>
          <a:prstGeom prst="roundRect">
            <a:avLst>
              <a:gd name="adj" fmla="val 6667"/>
            </a:avLst>
          </a:prstGeom>
          <a:solidFill>
            <a:srgbClr val="F2EEEE"/>
          </a:solidFill>
          <a:ln/>
        </p:spPr>
      </p:sp>
      <p:sp>
        <p:nvSpPr>
          <p:cNvPr id="12" name="Text 8"/>
          <p:cNvSpPr/>
          <p:nvPr/>
        </p:nvSpPr>
        <p:spPr>
          <a:xfrm>
            <a:off x="10306883" y="2658745"/>
            <a:ext cx="159901" cy="275630"/>
          </a:xfrm>
          <a:prstGeom prst="rect">
            <a:avLst/>
          </a:prstGeom>
          <a:noFill/>
          <a:ln/>
        </p:spPr>
        <p:txBody>
          <a:bodyPr wrap="none" rtlCol="0" anchor="t"/>
          <a:lstStyle/>
          <a:p>
            <a:pPr marL="0" indent="0" algn="ctr">
              <a:lnSpc>
                <a:spcPts val="2170"/>
              </a:lnSpc>
              <a:buNone/>
            </a:pPr>
            <a:r>
              <a:rPr lang="en-US" sz="3600" b="1" kern="0" spc="-22" dirty="0">
                <a:solidFill>
                  <a:srgbClr val="3D3838"/>
                </a:solidFill>
                <a:ea typeface="Montserrat" pitchFamily="34" charset="-122"/>
                <a:cs typeface="Montserrat" pitchFamily="34" charset="-120"/>
              </a:rPr>
              <a:t>2</a:t>
            </a:r>
            <a:endParaRPr lang="en-US" sz="3600" dirty="0"/>
          </a:p>
        </p:txBody>
      </p:sp>
      <p:sp>
        <p:nvSpPr>
          <p:cNvPr id="13" name="Text 9"/>
          <p:cNvSpPr/>
          <p:nvPr/>
        </p:nvSpPr>
        <p:spPr>
          <a:xfrm>
            <a:off x="10816233" y="2569210"/>
            <a:ext cx="2689503" cy="287060"/>
          </a:xfrm>
          <a:prstGeom prst="rect">
            <a:avLst/>
          </a:prstGeom>
          <a:noFill/>
          <a:ln/>
        </p:spPr>
        <p:txBody>
          <a:bodyPr wrap="none" rtlCol="0" anchor="t"/>
          <a:lstStyle/>
          <a:p>
            <a:pPr marL="0" indent="0">
              <a:lnSpc>
                <a:spcPts val="2260"/>
              </a:lnSpc>
              <a:buNone/>
            </a:pPr>
            <a:r>
              <a:rPr lang="en-US" sz="2800" b="1" kern="0" spc="-18" dirty="0">
                <a:solidFill>
                  <a:srgbClr val="3D3838"/>
                </a:solidFill>
                <a:ea typeface="Montserrat" pitchFamily="34" charset="-122"/>
                <a:cs typeface="Montserrat" pitchFamily="34" charset="-120"/>
              </a:rPr>
              <a:t>Expire Unused Objects</a:t>
            </a:r>
            <a:endParaRPr lang="en-US" sz="2800" dirty="0"/>
          </a:p>
        </p:txBody>
      </p:sp>
      <p:sp>
        <p:nvSpPr>
          <p:cNvPr id="14" name="Text 10"/>
          <p:cNvSpPr/>
          <p:nvPr/>
        </p:nvSpPr>
        <p:spPr>
          <a:xfrm>
            <a:off x="10816232" y="2977475"/>
            <a:ext cx="3561635" cy="2319656"/>
          </a:xfrm>
          <a:prstGeom prst="rect">
            <a:avLst/>
          </a:prstGeom>
          <a:noFill/>
          <a:ln/>
        </p:spPr>
        <p:txBody>
          <a:bodyPr wrap="square" rtlCol="0" anchor="t"/>
          <a:lstStyle/>
          <a:p>
            <a:pPr marL="0" indent="0">
              <a:lnSpc>
                <a:spcPts val="2387"/>
              </a:lnSpc>
              <a:buNone/>
            </a:pPr>
            <a:r>
              <a:rPr lang="en-US" sz="2400" dirty="0">
                <a:solidFill>
                  <a:srgbClr val="3D3838"/>
                </a:solidFill>
                <a:ea typeface="Source Sans Pro" pitchFamily="34" charset="-122"/>
                <a:cs typeface="Source Sans Pro" pitchFamily="34" charset="-120"/>
              </a:rPr>
              <a:t>Lifecycle Rules can also </a:t>
            </a:r>
            <a:r>
              <a:rPr lang="en-US" sz="2400" dirty="0">
                <a:solidFill>
                  <a:srgbClr val="FF0000"/>
                </a:solidFill>
                <a:ea typeface="Source Sans Pro" pitchFamily="34" charset="-122"/>
                <a:cs typeface="Source Sans Pro" pitchFamily="34" charset="-120"/>
              </a:rPr>
              <a:t>automatically delete objects that have not been accessed for a specified time period, </a:t>
            </a:r>
            <a:r>
              <a:rPr lang="en-US" sz="2400" dirty="0">
                <a:solidFill>
                  <a:srgbClr val="3D3838"/>
                </a:solidFill>
                <a:ea typeface="Source Sans Pro" pitchFamily="34" charset="-122"/>
                <a:cs typeface="Source Sans Pro" pitchFamily="34" charset="-120"/>
              </a:rPr>
              <a:t>freeing up storage and further cutting costs.</a:t>
            </a:r>
            <a:endParaRPr lang="en-US" sz="2400" dirty="0"/>
          </a:p>
        </p:txBody>
      </p:sp>
      <p:sp>
        <p:nvSpPr>
          <p:cNvPr id="15" name="Shape 11"/>
          <p:cNvSpPr/>
          <p:nvPr/>
        </p:nvSpPr>
        <p:spPr>
          <a:xfrm>
            <a:off x="6193750" y="5793145"/>
            <a:ext cx="454700" cy="454700"/>
          </a:xfrm>
          <a:prstGeom prst="roundRect">
            <a:avLst>
              <a:gd name="adj" fmla="val 6667"/>
            </a:avLst>
          </a:prstGeom>
          <a:solidFill>
            <a:srgbClr val="F2EEEE"/>
          </a:solidFill>
          <a:ln/>
        </p:spPr>
      </p:sp>
      <p:sp>
        <p:nvSpPr>
          <p:cNvPr id="16" name="Text 12"/>
          <p:cNvSpPr/>
          <p:nvPr/>
        </p:nvSpPr>
        <p:spPr>
          <a:xfrm>
            <a:off x="6340912" y="5882680"/>
            <a:ext cx="160377" cy="275630"/>
          </a:xfrm>
          <a:prstGeom prst="rect">
            <a:avLst/>
          </a:prstGeom>
          <a:noFill/>
          <a:ln/>
        </p:spPr>
        <p:txBody>
          <a:bodyPr wrap="none" rtlCol="0" anchor="t"/>
          <a:lstStyle/>
          <a:p>
            <a:pPr marL="0" indent="0" algn="ctr">
              <a:lnSpc>
                <a:spcPts val="2170"/>
              </a:lnSpc>
              <a:buNone/>
            </a:pPr>
            <a:r>
              <a:rPr lang="en-US" sz="3600" b="1" kern="0" spc="-22" dirty="0">
                <a:solidFill>
                  <a:srgbClr val="3D3838"/>
                </a:solidFill>
                <a:ea typeface="Montserrat" pitchFamily="34" charset="-122"/>
                <a:cs typeface="Montserrat" pitchFamily="34" charset="-120"/>
              </a:rPr>
              <a:t>3</a:t>
            </a:r>
            <a:endParaRPr lang="en-US" sz="3600" dirty="0"/>
          </a:p>
        </p:txBody>
      </p:sp>
      <p:sp>
        <p:nvSpPr>
          <p:cNvPr id="17" name="Text 13"/>
          <p:cNvSpPr/>
          <p:nvPr/>
        </p:nvSpPr>
        <p:spPr>
          <a:xfrm>
            <a:off x="6850499" y="5793145"/>
            <a:ext cx="2685812" cy="287060"/>
          </a:xfrm>
          <a:prstGeom prst="rect">
            <a:avLst/>
          </a:prstGeom>
          <a:noFill/>
          <a:ln/>
        </p:spPr>
        <p:txBody>
          <a:bodyPr wrap="none" rtlCol="0" anchor="t"/>
          <a:lstStyle/>
          <a:p>
            <a:pPr marL="0" indent="0">
              <a:lnSpc>
                <a:spcPts val="2260"/>
              </a:lnSpc>
              <a:buNone/>
            </a:pPr>
            <a:r>
              <a:rPr lang="en-US" sz="3200" b="1" kern="0" spc="-18" dirty="0">
                <a:solidFill>
                  <a:srgbClr val="3D3838"/>
                </a:solidFill>
                <a:ea typeface="Montserrat" pitchFamily="34" charset="-122"/>
                <a:cs typeface="Montserrat" pitchFamily="34" charset="-120"/>
              </a:rPr>
              <a:t>Optimize Storage Tiers</a:t>
            </a:r>
            <a:endParaRPr lang="en-US" sz="3200" dirty="0"/>
          </a:p>
        </p:txBody>
      </p:sp>
      <p:sp>
        <p:nvSpPr>
          <p:cNvPr id="18" name="Text 14"/>
          <p:cNvSpPr/>
          <p:nvPr/>
        </p:nvSpPr>
        <p:spPr>
          <a:xfrm>
            <a:off x="6850499" y="6201410"/>
            <a:ext cx="7072551" cy="1408232"/>
          </a:xfrm>
          <a:prstGeom prst="rect">
            <a:avLst/>
          </a:prstGeom>
          <a:noFill/>
          <a:ln/>
        </p:spPr>
        <p:txBody>
          <a:bodyPr wrap="square" rtlCol="0" anchor="t"/>
          <a:lstStyle/>
          <a:p>
            <a:pPr marL="0" indent="0">
              <a:lnSpc>
                <a:spcPts val="2387"/>
              </a:lnSpc>
              <a:buNone/>
            </a:pPr>
            <a:r>
              <a:rPr lang="en-US" sz="2400" dirty="0">
                <a:solidFill>
                  <a:srgbClr val="3D3838"/>
                </a:solidFill>
                <a:ea typeface="Source Sans Pro" pitchFamily="34" charset="-122"/>
                <a:cs typeface="Source Sans Pro" pitchFamily="34" charset="-120"/>
              </a:rPr>
              <a:t>By implementing a </a:t>
            </a:r>
            <a:r>
              <a:rPr lang="en-US" sz="2400" dirty="0">
                <a:solidFill>
                  <a:srgbClr val="FF0000"/>
                </a:solidFill>
                <a:ea typeface="Source Sans Pro" pitchFamily="34" charset="-122"/>
                <a:cs typeface="Source Sans Pro" pitchFamily="34" charset="-120"/>
              </a:rPr>
              <a:t>tiered storage strategy </a:t>
            </a:r>
            <a:r>
              <a:rPr lang="en-US" sz="2400" dirty="0">
                <a:solidFill>
                  <a:srgbClr val="3D3838"/>
                </a:solidFill>
                <a:ea typeface="Source Sans Pro" pitchFamily="34" charset="-122"/>
                <a:cs typeface="Source Sans Pro" pitchFamily="34" charset="-120"/>
              </a:rPr>
              <a:t>with Lifecycle Rules, you can store your </a:t>
            </a:r>
            <a:r>
              <a:rPr lang="en-US" sz="2400" dirty="0">
                <a:solidFill>
                  <a:srgbClr val="FF0000"/>
                </a:solidFill>
                <a:ea typeface="Source Sans Pro" pitchFamily="34" charset="-122"/>
                <a:cs typeface="Source Sans Pro" pitchFamily="34" charset="-120"/>
              </a:rPr>
              <a:t>most active data </a:t>
            </a:r>
            <a:r>
              <a:rPr lang="en-US" sz="2400" dirty="0">
                <a:solidFill>
                  <a:srgbClr val="3D3838"/>
                </a:solidFill>
                <a:ea typeface="Source Sans Pro" pitchFamily="34" charset="-122"/>
                <a:cs typeface="Source Sans Pro" pitchFamily="34" charset="-120"/>
              </a:rPr>
              <a:t>in the fastest and most expensive S3 storage classes, while archiving </a:t>
            </a:r>
            <a:r>
              <a:rPr lang="en-US" sz="2400" dirty="0">
                <a:solidFill>
                  <a:srgbClr val="FF0000"/>
                </a:solidFill>
                <a:ea typeface="Source Sans Pro" pitchFamily="34" charset="-122"/>
                <a:cs typeface="Source Sans Pro" pitchFamily="34" charset="-120"/>
              </a:rPr>
              <a:t>less frequently accessed data </a:t>
            </a:r>
            <a:r>
              <a:rPr lang="en-US" sz="2400" dirty="0">
                <a:solidFill>
                  <a:srgbClr val="3D3838"/>
                </a:solidFill>
                <a:ea typeface="Source Sans Pro" pitchFamily="34" charset="-122"/>
                <a:cs typeface="Source Sans Pro" pitchFamily="34" charset="-120"/>
              </a:rPr>
              <a:t>to Glacier.</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693789"/>
          </a:xfrm>
          <a:prstGeom prst="rect">
            <a:avLst/>
          </a:prstGeom>
        </p:spPr>
      </p:pic>
      <p:sp>
        <p:nvSpPr>
          <p:cNvPr id="5" name="Text 2"/>
          <p:cNvSpPr/>
          <p:nvPr/>
        </p:nvSpPr>
        <p:spPr>
          <a:xfrm>
            <a:off x="837843" y="3752612"/>
            <a:ext cx="12167235" cy="612219"/>
          </a:xfrm>
          <a:prstGeom prst="rect">
            <a:avLst/>
          </a:prstGeom>
          <a:noFill/>
          <a:ln/>
        </p:spPr>
        <p:txBody>
          <a:bodyPr wrap="none" rtlCol="0" anchor="t"/>
          <a:lstStyle/>
          <a:p>
            <a:pPr marL="0" indent="0">
              <a:lnSpc>
                <a:spcPts val="4821"/>
              </a:lnSpc>
              <a:buNone/>
            </a:pPr>
            <a:r>
              <a:rPr lang="en-US" sz="4800" b="1" kern="0" spc="-39" dirty="0">
                <a:solidFill>
                  <a:srgbClr val="000000"/>
                </a:solidFill>
                <a:ea typeface="Montserrat" pitchFamily="34" charset="-122"/>
                <a:cs typeface="Montserrat" pitchFamily="34" charset="-120"/>
              </a:rPr>
              <a:t>Deleting Expired Objects with S3 Lifecycle Rules</a:t>
            </a:r>
            <a:endParaRPr lang="en-US" sz="4800" dirty="0"/>
          </a:p>
        </p:txBody>
      </p:sp>
      <p:sp>
        <p:nvSpPr>
          <p:cNvPr id="6" name="Shape 3"/>
          <p:cNvSpPr/>
          <p:nvPr/>
        </p:nvSpPr>
        <p:spPr>
          <a:xfrm>
            <a:off x="837843" y="4688086"/>
            <a:ext cx="4174569" cy="2995414"/>
          </a:xfrm>
          <a:prstGeom prst="roundRect">
            <a:avLst>
              <a:gd name="adj" fmla="val 1302"/>
            </a:avLst>
          </a:prstGeom>
          <a:solidFill>
            <a:srgbClr val="F2EEEE"/>
          </a:solidFill>
          <a:ln/>
        </p:spPr>
      </p:sp>
      <p:sp>
        <p:nvSpPr>
          <p:cNvPr id="7" name="Text 4"/>
          <p:cNvSpPr/>
          <p:nvPr/>
        </p:nvSpPr>
        <p:spPr>
          <a:xfrm>
            <a:off x="1053346" y="4903589"/>
            <a:ext cx="3503533" cy="306110"/>
          </a:xfrm>
          <a:prstGeom prst="rect">
            <a:avLst/>
          </a:prstGeom>
          <a:noFill/>
          <a:ln/>
        </p:spPr>
        <p:txBody>
          <a:bodyPr wrap="none" rtlCol="0" anchor="t"/>
          <a:lstStyle/>
          <a:p>
            <a:pPr marL="0" indent="0">
              <a:lnSpc>
                <a:spcPts val="2410"/>
              </a:lnSpc>
              <a:buNone/>
            </a:pPr>
            <a:r>
              <a:rPr lang="en-US" sz="2600" b="1" kern="0" spc="-19" dirty="0">
                <a:solidFill>
                  <a:srgbClr val="3D3838"/>
                </a:solidFill>
                <a:ea typeface="Montserrat" pitchFamily="34" charset="-122"/>
                <a:cs typeface="Montserrat" pitchFamily="34" charset="-120"/>
              </a:rPr>
              <a:t>Automated Object Removal</a:t>
            </a:r>
            <a:endParaRPr lang="en-US" sz="2600" dirty="0"/>
          </a:p>
        </p:txBody>
      </p:sp>
      <p:sp>
        <p:nvSpPr>
          <p:cNvPr id="8" name="Text 5"/>
          <p:cNvSpPr/>
          <p:nvPr/>
        </p:nvSpPr>
        <p:spPr>
          <a:xfrm>
            <a:off x="1053346" y="5339001"/>
            <a:ext cx="3743563" cy="1925399"/>
          </a:xfrm>
          <a:prstGeom prst="rect">
            <a:avLst/>
          </a:prstGeom>
          <a:noFill/>
          <a:ln/>
        </p:spPr>
        <p:txBody>
          <a:bodyPr wrap="square" rtlCol="0" anchor="t"/>
          <a:lstStyle/>
          <a:p>
            <a:pPr marL="0" indent="0">
              <a:lnSpc>
                <a:spcPts val="2545"/>
              </a:lnSpc>
              <a:buNone/>
            </a:pPr>
            <a:r>
              <a:rPr lang="en-US" sz="2400" dirty="0">
                <a:solidFill>
                  <a:srgbClr val="3D3838"/>
                </a:solidFill>
                <a:ea typeface="Source Sans Pro" pitchFamily="34" charset="-122"/>
                <a:cs typeface="Source Sans Pro" pitchFamily="34" charset="-120"/>
              </a:rPr>
              <a:t>S3 Lifecycle Rules can </a:t>
            </a:r>
            <a:r>
              <a:rPr lang="en-US" sz="2400" dirty="0">
                <a:solidFill>
                  <a:srgbClr val="FF0000"/>
                </a:solidFill>
                <a:ea typeface="Source Sans Pro" pitchFamily="34" charset="-122"/>
                <a:cs typeface="Source Sans Pro" pitchFamily="34" charset="-120"/>
              </a:rPr>
              <a:t>automatically delete objects that have reached the end of their defined lifecycle</a:t>
            </a:r>
            <a:r>
              <a:rPr lang="en-US" sz="2400" dirty="0">
                <a:solidFill>
                  <a:srgbClr val="3D3838"/>
                </a:solidFill>
                <a:ea typeface="Source Sans Pro" pitchFamily="34" charset="-122"/>
                <a:cs typeface="Source Sans Pro" pitchFamily="34" charset="-120"/>
              </a:rPr>
              <a:t>, freeing up storage space and reducing costs.</a:t>
            </a:r>
            <a:endParaRPr lang="en-US" sz="2400" dirty="0"/>
          </a:p>
        </p:txBody>
      </p:sp>
      <p:sp>
        <p:nvSpPr>
          <p:cNvPr id="9" name="Shape 6"/>
          <p:cNvSpPr/>
          <p:nvPr/>
        </p:nvSpPr>
        <p:spPr>
          <a:xfrm>
            <a:off x="5227915" y="4688086"/>
            <a:ext cx="4174569" cy="2906514"/>
          </a:xfrm>
          <a:prstGeom prst="roundRect">
            <a:avLst>
              <a:gd name="adj" fmla="val 1302"/>
            </a:avLst>
          </a:prstGeom>
          <a:solidFill>
            <a:srgbClr val="F2EEEE"/>
          </a:solidFill>
          <a:ln/>
        </p:spPr>
      </p:sp>
      <p:sp>
        <p:nvSpPr>
          <p:cNvPr id="10" name="Text 7"/>
          <p:cNvSpPr/>
          <p:nvPr/>
        </p:nvSpPr>
        <p:spPr>
          <a:xfrm>
            <a:off x="5443418" y="4903589"/>
            <a:ext cx="3089315" cy="306110"/>
          </a:xfrm>
          <a:prstGeom prst="rect">
            <a:avLst/>
          </a:prstGeom>
          <a:noFill/>
          <a:ln/>
        </p:spPr>
        <p:txBody>
          <a:bodyPr wrap="none" rtlCol="0" anchor="t"/>
          <a:lstStyle/>
          <a:p>
            <a:pPr marL="0" indent="0">
              <a:lnSpc>
                <a:spcPts val="2410"/>
              </a:lnSpc>
              <a:buNone/>
            </a:pPr>
            <a:r>
              <a:rPr lang="en-US" sz="2800" b="1" kern="0" spc="-19" dirty="0">
                <a:solidFill>
                  <a:srgbClr val="3D3838"/>
                </a:solidFill>
                <a:ea typeface="Montserrat" pitchFamily="34" charset="-122"/>
                <a:cs typeface="Montserrat" pitchFamily="34" charset="-120"/>
              </a:rPr>
              <a:t>Expiration Configuration</a:t>
            </a:r>
            <a:endParaRPr lang="en-US" sz="2800" dirty="0"/>
          </a:p>
        </p:txBody>
      </p:sp>
      <p:sp>
        <p:nvSpPr>
          <p:cNvPr id="11" name="Text 8"/>
          <p:cNvSpPr/>
          <p:nvPr/>
        </p:nvSpPr>
        <p:spPr>
          <a:xfrm>
            <a:off x="5443418" y="5339001"/>
            <a:ext cx="3743563" cy="1925399"/>
          </a:xfrm>
          <a:prstGeom prst="rect">
            <a:avLst/>
          </a:prstGeom>
          <a:noFill/>
          <a:ln/>
        </p:spPr>
        <p:txBody>
          <a:bodyPr wrap="square" rtlCol="0" anchor="t"/>
          <a:lstStyle/>
          <a:p>
            <a:pPr marL="0" indent="0">
              <a:lnSpc>
                <a:spcPts val="2545"/>
              </a:lnSpc>
              <a:buNone/>
            </a:pPr>
            <a:r>
              <a:rPr lang="en-US" sz="2400" dirty="0">
                <a:solidFill>
                  <a:srgbClr val="3D3838"/>
                </a:solidFill>
                <a:ea typeface="Source Sans Pro" pitchFamily="34" charset="-122"/>
                <a:cs typeface="Source Sans Pro" pitchFamily="34" charset="-120"/>
              </a:rPr>
              <a:t>You can configure Lifecycle Rules to </a:t>
            </a:r>
            <a:r>
              <a:rPr lang="en-US" sz="2400" dirty="0">
                <a:solidFill>
                  <a:srgbClr val="FF0000"/>
                </a:solidFill>
                <a:ea typeface="Source Sans Pro" pitchFamily="34" charset="-122"/>
                <a:cs typeface="Source Sans Pro" pitchFamily="34" charset="-120"/>
              </a:rPr>
              <a:t>permanently delete objects after a specified number of days, weeks, or months</a:t>
            </a:r>
            <a:r>
              <a:rPr lang="en-US" sz="2400" dirty="0">
                <a:solidFill>
                  <a:srgbClr val="3D3838"/>
                </a:solidFill>
                <a:ea typeface="Source Sans Pro" pitchFamily="34" charset="-122"/>
                <a:cs typeface="Source Sans Pro" pitchFamily="34" charset="-120"/>
              </a:rPr>
              <a:t> since their creation or last modification.</a:t>
            </a:r>
            <a:endParaRPr lang="en-US" sz="2400" dirty="0"/>
          </a:p>
        </p:txBody>
      </p:sp>
      <p:sp>
        <p:nvSpPr>
          <p:cNvPr id="12" name="Shape 9"/>
          <p:cNvSpPr/>
          <p:nvPr/>
        </p:nvSpPr>
        <p:spPr>
          <a:xfrm>
            <a:off x="9617988" y="4688086"/>
            <a:ext cx="4771112" cy="2906514"/>
          </a:xfrm>
          <a:prstGeom prst="roundRect">
            <a:avLst>
              <a:gd name="adj" fmla="val 1302"/>
            </a:avLst>
          </a:prstGeom>
          <a:solidFill>
            <a:srgbClr val="F2EEEE"/>
          </a:solidFill>
          <a:ln/>
        </p:spPr>
      </p:sp>
      <p:sp>
        <p:nvSpPr>
          <p:cNvPr id="13" name="Text 10"/>
          <p:cNvSpPr/>
          <p:nvPr/>
        </p:nvSpPr>
        <p:spPr>
          <a:xfrm>
            <a:off x="9833491" y="4903589"/>
            <a:ext cx="2448878" cy="306110"/>
          </a:xfrm>
          <a:prstGeom prst="rect">
            <a:avLst/>
          </a:prstGeom>
          <a:noFill/>
          <a:ln/>
        </p:spPr>
        <p:txBody>
          <a:bodyPr wrap="none" rtlCol="0" anchor="t"/>
          <a:lstStyle/>
          <a:p>
            <a:pPr marL="0" indent="0">
              <a:lnSpc>
                <a:spcPts val="2410"/>
              </a:lnSpc>
              <a:buNone/>
            </a:pPr>
            <a:r>
              <a:rPr lang="en-US" sz="2800" b="1" kern="0" spc="-19" dirty="0">
                <a:solidFill>
                  <a:srgbClr val="3D3838"/>
                </a:solidFill>
                <a:ea typeface="Montserrat" pitchFamily="34" charset="-122"/>
                <a:cs typeface="Montserrat" pitchFamily="34" charset="-120"/>
              </a:rPr>
              <a:t>Retention Policies</a:t>
            </a:r>
            <a:endParaRPr lang="en-US" sz="2800" dirty="0"/>
          </a:p>
        </p:txBody>
      </p:sp>
      <p:sp>
        <p:nvSpPr>
          <p:cNvPr id="14" name="Text 11"/>
          <p:cNvSpPr/>
          <p:nvPr/>
        </p:nvSpPr>
        <p:spPr>
          <a:xfrm>
            <a:off x="9833491" y="5339001"/>
            <a:ext cx="4314309" cy="2039699"/>
          </a:xfrm>
          <a:prstGeom prst="rect">
            <a:avLst/>
          </a:prstGeom>
          <a:noFill/>
          <a:ln/>
        </p:spPr>
        <p:txBody>
          <a:bodyPr wrap="square" rtlCol="0" anchor="t"/>
          <a:lstStyle/>
          <a:p>
            <a:pPr marL="0" indent="0">
              <a:lnSpc>
                <a:spcPts val="2545"/>
              </a:lnSpc>
              <a:buNone/>
            </a:pPr>
            <a:r>
              <a:rPr lang="en-US" sz="2400" dirty="0">
                <a:solidFill>
                  <a:srgbClr val="3D3838"/>
                </a:solidFill>
                <a:ea typeface="Source Sans Pro" pitchFamily="34" charset="-122"/>
                <a:cs typeface="Source Sans Pro" pitchFamily="34" charset="-120"/>
              </a:rPr>
              <a:t>Lifecycle Rules allow you to implement data retention policies, ensuring that </a:t>
            </a:r>
            <a:r>
              <a:rPr lang="en-US" sz="2400" dirty="0">
                <a:solidFill>
                  <a:srgbClr val="FF0000"/>
                </a:solidFill>
                <a:ea typeface="Source Sans Pro" pitchFamily="34" charset="-122"/>
                <a:cs typeface="Source Sans Pro" pitchFamily="34" charset="-120"/>
              </a:rPr>
              <a:t>objects are automatically deleted when they're no longer needed, preventing storage bloat.</a:t>
            </a:r>
            <a:endParaRPr lang="en-US" sz="2400"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64504" y="2615922"/>
            <a:ext cx="5045273" cy="2997756"/>
          </a:xfrm>
          <a:prstGeom prst="rect">
            <a:avLst/>
          </a:prstGeom>
        </p:spPr>
      </p:pic>
      <p:sp>
        <p:nvSpPr>
          <p:cNvPr id="6" name="Text 2"/>
          <p:cNvSpPr/>
          <p:nvPr/>
        </p:nvSpPr>
        <p:spPr>
          <a:xfrm>
            <a:off x="617458" y="1647111"/>
            <a:ext cx="7909084" cy="1002506"/>
          </a:xfrm>
          <a:prstGeom prst="rect">
            <a:avLst/>
          </a:prstGeom>
          <a:noFill/>
          <a:ln/>
        </p:spPr>
        <p:txBody>
          <a:bodyPr wrap="square" rtlCol="0" anchor="t"/>
          <a:lstStyle/>
          <a:p>
            <a:pPr marL="0" indent="0">
              <a:lnSpc>
                <a:spcPts val="3947"/>
              </a:lnSpc>
              <a:buNone/>
            </a:pPr>
            <a:r>
              <a:rPr lang="en-US" sz="4400" b="1" kern="0" spc="-32" dirty="0">
                <a:solidFill>
                  <a:srgbClr val="000000"/>
                </a:solidFill>
                <a:ea typeface="Montserrat" pitchFamily="34" charset="-122"/>
                <a:cs typeface="Montserrat" pitchFamily="34" charset="-120"/>
              </a:rPr>
              <a:t>Optimizing S3 Storage Classes with Lifecycle Rules</a:t>
            </a:r>
            <a:endParaRPr lang="en-US" sz="4400" dirty="0"/>
          </a:p>
        </p:txBody>
      </p:sp>
      <p:sp>
        <p:nvSpPr>
          <p:cNvPr id="7" name="Shape 3"/>
          <p:cNvSpPr/>
          <p:nvPr/>
        </p:nvSpPr>
        <p:spPr>
          <a:xfrm>
            <a:off x="617458" y="3112651"/>
            <a:ext cx="396954" cy="396954"/>
          </a:xfrm>
          <a:prstGeom prst="roundRect">
            <a:avLst>
              <a:gd name="adj" fmla="val 6667"/>
            </a:avLst>
          </a:prstGeom>
          <a:solidFill>
            <a:srgbClr val="F2EEEE"/>
          </a:solidFill>
          <a:ln/>
        </p:spPr>
      </p:sp>
      <p:sp>
        <p:nvSpPr>
          <p:cNvPr id="8" name="Text 4"/>
          <p:cNvSpPr/>
          <p:nvPr/>
        </p:nvSpPr>
        <p:spPr>
          <a:xfrm>
            <a:off x="769977" y="3190756"/>
            <a:ext cx="91916" cy="240625"/>
          </a:xfrm>
          <a:prstGeom prst="rect">
            <a:avLst/>
          </a:prstGeom>
          <a:noFill/>
          <a:ln/>
        </p:spPr>
        <p:txBody>
          <a:bodyPr wrap="none" rtlCol="0" anchor="t"/>
          <a:lstStyle/>
          <a:p>
            <a:pPr marL="0" indent="0" algn="ctr">
              <a:lnSpc>
                <a:spcPts val="1894"/>
              </a:lnSpc>
              <a:buNone/>
            </a:pPr>
            <a:r>
              <a:rPr lang="en-US" sz="3200" b="1" kern="0" spc="-19" dirty="0">
                <a:solidFill>
                  <a:srgbClr val="3D3838"/>
                </a:solidFill>
                <a:ea typeface="Montserrat" pitchFamily="34" charset="-122"/>
                <a:cs typeface="Montserrat" pitchFamily="34" charset="-120"/>
              </a:rPr>
              <a:t>1</a:t>
            </a:r>
            <a:endParaRPr lang="en-US" sz="3200" dirty="0"/>
          </a:p>
        </p:txBody>
      </p:sp>
      <p:sp>
        <p:nvSpPr>
          <p:cNvPr id="9" name="Text 5"/>
          <p:cNvSpPr/>
          <p:nvPr/>
        </p:nvSpPr>
        <p:spPr>
          <a:xfrm>
            <a:off x="1190744" y="3112651"/>
            <a:ext cx="2217301" cy="250627"/>
          </a:xfrm>
          <a:prstGeom prst="rect">
            <a:avLst/>
          </a:prstGeom>
          <a:noFill/>
          <a:ln/>
        </p:spPr>
        <p:txBody>
          <a:bodyPr wrap="none" rtlCol="0" anchor="t"/>
          <a:lstStyle/>
          <a:p>
            <a:pPr marL="0" indent="0">
              <a:lnSpc>
                <a:spcPts val="1973"/>
              </a:lnSpc>
              <a:buNone/>
            </a:pPr>
            <a:r>
              <a:rPr lang="en-US" sz="2400" b="1" kern="0" spc="-16" dirty="0">
                <a:solidFill>
                  <a:srgbClr val="3D3838"/>
                </a:solidFill>
                <a:ea typeface="Montserrat" pitchFamily="34" charset="-122"/>
                <a:cs typeface="Montserrat" pitchFamily="34" charset="-120"/>
              </a:rPr>
              <a:t>Automate Transitions</a:t>
            </a:r>
            <a:endParaRPr lang="en-US" sz="2400" dirty="0"/>
          </a:p>
        </p:txBody>
      </p:sp>
      <p:sp>
        <p:nvSpPr>
          <p:cNvPr id="10" name="Text 6"/>
          <p:cNvSpPr/>
          <p:nvPr/>
        </p:nvSpPr>
        <p:spPr>
          <a:xfrm>
            <a:off x="1190744" y="3469124"/>
            <a:ext cx="3586282" cy="1801376"/>
          </a:xfrm>
          <a:prstGeom prst="rect">
            <a:avLst/>
          </a:prstGeom>
          <a:noFill/>
          <a:ln/>
        </p:spPr>
        <p:txBody>
          <a:bodyPr wrap="square" rtlCol="0" anchor="t"/>
          <a:lstStyle/>
          <a:p>
            <a:pPr marL="0" indent="0">
              <a:lnSpc>
                <a:spcPts val="2084"/>
              </a:lnSpc>
              <a:buNone/>
            </a:pPr>
            <a:r>
              <a:rPr lang="en-US" sz="2000" dirty="0">
                <a:solidFill>
                  <a:srgbClr val="3D3838"/>
                </a:solidFill>
                <a:ea typeface="Source Sans Pro" pitchFamily="34" charset="-122"/>
                <a:cs typeface="Source Sans Pro" pitchFamily="34" charset="-120"/>
              </a:rPr>
              <a:t>Lifecycle rules can </a:t>
            </a:r>
            <a:r>
              <a:rPr lang="en-US" sz="2000" dirty="0">
                <a:solidFill>
                  <a:srgbClr val="FF0000"/>
                </a:solidFill>
                <a:ea typeface="Source Sans Pro" pitchFamily="34" charset="-122"/>
                <a:cs typeface="Source Sans Pro" pitchFamily="34" charset="-120"/>
              </a:rPr>
              <a:t>automatically transition objects between different S3 storage classes</a:t>
            </a:r>
            <a:r>
              <a:rPr lang="en-US" sz="2000" dirty="0">
                <a:solidFill>
                  <a:srgbClr val="3D3838"/>
                </a:solidFill>
                <a:ea typeface="Source Sans Pro" pitchFamily="34" charset="-122"/>
                <a:cs typeface="Source Sans Pro" pitchFamily="34" charset="-120"/>
              </a:rPr>
              <a:t>, like moving data from S3 Standard to the lower-cost S3 Glacier or S3 Glacier Deep Archive.</a:t>
            </a:r>
            <a:endParaRPr lang="en-US" sz="2000" dirty="0"/>
          </a:p>
        </p:txBody>
      </p:sp>
      <p:sp>
        <p:nvSpPr>
          <p:cNvPr id="11" name="Shape 7"/>
          <p:cNvSpPr/>
          <p:nvPr/>
        </p:nvSpPr>
        <p:spPr>
          <a:xfrm>
            <a:off x="4660225" y="3112651"/>
            <a:ext cx="396954" cy="396954"/>
          </a:xfrm>
          <a:prstGeom prst="roundRect">
            <a:avLst>
              <a:gd name="adj" fmla="val 6667"/>
            </a:avLst>
          </a:prstGeom>
          <a:solidFill>
            <a:srgbClr val="F2EEEE"/>
          </a:solidFill>
          <a:ln/>
        </p:spPr>
      </p:sp>
      <p:sp>
        <p:nvSpPr>
          <p:cNvPr id="12" name="Text 8"/>
          <p:cNvSpPr/>
          <p:nvPr/>
        </p:nvSpPr>
        <p:spPr>
          <a:xfrm>
            <a:off x="4788932" y="3190756"/>
            <a:ext cx="139541" cy="240625"/>
          </a:xfrm>
          <a:prstGeom prst="rect">
            <a:avLst/>
          </a:prstGeom>
          <a:noFill/>
          <a:ln/>
        </p:spPr>
        <p:txBody>
          <a:bodyPr wrap="none" rtlCol="0" anchor="t"/>
          <a:lstStyle/>
          <a:p>
            <a:pPr marL="0" indent="0" algn="ctr">
              <a:lnSpc>
                <a:spcPts val="1894"/>
              </a:lnSpc>
              <a:buNone/>
            </a:pPr>
            <a:r>
              <a:rPr lang="en-US" sz="3200" b="1" kern="0" spc="-19" dirty="0">
                <a:solidFill>
                  <a:srgbClr val="3D3838"/>
                </a:solidFill>
                <a:ea typeface="Montserrat" pitchFamily="34" charset="-122"/>
                <a:cs typeface="Montserrat" pitchFamily="34" charset="-120"/>
              </a:rPr>
              <a:t>2</a:t>
            </a:r>
            <a:endParaRPr lang="en-US" sz="3200" dirty="0"/>
          </a:p>
        </p:txBody>
      </p:sp>
      <p:sp>
        <p:nvSpPr>
          <p:cNvPr id="13" name="Text 9"/>
          <p:cNvSpPr/>
          <p:nvPr/>
        </p:nvSpPr>
        <p:spPr>
          <a:xfrm>
            <a:off x="5233511" y="3112651"/>
            <a:ext cx="2044779" cy="250627"/>
          </a:xfrm>
          <a:prstGeom prst="rect">
            <a:avLst/>
          </a:prstGeom>
          <a:noFill/>
          <a:ln/>
        </p:spPr>
        <p:txBody>
          <a:bodyPr wrap="none" rtlCol="0" anchor="t"/>
          <a:lstStyle/>
          <a:p>
            <a:pPr marL="0" indent="0">
              <a:lnSpc>
                <a:spcPts val="1973"/>
              </a:lnSpc>
              <a:buNone/>
            </a:pPr>
            <a:r>
              <a:rPr lang="en-US" sz="2400" b="1" kern="0" spc="-16" dirty="0">
                <a:solidFill>
                  <a:srgbClr val="3D3838"/>
                </a:solidFill>
                <a:ea typeface="Montserrat" pitchFamily="34" charset="-122"/>
                <a:cs typeface="Montserrat" pitchFamily="34" charset="-120"/>
              </a:rPr>
              <a:t>Expire Unused Data</a:t>
            </a:r>
            <a:endParaRPr lang="en-US" sz="2400" dirty="0"/>
          </a:p>
        </p:txBody>
      </p:sp>
      <p:sp>
        <p:nvSpPr>
          <p:cNvPr id="14" name="Text 10"/>
          <p:cNvSpPr/>
          <p:nvPr/>
        </p:nvSpPr>
        <p:spPr>
          <a:xfrm>
            <a:off x="5233511" y="3469124"/>
            <a:ext cx="3689866" cy="1255276"/>
          </a:xfrm>
          <a:prstGeom prst="rect">
            <a:avLst/>
          </a:prstGeom>
          <a:noFill/>
          <a:ln/>
        </p:spPr>
        <p:txBody>
          <a:bodyPr wrap="square" rtlCol="0" anchor="t"/>
          <a:lstStyle/>
          <a:p>
            <a:pPr marL="0" indent="0">
              <a:lnSpc>
                <a:spcPts val="2084"/>
              </a:lnSpc>
              <a:buNone/>
            </a:pPr>
            <a:r>
              <a:rPr lang="en-US" sz="2000" dirty="0">
                <a:solidFill>
                  <a:srgbClr val="3D3838"/>
                </a:solidFill>
                <a:ea typeface="Source Sans Pro" pitchFamily="34" charset="-122"/>
                <a:cs typeface="Source Sans Pro" pitchFamily="34" charset="-120"/>
              </a:rPr>
              <a:t>Lifecycle rules can </a:t>
            </a:r>
            <a:r>
              <a:rPr lang="en-US" sz="2000" dirty="0">
                <a:solidFill>
                  <a:srgbClr val="FF0000"/>
                </a:solidFill>
                <a:ea typeface="Source Sans Pro" pitchFamily="34" charset="-122"/>
                <a:cs typeface="Source Sans Pro" pitchFamily="34" charset="-120"/>
              </a:rPr>
              <a:t>delete objects that have not been accessed in a long time</a:t>
            </a:r>
            <a:r>
              <a:rPr lang="en-US" sz="2000" dirty="0">
                <a:solidFill>
                  <a:srgbClr val="3D3838"/>
                </a:solidFill>
                <a:ea typeface="Source Sans Pro" pitchFamily="34" charset="-122"/>
                <a:cs typeface="Source Sans Pro" pitchFamily="34" charset="-120"/>
              </a:rPr>
              <a:t>, reclaiming storage space and reducing costs.</a:t>
            </a:r>
            <a:endParaRPr lang="en-US" sz="2000" dirty="0"/>
          </a:p>
        </p:txBody>
      </p:sp>
      <p:sp>
        <p:nvSpPr>
          <p:cNvPr id="15" name="Shape 11"/>
          <p:cNvSpPr/>
          <p:nvPr/>
        </p:nvSpPr>
        <p:spPr>
          <a:xfrm>
            <a:off x="617458" y="5624513"/>
            <a:ext cx="396954" cy="396954"/>
          </a:xfrm>
          <a:prstGeom prst="roundRect">
            <a:avLst>
              <a:gd name="adj" fmla="val 6667"/>
            </a:avLst>
          </a:prstGeom>
          <a:solidFill>
            <a:srgbClr val="F2EEEE"/>
          </a:solidFill>
          <a:ln/>
        </p:spPr>
      </p:sp>
      <p:sp>
        <p:nvSpPr>
          <p:cNvPr id="16" name="Text 12"/>
          <p:cNvSpPr/>
          <p:nvPr/>
        </p:nvSpPr>
        <p:spPr>
          <a:xfrm>
            <a:off x="745927" y="5702618"/>
            <a:ext cx="140018" cy="240625"/>
          </a:xfrm>
          <a:prstGeom prst="rect">
            <a:avLst/>
          </a:prstGeom>
          <a:noFill/>
          <a:ln/>
        </p:spPr>
        <p:txBody>
          <a:bodyPr wrap="none" rtlCol="0" anchor="t"/>
          <a:lstStyle/>
          <a:p>
            <a:pPr marL="0" indent="0" algn="ctr">
              <a:lnSpc>
                <a:spcPts val="1894"/>
              </a:lnSpc>
              <a:buNone/>
            </a:pPr>
            <a:r>
              <a:rPr lang="en-US" sz="3200" b="1" kern="0" spc="-19" dirty="0">
                <a:solidFill>
                  <a:srgbClr val="3D3838"/>
                </a:solidFill>
                <a:ea typeface="Montserrat" pitchFamily="34" charset="-122"/>
                <a:cs typeface="Montserrat" pitchFamily="34" charset="-120"/>
              </a:rPr>
              <a:t>3</a:t>
            </a:r>
            <a:endParaRPr lang="en-US" sz="3200" dirty="0"/>
          </a:p>
        </p:txBody>
      </p:sp>
      <p:sp>
        <p:nvSpPr>
          <p:cNvPr id="17" name="Text 13"/>
          <p:cNvSpPr/>
          <p:nvPr/>
        </p:nvSpPr>
        <p:spPr>
          <a:xfrm>
            <a:off x="1190744" y="5624513"/>
            <a:ext cx="2985492" cy="250627"/>
          </a:xfrm>
          <a:prstGeom prst="rect">
            <a:avLst/>
          </a:prstGeom>
          <a:noFill/>
          <a:ln/>
        </p:spPr>
        <p:txBody>
          <a:bodyPr wrap="none" rtlCol="0" anchor="t"/>
          <a:lstStyle/>
          <a:p>
            <a:pPr marL="0" indent="0">
              <a:lnSpc>
                <a:spcPts val="1973"/>
              </a:lnSpc>
              <a:buNone/>
            </a:pPr>
            <a:r>
              <a:rPr lang="en-US" sz="2200" b="1" kern="0" spc="-16" dirty="0">
                <a:solidFill>
                  <a:srgbClr val="3D3838"/>
                </a:solidFill>
                <a:ea typeface="Montserrat" pitchFamily="34" charset="-122"/>
                <a:cs typeface="Montserrat" pitchFamily="34" charset="-120"/>
              </a:rPr>
              <a:t>Optimize for Access Patterns</a:t>
            </a:r>
            <a:endParaRPr lang="en-US" sz="2200" dirty="0"/>
          </a:p>
        </p:txBody>
      </p:sp>
      <p:sp>
        <p:nvSpPr>
          <p:cNvPr id="18" name="Text 14"/>
          <p:cNvSpPr/>
          <p:nvPr/>
        </p:nvSpPr>
        <p:spPr>
          <a:xfrm>
            <a:off x="1190743" y="5980986"/>
            <a:ext cx="3469481" cy="1677114"/>
          </a:xfrm>
          <a:prstGeom prst="rect">
            <a:avLst/>
          </a:prstGeom>
          <a:noFill/>
          <a:ln/>
        </p:spPr>
        <p:txBody>
          <a:bodyPr wrap="square" rtlCol="0" anchor="t"/>
          <a:lstStyle/>
          <a:p>
            <a:pPr marL="0" indent="0">
              <a:lnSpc>
                <a:spcPts val="2084"/>
              </a:lnSpc>
              <a:buNone/>
            </a:pPr>
            <a:r>
              <a:rPr lang="en-US" sz="2000" dirty="0">
                <a:solidFill>
                  <a:srgbClr val="3D3838"/>
                </a:solidFill>
                <a:ea typeface="Source Sans Pro" pitchFamily="34" charset="-122"/>
                <a:cs typeface="Source Sans Pro" pitchFamily="34" charset="-120"/>
              </a:rPr>
              <a:t>By understanding your </a:t>
            </a:r>
            <a:r>
              <a:rPr lang="en-US" sz="2000" dirty="0">
                <a:solidFill>
                  <a:srgbClr val="FF0000"/>
                </a:solidFill>
                <a:ea typeface="Source Sans Pro" pitchFamily="34" charset="-122"/>
                <a:cs typeface="Source Sans Pro" pitchFamily="34" charset="-120"/>
              </a:rPr>
              <a:t>data's access patterns,</a:t>
            </a:r>
            <a:r>
              <a:rPr lang="en-US" sz="2000" dirty="0">
                <a:solidFill>
                  <a:srgbClr val="3D3838"/>
                </a:solidFill>
                <a:ea typeface="Source Sans Pro" pitchFamily="34" charset="-122"/>
                <a:cs typeface="Source Sans Pro" pitchFamily="34" charset="-120"/>
              </a:rPr>
              <a:t> you can use lifecycle rules to place it in the most cost-effective storage class.</a:t>
            </a:r>
            <a:endParaRPr lang="en-US" sz="2000" dirty="0"/>
          </a:p>
        </p:txBody>
      </p:sp>
      <p:sp>
        <p:nvSpPr>
          <p:cNvPr id="19" name="Shape 15"/>
          <p:cNvSpPr/>
          <p:nvPr/>
        </p:nvSpPr>
        <p:spPr>
          <a:xfrm>
            <a:off x="4660225" y="5624513"/>
            <a:ext cx="396954" cy="396954"/>
          </a:xfrm>
          <a:prstGeom prst="roundRect">
            <a:avLst>
              <a:gd name="adj" fmla="val 6667"/>
            </a:avLst>
          </a:prstGeom>
          <a:solidFill>
            <a:srgbClr val="F2EEEE"/>
          </a:solidFill>
          <a:ln/>
        </p:spPr>
      </p:sp>
      <p:sp>
        <p:nvSpPr>
          <p:cNvPr id="20" name="Text 16"/>
          <p:cNvSpPr/>
          <p:nvPr/>
        </p:nvSpPr>
        <p:spPr>
          <a:xfrm>
            <a:off x="4777026" y="5702618"/>
            <a:ext cx="163354" cy="240625"/>
          </a:xfrm>
          <a:prstGeom prst="rect">
            <a:avLst/>
          </a:prstGeom>
          <a:noFill/>
          <a:ln/>
        </p:spPr>
        <p:txBody>
          <a:bodyPr wrap="none" rtlCol="0" anchor="t"/>
          <a:lstStyle/>
          <a:p>
            <a:pPr marL="0" indent="0" algn="ctr">
              <a:lnSpc>
                <a:spcPts val="1894"/>
              </a:lnSpc>
              <a:buNone/>
            </a:pPr>
            <a:r>
              <a:rPr lang="en-US" sz="3200" b="1" kern="0" spc="-19" dirty="0">
                <a:solidFill>
                  <a:srgbClr val="3D3838"/>
                </a:solidFill>
                <a:ea typeface="Montserrat" pitchFamily="34" charset="-122"/>
                <a:cs typeface="Montserrat" pitchFamily="34" charset="-120"/>
              </a:rPr>
              <a:t>4</a:t>
            </a:r>
            <a:endParaRPr lang="en-US" sz="3200" dirty="0"/>
          </a:p>
        </p:txBody>
      </p:sp>
      <p:sp>
        <p:nvSpPr>
          <p:cNvPr id="21" name="Text 17"/>
          <p:cNvSpPr/>
          <p:nvPr/>
        </p:nvSpPr>
        <p:spPr>
          <a:xfrm>
            <a:off x="5233511" y="5624513"/>
            <a:ext cx="2239566" cy="250627"/>
          </a:xfrm>
          <a:prstGeom prst="rect">
            <a:avLst/>
          </a:prstGeom>
          <a:noFill/>
          <a:ln/>
        </p:spPr>
        <p:txBody>
          <a:bodyPr wrap="none" rtlCol="0" anchor="t"/>
          <a:lstStyle/>
          <a:p>
            <a:pPr marL="0" indent="0">
              <a:lnSpc>
                <a:spcPts val="1973"/>
              </a:lnSpc>
              <a:buNone/>
            </a:pPr>
            <a:r>
              <a:rPr lang="en-US" sz="2400" b="1" kern="0" spc="-16" dirty="0">
                <a:solidFill>
                  <a:srgbClr val="3D3838"/>
                </a:solidFill>
                <a:ea typeface="Montserrat" pitchFamily="34" charset="-122"/>
                <a:cs typeface="Montserrat" pitchFamily="34" charset="-120"/>
              </a:rPr>
              <a:t>Reduce Manual Effort</a:t>
            </a:r>
            <a:endParaRPr lang="en-US" sz="2400" dirty="0"/>
          </a:p>
        </p:txBody>
      </p:sp>
      <p:sp>
        <p:nvSpPr>
          <p:cNvPr id="22" name="Text 18"/>
          <p:cNvSpPr/>
          <p:nvPr/>
        </p:nvSpPr>
        <p:spPr>
          <a:xfrm>
            <a:off x="5233511" y="5980986"/>
            <a:ext cx="3293150" cy="1435814"/>
          </a:xfrm>
          <a:prstGeom prst="rect">
            <a:avLst/>
          </a:prstGeom>
          <a:noFill/>
          <a:ln/>
        </p:spPr>
        <p:txBody>
          <a:bodyPr wrap="square" rtlCol="0" anchor="t"/>
          <a:lstStyle/>
          <a:p>
            <a:pPr marL="0" indent="0">
              <a:lnSpc>
                <a:spcPts val="2084"/>
              </a:lnSpc>
              <a:buNone/>
            </a:pPr>
            <a:r>
              <a:rPr lang="en-US" sz="2000" dirty="0">
                <a:solidFill>
                  <a:srgbClr val="3D3838"/>
                </a:solidFill>
                <a:ea typeface="Source Sans Pro" pitchFamily="34" charset="-122"/>
                <a:cs typeface="Source Sans Pro" pitchFamily="34" charset="-120"/>
              </a:rPr>
              <a:t>Lifecycle rules </a:t>
            </a:r>
            <a:r>
              <a:rPr lang="en-US" sz="2000" dirty="0">
                <a:solidFill>
                  <a:srgbClr val="FF0000"/>
                </a:solidFill>
                <a:ea typeface="Source Sans Pro" pitchFamily="34" charset="-122"/>
                <a:cs typeface="Source Sans Pro" pitchFamily="34" charset="-120"/>
              </a:rPr>
              <a:t>automate the management of your S3 data, saving time and effort </a:t>
            </a:r>
            <a:r>
              <a:rPr lang="en-US" sz="2000" dirty="0">
                <a:solidFill>
                  <a:srgbClr val="3D3838"/>
                </a:solidFill>
                <a:ea typeface="Source Sans Pro" pitchFamily="34" charset="-122"/>
                <a:cs typeface="Source Sans Pro" pitchFamily="34" charset="-120"/>
              </a:rPr>
              <a:t>compared to manual object transitions and deletions.</a:t>
            </a: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8480" y="1590080"/>
            <a:ext cx="5049441" cy="5049441"/>
          </a:xfrm>
          <a:prstGeom prst="rect">
            <a:avLst/>
          </a:prstGeom>
        </p:spPr>
      </p:pic>
      <p:sp>
        <p:nvSpPr>
          <p:cNvPr id="6" name="Text 2"/>
          <p:cNvSpPr/>
          <p:nvPr/>
        </p:nvSpPr>
        <p:spPr>
          <a:xfrm>
            <a:off x="6098143" y="860108"/>
            <a:ext cx="7920514" cy="993219"/>
          </a:xfrm>
          <a:prstGeom prst="rect">
            <a:avLst/>
          </a:prstGeom>
          <a:noFill/>
          <a:ln/>
        </p:spPr>
        <p:txBody>
          <a:bodyPr wrap="square" rtlCol="0" anchor="t"/>
          <a:lstStyle/>
          <a:p>
            <a:pPr marL="0" indent="0">
              <a:lnSpc>
                <a:spcPts val="3910"/>
              </a:lnSpc>
              <a:buNone/>
            </a:pPr>
            <a:r>
              <a:rPr lang="en-US" sz="4800" b="1" kern="0" spc="-31" dirty="0">
                <a:solidFill>
                  <a:srgbClr val="000000"/>
                </a:solidFill>
                <a:ea typeface="Montserrat" pitchFamily="34" charset="-122"/>
                <a:cs typeface="Montserrat" pitchFamily="34" charset="-120"/>
              </a:rPr>
              <a:t>Integrating S3 Lifecycle Rules with other AWS Services</a:t>
            </a:r>
            <a:endParaRPr lang="en-US" sz="4800" dirty="0"/>
          </a:p>
        </p:txBody>
      </p:sp>
      <p:pic>
        <p:nvPicPr>
          <p:cNvPr id="7" name="Image 2" descr="preencoded.png"/>
          <p:cNvPicPr>
            <a:picLocks noChangeAspect="1"/>
          </p:cNvPicPr>
          <p:nvPr/>
        </p:nvPicPr>
        <p:blipFill>
          <a:blip r:embed="rId5"/>
          <a:stretch>
            <a:fillRect/>
          </a:stretch>
        </p:blipFill>
        <p:spPr>
          <a:xfrm>
            <a:off x="6098143" y="2115503"/>
            <a:ext cx="436959" cy="436959"/>
          </a:xfrm>
          <a:prstGeom prst="rect">
            <a:avLst/>
          </a:prstGeom>
        </p:spPr>
      </p:pic>
      <p:sp>
        <p:nvSpPr>
          <p:cNvPr id="8" name="Text 3"/>
          <p:cNvSpPr/>
          <p:nvPr/>
        </p:nvSpPr>
        <p:spPr>
          <a:xfrm>
            <a:off x="6098143" y="2727246"/>
            <a:ext cx="1986320" cy="248245"/>
          </a:xfrm>
          <a:prstGeom prst="rect">
            <a:avLst/>
          </a:prstGeom>
          <a:noFill/>
          <a:ln/>
        </p:spPr>
        <p:txBody>
          <a:bodyPr wrap="none" rtlCol="0" anchor="t"/>
          <a:lstStyle/>
          <a:p>
            <a:pPr marL="0" indent="0" algn="l">
              <a:lnSpc>
                <a:spcPts val="1955"/>
              </a:lnSpc>
              <a:buNone/>
            </a:pPr>
            <a:r>
              <a:rPr lang="en-US" sz="2800" b="1" kern="0" spc="-16" dirty="0">
                <a:solidFill>
                  <a:srgbClr val="3D3838"/>
                </a:solidFill>
                <a:ea typeface="Montserrat" pitchFamily="34" charset="-122"/>
                <a:cs typeface="Montserrat" pitchFamily="34" charset="-120"/>
              </a:rPr>
              <a:t>AWS Lambda</a:t>
            </a:r>
            <a:endParaRPr lang="en-US" sz="2800" dirty="0"/>
          </a:p>
        </p:txBody>
      </p:sp>
      <p:sp>
        <p:nvSpPr>
          <p:cNvPr id="9" name="Text 4"/>
          <p:cNvSpPr/>
          <p:nvPr/>
        </p:nvSpPr>
        <p:spPr>
          <a:xfrm>
            <a:off x="6098143" y="3080266"/>
            <a:ext cx="7920514" cy="800219"/>
          </a:xfrm>
          <a:prstGeom prst="rect">
            <a:avLst/>
          </a:prstGeom>
          <a:noFill/>
          <a:ln/>
        </p:spPr>
        <p:txBody>
          <a:bodyPr wrap="square" rtlCol="0" anchor="t"/>
          <a:lstStyle/>
          <a:p>
            <a:pPr marL="0" indent="0" algn="l">
              <a:lnSpc>
                <a:spcPts val="2065"/>
              </a:lnSpc>
              <a:buNone/>
            </a:pPr>
            <a:r>
              <a:rPr lang="en-US" sz="2400" dirty="0">
                <a:solidFill>
                  <a:srgbClr val="FF0000"/>
                </a:solidFill>
                <a:ea typeface="Source Sans Pro" pitchFamily="34" charset="-122"/>
                <a:cs typeface="Source Sans Pro" pitchFamily="34" charset="-120"/>
              </a:rPr>
              <a:t>Trigger AWS Lambda functions to execute custom actions when lifecycle events occur, </a:t>
            </a:r>
            <a:r>
              <a:rPr lang="en-US" sz="2400" dirty="0">
                <a:solidFill>
                  <a:srgbClr val="3D3838"/>
                </a:solidFill>
                <a:ea typeface="Source Sans Pro" pitchFamily="34" charset="-122"/>
                <a:cs typeface="Source Sans Pro" pitchFamily="34" charset="-120"/>
              </a:rPr>
              <a:t>like archiving objects or deleting expired data.</a:t>
            </a:r>
            <a:endParaRPr lang="en-US" sz="2400" dirty="0"/>
          </a:p>
        </p:txBody>
      </p:sp>
      <p:pic>
        <p:nvPicPr>
          <p:cNvPr id="10" name="Image 3" descr="preencoded.png"/>
          <p:cNvPicPr>
            <a:picLocks noChangeAspect="1"/>
          </p:cNvPicPr>
          <p:nvPr/>
        </p:nvPicPr>
        <p:blipFill>
          <a:blip r:embed="rId6"/>
          <a:stretch>
            <a:fillRect/>
          </a:stretch>
        </p:blipFill>
        <p:spPr>
          <a:xfrm>
            <a:off x="6098143" y="4128968"/>
            <a:ext cx="436959" cy="436959"/>
          </a:xfrm>
          <a:prstGeom prst="rect">
            <a:avLst/>
          </a:prstGeom>
        </p:spPr>
      </p:pic>
      <p:sp>
        <p:nvSpPr>
          <p:cNvPr id="11" name="Text 5"/>
          <p:cNvSpPr/>
          <p:nvPr/>
        </p:nvSpPr>
        <p:spPr>
          <a:xfrm>
            <a:off x="6098143" y="4740712"/>
            <a:ext cx="2079665" cy="248245"/>
          </a:xfrm>
          <a:prstGeom prst="rect">
            <a:avLst/>
          </a:prstGeom>
          <a:noFill/>
          <a:ln/>
        </p:spPr>
        <p:txBody>
          <a:bodyPr wrap="none" rtlCol="0" anchor="t"/>
          <a:lstStyle/>
          <a:p>
            <a:pPr marL="0" indent="0" algn="l">
              <a:lnSpc>
                <a:spcPts val="1955"/>
              </a:lnSpc>
              <a:buNone/>
            </a:pPr>
            <a:r>
              <a:rPr lang="en-US" sz="2800" b="1" kern="0" spc="-16" dirty="0">
                <a:solidFill>
                  <a:srgbClr val="3D3838"/>
                </a:solidFill>
                <a:ea typeface="Montserrat" pitchFamily="34" charset="-122"/>
                <a:cs typeface="Montserrat" pitchFamily="34" charset="-120"/>
              </a:rPr>
              <a:t>Amazon DynamoDB</a:t>
            </a:r>
            <a:endParaRPr lang="en-US" sz="2800" dirty="0"/>
          </a:p>
        </p:txBody>
      </p:sp>
      <p:sp>
        <p:nvSpPr>
          <p:cNvPr id="12" name="Text 6"/>
          <p:cNvSpPr/>
          <p:nvPr/>
        </p:nvSpPr>
        <p:spPr>
          <a:xfrm>
            <a:off x="6098143" y="5093732"/>
            <a:ext cx="7920514" cy="681752"/>
          </a:xfrm>
          <a:prstGeom prst="rect">
            <a:avLst/>
          </a:prstGeom>
          <a:noFill/>
          <a:ln/>
        </p:spPr>
        <p:txBody>
          <a:bodyPr wrap="none" rtlCol="0" anchor="t"/>
          <a:lstStyle/>
          <a:p>
            <a:pPr marL="0" indent="0" algn="l">
              <a:lnSpc>
                <a:spcPts val="2065"/>
              </a:lnSpc>
              <a:buNone/>
            </a:pPr>
            <a:r>
              <a:rPr lang="en-US" sz="2400" dirty="0">
                <a:solidFill>
                  <a:srgbClr val="FF0000"/>
                </a:solidFill>
                <a:ea typeface="Source Sans Pro" pitchFamily="34" charset="-122"/>
                <a:cs typeface="Source Sans Pro" pitchFamily="34" charset="-120"/>
              </a:rPr>
              <a:t>Use DynamoDB to store metadata about S3 objects </a:t>
            </a:r>
            <a:r>
              <a:rPr lang="en-US" sz="2400" dirty="0">
                <a:solidFill>
                  <a:srgbClr val="3D3838"/>
                </a:solidFill>
                <a:ea typeface="Source Sans Pro" pitchFamily="34" charset="-122"/>
                <a:cs typeface="Source Sans Pro" pitchFamily="34" charset="-120"/>
              </a:rPr>
              <a:t>and </a:t>
            </a:r>
          </a:p>
          <a:p>
            <a:pPr marL="0" indent="0" algn="l">
              <a:lnSpc>
                <a:spcPts val="2065"/>
              </a:lnSpc>
              <a:buNone/>
            </a:pPr>
            <a:r>
              <a:rPr lang="en-US" sz="2400" dirty="0">
                <a:solidFill>
                  <a:srgbClr val="3D3838"/>
                </a:solidFill>
                <a:ea typeface="Source Sans Pro" pitchFamily="34" charset="-122"/>
                <a:cs typeface="Source Sans Pro" pitchFamily="34" charset="-120"/>
              </a:rPr>
              <a:t>enable advanced lifecycle management policies.</a:t>
            </a:r>
            <a:endParaRPr lang="en-US" sz="2400" dirty="0"/>
          </a:p>
        </p:txBody>
      </p:sp>
      <p:pic>
        <p:nvPicPr>
          <p:cNvPr id="13" name="Image 4" descr="preencoded.png"/>
          <p:cNvPicPr>
            <a:picLocks noChangeAspect="1"/>
          </p:cNvPicPr>
          <p:nvPr/>
        </p:nvPicPr>
        <p:blipFill>
          <a:blip r:embed="rId7"/>
          <a:stretch>
            <a:fillRect/>
          </a:stretch>
        </p:blipFill>
        <p:spPr>
          <a:xfrm>
            <a:off x="6098143" y="5880259"/>
            <a:ext cx="436959" cy="436959"/>
          </a:xfrm>
          <a:prstGeom prst="rect">
            <a:avLst/>
          </a:prstGeom>
        </p:spPr>
      </p:pic>
      <p:sp>
        <p:nvSpPr>
          <p:cNvPr id="14" name="Text 7"/>
          <p:cNvSpPr/>
          <p:nvPr/>
        </p:nvSpPr>
        <p:spPr>
          <a:xfrm>
            <a:off x="6098143" y="6492002"/>
            <a:ext cx="1986320" cy="248245"/>
          </a:xfrm>
          <a:prstGeom prst="rect">
            <a:avLst/>
          </a:prstGeom>
          <a:noFill/>
          <a:ln/>
        </p:spPr>
        <p:txBody>
          <a:bodyPr wrap="none" rtlCol="0" anchor="t"/>
          <a:lstStyle/>
          <a:p>
            <a:pPr marL="0" indent="0" algn="l">
              <a:lnSpc>
                <a:spcPts val="1955"/>
              </a:lnSpc>
              <a:buNone/>
            </a:pPr>
            <a:r>
              <a:rPr lang="en-US" sz="2800" b="1" kern="0" spc="-16" dirty="0">
                <a:solidFill>
                  <a:srgbClr val="3D3838"/>
                </a:solidFill>
                <a:ea typeface="Montserrat" pitchFamily="34" charset="-122"/>
                <a:cs typeface="Montserrat" pitchFamily="34" charset="-120"/>
              </a:rPr>
              <a:t>Amazon Athena</a:t>
            </a:r>
            <a:endParaRPr lang="en-US" sz="2800" dirty="0"/>
          </a:p>
        </p:txBody>
      </p:sp>
      <p:sp>
        <p:nvSpPr>
          <p:cNvPr id="15" name="Text 8"/>
          <p:cNvSpPr/>
          <p:nvPr/>
        </p:nvSpPr>
        <p:spPr>
          <a:xfrm>
            <a:off x="6098143" y="6845022"/>
            <a:ext cx="7920514" cy="813078"/>
          </a:xfrm>
          <a:prstGeom prst="rect">
            <a:avLst/>
          </a:prstGeom>
          <a:noFill/>
          <a:ln/>
        </p:spPr>
        <p:txBody>
          <a:bodyPr wrap="square" rtlCol="0" anchor="t"/>
          <a:lstStyle/>
          <a:p>
            <a:pPr marL="0" indent="0" algn="l">
              <a:lnSpc>
                <a:spcPts val="2065"/>
              </a:lnSpc>
              <a:buNone/>
            </a:pPr>
            <a:r>
              <a:rPr lang="en-US" sz="2400" dirty="0">
                <a:solidFill>
                  <a:srgbClr val="FF0000"/>
                </a:solidFill>
                <a:ea typeface="Source Sans Pro" pitchFamily="34" charset="-122"/>
                <a:cs typeface="Source Sans Pro" pitchFamily="34" charset="-120"/>
              </a:rPr>
              <a:t>Analyze S3 object metadata and lifecycle activity using Athena </a:t>
            </a:r>
            <a:r>
              <a:rPr lang="en-US" sz="2400" dirty="0">
                <a:solidFill>
                  <a:srgbClr val="3D3838"/>
                </a:solidFill>
                <a:ea typeface="Source Sans Pro" pitchFamily="34" charset="-122"/>
                <a:cs typeface="Source Sans Pro" pitchFamily="34" charset="-120"/>
              </a:rPr>
              <a:t>to gain insights and optimize your storage strategies.</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3798" y="1129784"/>
            <a:ext cx="12902803" cy="1402556"/>
          </a:xfrm>
          <a:prstGeom prst="rect">
            <a:avLst/>
          </a:prstGeom>
          <a:noFill/>
          <a:ln/>
        </p:spPr>
        <p:txBody>
          <a:bodyPr wrap="square" rtlCol="0" anchor="t"/>
          <a:lstStyle/>
          <a:p>
            <a:pPr marL="0" indent="0">
              <a:lnSpc>
                <a:spcPts val="5521"/>
              </a:lnSpc>
              <a:buNone/>
            </a:pPr>
            <a:r>
              <a:rPr lang="en-US" sz="5400" b="1" kern="0" spc="-44" dirty="0">
                <a:solidFill>
                  <a:srgbClr val="000000"/>
                </a:solidFill>
                <a:ea typeface="Montserrat" pitchFamily="34" charset="-122"/>
                <a:cs typeface="Montserrat" pitchFamily="34" charset="-120"/>
              </a:rPr>
              <a:t>Real-world examples of S3 Lifecycle Rule usage</a:t>
            </a:r>
            <a:endParaRPr lang="en-US" sz="5400" dirty="0"/>
          </a:p>
        </p:txBody>
      </p:sp>
      <p:sp>
        <p:nvSpPr>
          <p:cNvPr id="5" name="Text 3"/>
          <p:cNvSpPr/>
          <p:nvPr/>
        </p:nvSpPr>
        <p:spPr>
          <a:xfrm>
            <a:off x="863798" y="3124557"/>
            <a:ext cx="6362502" cy="2260243"/>
          </a:xfrm>
          <a:prstGeom prst="rect">
            <a:avLst/>
          </a:prstGeom>
          <a:noFill/>
          <a:ln/>
        </p:spPr>
        <p:txBody>
          <a:bodyPr wrap="square" rtlCol="0" anchor="t"/>
          <a:lstStyle/>
          <a:p>
            <a:pPr marL="342900" indent="-342900">
              <a:lnSpc>
                <a:spcPts val="2915"/>
              </a:lnSpc>
              <a:buFont typeface="Wingdings" panose="05000000000000000000" pitchFamily="2" charset="2"/>
              <a:buChar char="ü"/>
            </a:pPr>
            <a:r>
              <a:rPr lang="en-US" sz="2400" dirty="0">
                <a:solidFill>
                  <a:srgbClr val="3D3838"/>
                </a:solidFill>
                <a:ea typeface="Source Sans Pro" pitchFamily="34" charset="-122"/>
                <a:cs typeface="Source Sans Pro" pitchFamily="34" charset="-120"/>
              </a:rPr>
              <a:t>S3 Lifecycle Rules have a wide range of </a:t>
            </a:r>
            <a:br>
              <a:rPr lang="en-US" sz="2400" dirty="0">
                <a:solidFill>
                  <a:srgbClr val="3D3838"/>
                </a:solidFill>
                <a:ea typeface="Source Sans Pro" pitchFamily="34" charset="-122"/>
                <a:cs typeface="Source Sans Pro" pitchFamily="34" charset="-120"/>
              </a:rPr>
            </a:br>
            <a:r>
              <a:rPr lang="en-US" sz="2400" dirty="0">
                <a:solidFill>
                  <a:srgbClr val="3D3838"/>
                </a:solidFill>
                <a:ea typeface="Source Sans Pro" pitchFamily="34" charset="-122"/>
                <a:cs typeface="Source Sans Pro" pitchFamily="34" charset="-120"/>
              </a:rPr>
              <a:t>real-world applications. One common use case is </a:t>
            </a:r>
            <a:r>
              <a:rPr lang="en-US" sz="2400" dirty="0">
                <a:solidFill>
                  <a:srgbClr val="FF0000"/>
                </a:solidFill>
                <a:ea typeface="Source Sans Pro" pitchFamily="34" charset="-122"/>
                <a:cs typeface="Source Sans Pro" pitchFamily="34" charset="-120"/>
              </a:rPr>
              <a:t>automatically archiving older files to the lower-cost Glacier storage class.</a:t>
            </a:r>
            <a:r>
              <a:rPr lang="en-US" sz="2400" dirty="0">
                <a:solidFill>
                  <a:srgbClr val="3D3838"/>
                </a:solidFill>
                <a:ea typeface="Source Sans Pro" pitchFamily="34" charset="-122"/>
                <a:cs typeface="Source Sans Pro" pitchFamily="34" charset="-120"/>
              </a:rPr>
              <a:t> This helps companies manage costs by moving rarely accessed data to more affordable storage tiers.</a:t>
            </a:r>
            <a:endParaRPr lang="en-US" sz="2400" dirty="0"/>
          </a:p>
        </p:txBody>
      </p:sp>
      <p:sp>
        <p:nvSpPr>
          <p:cNvPr id="6" name="Text 4"/>
          <p:cNvSpPr/>
          <p:nvPr/>
        </p:nvSpPr>
        <p:spPr>
          <a:xfrm>
            <a:off x="856178" y="5673090"/>
            <a:ext cx="6362502" cy="2061210"/>
          </a:xfrm>
          <a:prstGeom prst="rect">
            <a:avLst/>
          </a:prstGeom>
          <a:noFill/>
          <a:ln/>
        </p:spPr>
        <p:txBody>
          <a:bodyPr wrap="square" rtlCol="0" anchor="t"/>
          <a:lstStyle/>
          <a:p>
            <a:pPr marL="342900" indent="-342900">
              <a:lnSpc>
                <a:spcPts val="2915"/>
              </a:lnSpc>
              <a:buFont typeface="Wingdings" panose="05000000000000000000" pitchFamily="2" charset="2"/>
              <a:buChar char="ü"/>
            </a:pPr>
            <a:r>
              <a:rPr lang="en-US" sz="2400" dirty="0">
                <a:solidFill>
                  <a:srgbClr val="3D3838"/>
                </a:solidFill>
                <a:ea typeface="Source Sans Pro" pitchFamily="34" charset="-122"/>
                <a:cs typeface="Source Sans Pro" pitchFamily="34" charset="-120"/>
              </a:rPr>
              <a:t>Another example is </a:t>
            </a:r>
            <a:r>
              <a:rPr lang="en-US" sz="2400" dirty="0">
                <a:solidFill>
                  <a:srgbClr val="FF0000"/>
                </a:solidFill>
                <a:ea typeface="Source Sans Pro" pitchFamily="34" charset="-122"/>
                <a:cs typeface="Source Sans Pro" pitchFamily="34" charset="-120"/>
              </a:rPr>
              <a:t>setting up rules to delete objects after a certain retention period, such as removing temporary files or log data that is no longer needed. </a:t>
            </a:r>
            <a:r>
              <a:rPr lang="en-US" sz="2400" dirty="0">
                <a:solidFill>
                  <a:srgbClr val="3D3838"/>
                </a:solidFill>
                <a:ea typeface="Source Sans Pro" pitchFamily="34" charset="-122"/>
                <a:cs typeface="Source Sans Pro" pitchFamily="34" charset="-120"/>
              </a:rPr>
              <a:t>This keeps S3 buckets lean and efficient, reducing overall storage costs.</a:t>
            </a:r>
            <a:endParaRPr lang="en-US" sz="2400" dirty="0"/>
          </a:p>
        </p:txBody>
      </p:sp>
      <p:pic>
        <p:nvPicPr>
          <p:cNvPr id="7" name="Image 0" descr="preencoded.png"/>
          <p:cNvPicPr>
            <a:picLocks noChangeAspect="1"/>
          </p:cNvPicPr>
          <p:nvPr/>
        </p:nvPicPr>
        <p:blipFill>
          <a:blip r:embed="rId3"/>
          <a:stretch>
            <a:fillRect/>
          </a:stretch>
        </p:blipFill>
        <p:spPr>
          <a:xfrm>
            <a:off x="7623929" y="3180159"/>
            <a:ext cx="6150293" cy="36418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491" y="2745224"/>
            <a:ext cx="4869299" cy="2739033"/>
          </a:xfrm>
          <a:prstGeom prst="rect">
            <a:avLst/>
          </a:prstGeom>
        </p:spPr>
      </p:pic>
      <p:sp>
        <p:nvSpPr>
          <p:cNvPr id="6" name="Text 2"/>
          <p:cNvSpPr/>
          <p:nvPr/>
        </p:nvSpPr>
        <p:spPr>
          <a:xfrm>
            <a:off x="863798" y="2221706"/>
            <a:ext cx="7416403" cy="1935242"/>
          </a:xfrm>
          <a:prstGeom prst="rect">
            <a:avLst/>
          </a:prstGeom>
          <a:noFill/>
          <a:ln/>
        </p:spPr>
        <p:txBody>
          <a:bodyPr wrap="square" rtlCol="0" anchor="t"/>
          <a:lstStyle/>
          <a:p>
            <a:pPr marL="0" indent="0">
              <a:lnSpc>
                <a:spcPts val="7620"/>
              </a:lnSpc>
              <a:buNone/>
            </a:pPr>
            <a:r>
              <a:rPr lang="en-US" sz="7200" b="1" kern="0" spc="-61" dirty="0">
                <a:solidFill>
                  <a:srgbClr val="000000"/>
                </a:solidFill>
                <a:ea typeface="Montserrat" pitchFamily="34" charset="-122"/>
                <a:cs typeface="Montserrat" pitchFamily="34" charset="-120"/>
              </a:rPr>
              <a:t>Conclusion and Key Takeaways</a:t>
            </a:r>
            <a:endParaRPr lang="en-US" sz="7200" dirty="0"/>
          </a:p>
        </p:txBody>
      </p:sp>
      <p:sp>
        <p:nvSpPr>
          <p:cNvPr id="7" name="Text 3"/>
          <p:cNvSpPr/>
          <p:nvPr/>
        </p:nvSpPr>
        <p:spPr>
          <a:xfrm>
            <a:off x="863798" y="4527113"/>
            <a:ext cx="7416403" cy="2026087"/>
          </a:xfrm>
          <a:prstGeom prst="rect">
            <a:avLst/>
          </a:prstGeom>
          <a:noFill/>
          <a:ln/>
        </p:spPr>
        <p:txBody>
          <a:bodyPr wrap="square" rtlCol="0" anchor="t"/>
          <a:lstStyle/>
          <a:p>
            <a:pPr marL="0" indent="0">
              <a:lnSpc>
                <a:spcPts val="2915"/>
              </a:lnSpc>
              <a:buNone/>
            </a:pPr>
            <a:r>
              <a:rPr lang="en-US" sz="2400" dirty="0">
                <a:solidFill>
                  <a:srgbClr val="3D3838"/>
                </a:solidFill>
                <a:ea typeface="Source Sans Pro" pitchFamily="34" charset="-122"/>
                <a:cs typeface="Source Sans Pro" pitchFamily="34" charset="-120"/>
              </a:rPr>
              <a:t>In conclusion, </a:t>
            </a:r>
            <a:r>
              <a:rPr lang="en-US" sz="2400" dirty="0">
                <a:solidFill>
                  <a:srgbClr val="FF0000"/>
                </a:solidFill>
                <a:ea typeface="Source Sans Pro" pitchFamily="34" charset="-122"/>
                <a:cs typeface="Source Sans Pro" pitchFamily="34" charset="-120"/>
              </a:rPr>
              <a:t>AWS S3 Lifecycle Rules offer a powerful way to automate data management and optimize storage costs. </a:t>
            </a:r>
            <a:r>
              <a:rPr lang="en-US" sz="2400" dirty="0">
                <a:solidFill>
                  <a:srgbClr val="3D3838"/>
                </a:solidFill>
                <a:ea typeface="Source Sans Pro" pitchFamily="34" charset="-122"/>
                <a:cs typeface="Source Sans Pro" pitchFamily="34" charset="-120"/>
              </a:rPr>
              <a:t>By understanding how to configure and apply these rules, you can save money on your S3 bill and ensure your data is stored in the most cost-effective way.</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52817"/>
          </a:xfrm>
          <a:prstGeom prst="rect">
            <a:avLst/>
          </a:prstGeom>
          <a:solidFill>
            <a:srgbClr val="FFFFFF"/>
          </a:solidFill>
          <a:ln/>
        </p:spPr>
      </p:sp>
      <p:sp>
        <p:nvSpPr>
          <p:cNvPr id="4" name="Text 2"/>
          <p:cNvSpPr/>
          <p:nvPr/>
        </p:nvSpPr>
        <p:spPr>
          <a:xfrm>
            <a:off x="856655" y="673060"/>
            <a:ext cx="7773948" cy="556260"/>
          </a:xfrm>
          <a:prstGeom prst="rect">
            <a:avLst/>
          </a:prstGeom>
          <a:noFill/>
          <a:ln/>
        </p:spPr>
        <p:txBody>
          <a:bodyPr wrap="none" rtlCol="0" anchor="t"/>
          <a:lstStyle/>
          <a:p>
            <a:pPr marL="0" indent="0">
              <a:lnSpc>
                <a:spcPts val="4381"/>
              </a:lnSpc>
              <a:buNone/>
            </a:pPr>
            <a:r>
              <a:rPr lang="en-US" sz="4000" b="1" kern="0" spc="-35" dirty="0">
                <a:solidFill>
                  <a:srgbClr val="000000"/>
                </a:solidFill>
                <a:ea typeface="Montserrat" pitchFamily="34" charset="-122"/>
                <a:cs typeface="Montserrat" pitchFamily="34" charset="-120"/>
              </a:rPr>
              <a:t>What are AWS S3 Lifecycle Rules?</a:t>
            </a:r>
            <a:endParaRPr lang="en-US" sz="4000" dirty="0"/>
          </a:p>
        </p:txBody>
      </p:sp>
      <p:pic>
        <p:nvPicPr>
          <p:cNvPr id="5" name="Image 0" descr="preencoded.png"/>
          <p:cNvPicPr>
            <a:picLocks noChangeAspect="1"/>
          </p:cNvPicPr>
          <p:nvPr/>
        </p:nvPicPr>
        <p:blipFill>
          <a:blip r:embed="rId3"/>
          <a:stretch>
            <a:fillRect/>
          </a:stretch>
        </p:blipFill>
        <p:spPr>
          <a:xfrm>
            <a:off x="393700" y="1718786"/>
            <a:ext cx="4060984" cy="2509838"/>
          </a:xfrm>
          <a:prstGeom prst="rect">
            <a:avLst/>
          </a:prstGeom>
        </p:spPr>
      </p:pic>
      <p:sp>
        <p:nvSpPr>
          <p:cNvPr id="6" name="Text 3"/>
          <p:cNvSpPr/>
          <p:nvPr/>
        </p:nvSpPr>
        <p:spPr>
          <a:xfrm>
            <a:off x="367070" y="4560490"/>
            <a:ext cx="4060984" cy="695325"/>
          </a:xfrm>
          <a:prstGeom prst="rect">
            <a:avLst/>
          </a:prstGeom>
          <a:noFill/>
          <a:ln/>
        </p:spPr>
        <p:txBody>
          <a:bodyPr wrap="square" rtlCol="0" anchor="t"/>
          <a:lstStyle/>
          <a:p>
            <a:pPr marL="0" indent="0" algn="l">
              <a:lnSpc>
                <a:spcPts val="2738"/>
              </a:lnSpc>
              <a:buNone/>
            </a:pPr>
            <a:r>
              <a:rPr lang="en-US" sz="2800" b="1" kern="0" spc="-22" dirty="0">
                <a:solidFill>
                  <a:srgbClr val="3D3838"/>
                </a:solidFill>
                <a:ea typeface="Montserrat" pitchFamily="34" charset="-122"/>
                <a:cs typeface="Montserrat" pitchFamily="34" charset="-120"/>
              </a:rPr>
              <a:t>Automated Object Management</a:t>
            </a:r>
            <a:endParaRPr lang="en-US" sz="2800" dirty="0"/>
          </a:p>
        </p:txBody>
      </p:sp>
      <p:sp>
        <p:nvSpPr>
          <p:cNvPr id="7" name="Text 4"/>
          <p:cNvSpPr/>
          <p:nvPr/>
        </p:nvSpPr>
        <p:spPr>
          <a:xfrm>
            <a:off x="393700" y="5376624"/>
            <a:ext cx="4523939" cy="2751376"/>
          </a:xfrm>
          <a:prstGeom prst="rect">
            <a:avLst/>
          </a:prstGeom>
          <a:noFill/>
          <a:ln/>
        </p:spPr>
        <p:txBody>
          <a:bodyPr wrap="square" rtlCol="0" anchor="t"/>
          <a:lstStyle/>
          <a:p>
            <a:pPr marL="0" indent="0" algn="l">
              <a:lnSpc>
                <a:spcPts val="2891"/>
              </a:lnSpc>
              <a:buNone/>
            </a:pPr>
            <a:r>
              <a:rPr lang="en-US" sz="2400" dirty="0">
                <a:solidFill>
                  <a:srgbClr val="FF0000"/>
                </a:solidFill>
                <a:ea typeface="Source Sans Pro" pitchFamily="34" charset="-122"/>
                <a:cs typeface="Source Sans Pro" pitchFamily="34" charset="-120"/>
              </a:rPr>
              <a:t>AWS S3 Lifecycle Rules allow you to automatically manage the lifecycle of objects stored in your S3 buckets,</a:t>
            </a:r>
            <a:r>
              <a:rPr lang="en-US" sz="2400" dirty="0">
                <a:solidFill>
                  <a:srgbClr val="3D3838"/>
                </a:solidFill>
                <a:ea typeface="Source Sans Pro" pitchFamily="34" charset="-122"/>
                <a:cs typeface="Source Sans Pro" pitchFamily="34" charset="-120"/>
              </a:rPr>
              <a:t> transitioning them between different storage classes or deleting them based on predefined conditions.</a:t>
            </a:r>
            <a:endParaRPr lang="en-US" sz="2400" dirty="0"/>
          </a:p>
        </p:txBody>
      </p:sp>
      <p:pic>
        <p:nvPicPr>
          <p:cNvPr id="8" name="Image 1" descr="preencoded.png"/>
          <p:cNvPicPr>
            <a:picLocks noChangeAspect="1"/>
          </p:cNvPicPr>
          <p:nvPr/>
        </p:nvPicPr>
        <p:blipFill>
          <a:blip r:embed="rId4"/>
          <a:stretch>
            <a:fillRect/>
          </a:stretch>
        </p:blipFill>
        <p:spPr>
          <a:xfrm>
            <a:off x="5284708" y="1718786"/>
            <a:ext cx="4060984" cy="2509838"/>
          </a:xfrm>
          <a:prstGeom prst="rect">
            <a:avLst/>
          </a:prstGeom>
        </p:spPr>
      </p:pic>
      <p:sp>
        <p:nvSpPr>
          <p:cNvPr id="9" name="Text 5"/>
          <p:cNvSpPr/>
          <p:nvPr/>
        </p:nvSpPr>
        <p:spPr>
          <a:xfrm>
            <a:off x="5284708" y="4534495"/>
            <a:ext cx="4060984" cy="695325"/>
          </a:xfrm>
          <a:prstGeom prst="rect">
            <a:avLst/>
          </a:prstGeom>
          <a:noFill/>
          <a:ln/>
        </p:spPr>
        <p:txBody>
          <a:bodyPr wrap="square" rtlCol="0" anchor="t"/>
          <a:lstStyle/>
          <a:p>
            <a:pPr marL="0" indent="0" algn="l">
              <a:lnSpc>
                <a:spcPts val="2738"/>
              </a:lnSpc>
              <a:buNone/>
            </a:pPr>
            <a:r>
              <a:rPr lang="en-US" sz="2800" b="1" kern="0" spc="-22" dirty="0">
                <a:solidFill>
                  <a:srgbClr val="3D3838"/>
                </a:solidFill>
                <a:ea typeface="Montserrat" pitchFamily="34" charset="-122"/>
                <a:cs typeface="Montserrat" pitchFamily="34" charset="-120"/>
              </a:rPr>
              <a:t>Transition Between Storage Classes</a:t>
            </a:r>
            <a:endParaRPr lang="en-US" sz="2800" dirty="0"/>
          </a:p>
        </p:txBody>
      </p:sp>
      <p:sp>
        <p:nvSpPr>
          <p:cNvPr id="10" name="Text 6"/>
          <p:cNvSpPr/>
          <p:nvPr/>
        </p:nvSpPr>
        <p:spPr>
          <a:xfrm>
            <a:off x="5284708" y="5376624"/>
            <a:ext cx="4060984" cy="2344976"/>
          </a:xfrm>
          <a:prstGeom prst="rect">
            <a:avLst/>
          </a:prstGeom>
          <a:noFill/>
          <a:ln/>
        </p:spPr>
        <p:txBody>
          <a:bodyPr wrap="square" rtlCol="0" anchor="t"/>
          <a:lstStyle/>
          <a:p>
            <a:pPr marL="0" indent="0" algn="l">
              <a:lnSpc>
                <a:spcPts val="2891"/>
              </a:lnSpc>
              <a:buNone/>
            </a:pPr>
            <a:r>
              <a:rPr lang="en-US" sz="2400" dirty="0">
                <a:solidFill>
                  <a:srgbClr val="FF0000"/>
                </a:solidFill>
                <a:ea typeface="Source Sans Pro" pitchFamily="34" charset="-122"/>
                <a:cs typeface="Source Sans Pro" pitchFamily="34" charset="-120"/>
              </a:rPr>
              <a:t>Lifecycle Rules can move your objects from one S3 storage class (like Standard) to a more cost-effective class (like Glacier) as they age</a:t>
            </a:r>
            <a:r>
              <a:rPr lang="en-US" sz="2400" dirty="0">
                <a:solidFill>
                  <a:srgbClr val="3D3838"/>
                </a:solidFill>
                <a:ea typeface="Source Sans Pro" pitchFamily="34" charset="-122"/>
                <a:cs typeface="Source Sans Pro" pitchFamily="34" charset="-120"/>
              </a:rPr>
              <a:t>, optimizing your storage costs over time.</a:t>
            </a:r>
            <a:endParaRPr lang="en-US" sz="2400" dirty="0"/>
          </a:p>
        </p:txBody>
      </p:sp>
      <p:pic>
        <p:nvPicPr>
          <p:cNvPr id="11" name="Image 2" descr="preencoded.png"/>
          <p:cNvPicPr>
            <a:picLocks noChangeAspect="1"/>
          </p:cNvPicPr>
          <p:nvPr/>
        </p:nvPicPr>
        <p:blipFill>
          <a:blip r:embed="rId5"/>
          <a:stretch>
            <a:fillRect/>
          </a:stretch>
        </p:blipFill>
        <p:spPr>
          <a:xfrm>
            <a:off x="9712762" y="1718786"/>
            <a:ext cx="4060984" cy="2509838"/>
          </a:xfrm>
          <a:prstGeom prst="rect">
            <a:avLst/>
          </a:prstGeom>
        </p:spPr>
      </p:pic>
      <p:sp>
        <p:nvSpPr>
          <p:cNvPr id="12" name="Text 7"/>
          <p:cNvSpPr/>
          <p:nvPr/>
        </p:nvSpPr>
        <p:spPr>
          <a:xfrm>
            <a:off x="9712762" y="4534495"/>
            <a:ext cx="3721656" cy="347663"/>
          </a:xfrm>
          <a:prstGeom prst="rect">
            <a:avLst/>
          </a:prstGeom>
          <a:noFill/>
          <a:ln/>
        </p:spPr>
        <p:txBody>
          <a:bodyPr wrap="none" rtlCol="0" anchor="t"/>
          <a:lstStyle/>
          <a:p>
            <a:pPr marL="0" indent="0" algn="l">
              <a:lnSpc>
                <a:spcPts val="2738"/>
              </a:lnSpc>
              <a:buNone/>
            </a:pPr>
            <a:r>
              <a:rPr lang="en-US" sz="2800" b="1" kern="0" spc="-22" dirty="0">
                <a:solidFill>
                  <a:srgbClr val="3D3838"/>
                </a:solidFill>
                <a:ea typeface="Montserrat" pitchFamily="34" charset="-122"/>
                <a:cs typeface="Montserrat" pitchFamily="34" charset="-120"/>
              </a:rPr>
              <a:t>Expire and Delete Objects</a:t>
            </a:r>
            <a:endParaRPr lang="en-US" sz="2800" dirty="0"/>
          </a:p>
        </p:txBody>
      </p:sp>
      <p:sp>
        <p:nvSpPr>
          <p:cNvPr id="13" name="Text 8"/>
          <p:cNvSpPr/>
          <p:nvPr/>
        </p:nvSpPr>
        <p:spPr>
          <a:xfrm>
            <a:off x="9712762" y="5028962"/>
            <a:ext cx="4060984" cy="2344976"/>
          </a:xfrm>
          <a:prstGeom prst="rect">
            <a:avLst/>
          </a:prstGeom>
          <a:noFill/>
          <a:ln/>
        </p:spPr>
        <p:txBody>
          <a:bodyPr wrap="square" rtlCol="0" anchor="t"/>
          <a:lstStyle/>
          <a:p>
            <a:pPr marL="0" indent="0" algn="l">
              <a:lnSpc>
                <a:spcPts val="2891"/>
              </a:lnSpc>
              <a:buNone/>
            </a:pPr>
            <a:r>
              <a:rPr lang="en-US" sz="2400" dirty="0">
                <a:solidFill>
                  <a:srgbClr val="FF0000"/>
                </a:solidFill>
                <a:ea typeface="Source Sans Pro" pitchFamily="34" charset="-122"/>
                <a:cs typeface="Source Sans Pro" pitchFamily="34" charset="-120"/>
              </a:rPr>
              <a:t>Lifecycle Rules can also be configured to permanently delete objects after a certain period of time</a:t>
            </a:r>
            <a:r>
              <a:rPr lang="en-US" sz="2400" dirty="0">
                <a:solidFill>
                  <a:srgbClr val="3D3838"/>
                </a:solidFill>
                <a:ea typeface="Source Sans Pro" pitchFamily="34" charset="-122"/>
                <a:cs typeface="Source Sans Pro" pitchFamily="34" charset="-120"/>
              </a:rPr>
              <a:t>, ensuring you don't pay for storing data you no longer need.</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13915" y="2723555"/>
            <a:ext cx="4946571" cy="2782491"/>
          </a:xfrm>
          <a:prstGeom prst="rect">
            <a:avLst/>
          </a:prstGeom>
        </p:spPr>
      </p:pic>
      <p:sp>
        <p:nvSpPr>
          <p:cNvPr id="6" name="Text 2"/>
          <p:cNvSpPr/>
          <p:nvPr/>
        </p:nvSpPr>
        <p:spPr>
          <a:xfrm>
            <a:off x="755452" y="1222772"/>
            <a:ext cx="7081718" cy="613172"/>
          </a:xfrm>
          <a:prstGeom prst="rect">
            <a:avLst/>
          </a:prstGeom>
          <a:noFill/>
          <a:ln/>
        </p:spPr>
        <p:txBody>
          <a:bodyPr wrap="none" rtlCol="0" anchor="t"/>
          <a:lstStyle/>
          <a:p>
            <a:pPr marL="0" indent="0">
              <a:lnSpc>
                <a:spcPts val="4828"/>
              </a:lnSpc>
              <a:buNone/>
            </a:pPr>
            <a:r>
              <a:rPr lang="en-US" sz="4800" b="1" kern="0" spc="-39" dirty="0">
                <a:solidFill>
                  <a:srgbClr val="000000"/>
                </a:solidFill>
                <a:ea typeface="Montserrat" pitchFamily="34" charset="-122"/>
                <a:cs typeface="Montserrat" pitchFamily="34" charset="-120"/>
              </a:rPr>
              <a:t>Why use S3 Lifecycle Rules?</a:t>
            </a:r>
            <a:endParaRPr lang="en-US" sz="4800" dirty="0"/>
          </a:p>
        </p:txBody>
      </p:sp>
      <p:sp>
        <p:nvSpPr>
          <p:cNvPr id="7" name="Shape 3"/>
          <p:cNvSpPr/>
          <p:nvPr/>
        </p:nvSpPr>
        <p:spPr>
          <a:xfrm>
            <a:off x="755452" y="2159675"/>
            <a:ext cx="3708678" cy="3466424"/>
          </a:xfrm>
          <a:prstGeom prst="roundRect">
            <a:avLst>
              <a:gd name="adj" fmla="val 1159"/>
            </a:avLst>
          </a:prstGeom>
          <a:solidFill>
            <a:srgbClr val="F2EEEE"/>
          </a:solidFill>
          <a:ln/>
        </p:spPr>
      </p:sp>
      <p:sp>
        <p:nvSpPr>
          <p:cNvPr id="8" name="Text 4"/>
          <p:cNvSpPr/>
          <p:nvPr/>
        </p:nvSpPr>
        <p:spPr>
          <a:xfrm>
            <a:off x="971193" y="2375416"/>
            <a:ext cx="2452807" cy="306586"/>
          </a:xfrm>
          <a:prstGeom prst="rect">
            <a:avLst/>
          </a:prstGeom>
          <a:noFill/>
          <a:ln/>
        </p:spPr>
        <p:txBody>
          <a:bodyPr wrap="none" rtlCol="0" anchor="t"/>
          <a:lstStyle/>
          <a:p>
            <a:pPr marL="0" indent="0">
              <a:lnSpc>
                <a:spcPts val="2414"/>
              </a:lnSpc>
              <a:buNone/>
            </a:pPr>
            <a:r>
              <a:rPr lang="en-US" sz="2800" b="1" kern="0" spc="-19" dirty="0">
                <a:solidFill>
                  <a:srgbClr val="3D3838"/>
                </a:solidFill>
                <a:ea typeface="Montserrat" pitchFamily="34" charset="-122"/>
                <a:cs typeface="Montserrat" pitchFamily="34" charset="-120"/>
              </a:rPr>
              <a:t>Cost Optimization</a:t>
            </a:r>
            <a:endParaRPr lang="en-US" sz="2800" dirty="0"/>
          </a:p>
        </p:txBody>
      </p:sp>
      <p:sp>
        <p:nvSpPr>
          <p:cNvPr id="9" name="Text 5"/>
          <p:cNvSpPr/>
          <p:nvPr/>
        </p:nvSpPr>
        <p:spPr>
          <a:xfrm>
            <a:off x="971193" y="2811423"/>
            <a:ext cx="3277195" cy="2694623"/>
          </a:xfrm>
          <a:prstGeom prst="rect">
            <a:avLst/>
          </a:prstGeom>
          <a:noFill/>
          <a:ln/>
        </p:spPr>
        <p:txBody>
          <a:bodyPr wrap="square" rtlCol="0" anchor="t"/>
          <a:lstStyle/>
          <a:p>
            <a:pPr marL="0" indent="0">
              <a:lnSpc>
                <a:spcPts val="2549"/>
              </a:lnSpc>
              <a:buNone/>
            </a:pPr>
            <a:r>
              <a:rPr lang="en-US" sz="2400" dirty="0">
                <a:solidFill>
                  <a:srgbClr val="3D3838"/>
                </a:solidFill>
                <a:ea typeface="Source Sans Pro" pitchFamily="34" charset="-122"/>
                <a:cs typeface="Source Sans Pro" pitchFamily="34" charset="-120"/>
              </a:rPr>
              <a:t>Lifecycle rules allow you to </a:t>
            </a:r>
            <a:r>
              <a:rPr lang="en-US" sz="2400" dirty="0">
                <a:solidFill>
                  <a:srgbClr val="FF0000"/>
                </a:solidFill>
                <a:ea typeface="Source Sans Pro" pitchFamily="34" charset="-122"/>
                <a:cs typeface="Source Sans Pro" pitchFamily="34" charset="-120"/>
              </a:rPr>
              <a:t>automatically transition data to </a:t>
            </a:r>
          </a:p>
          <a:p>
            <a:pPr marL="0" indent="0">
              <a:lnSpc>
                <a:spcPts val="2549"/>
              </a:lnSpc>
              <a:buNone/>
            </a:pPr>
            <a:r>
              <a:rPr lang="en-US" sz="2400" dirty="0">
                <a:solidFill>
                  <a:srgbClr val="FF0000"/>
                </a:solidFill>
                <a:ea typeface="Source Sans Pro" pitchFamily="34" charset="-122"/>
                <a:cs typeface="Source Sans Pro" pitchFamily="34" charset="-120"/>
              </a:rPr>
              <a:t>lower-cost storage classes or delete expired objects</a:t>
            </a:r>
            <a:r>
              <a:rPr lang="en-US" sz="2400" dirty="0">
                <a:solidFill>
                  <a:srgbClr val="3D3838"/>
                </a:solidFill>
                <a:ea typeface="Source Sans Pro" pitchFamily="34" charset="-122"/>
                <a:cs typeface="Source Sans Pro" pitchFamily="34" charset="-120"/>
              </a:rPr>
              <a:t>, reducing your overall AWS S3 storage costs.</a:t>
            </a:r>
            <a:endParaRPr lang="en-US" sz="2400" dirty="0"/>
          </a:p>
        </p:txBody>
      </p:sp>
      <p:sp>
        <p:nvSpPr>
          <p:cNvPr id="10" name="Shape 6"/>
          <p:cNvSpPr/>
          <p:nvPr/>
        </p:nvSpPr>
        <p:spPr>
          <a:xfrm>
            <a:off x="4679871" y="2159674"/>
            <a:ext cx="3708678" cy="3466425"/>
          </a:xfrm>
          <a:prstGeom prst="roundRect">
            <a:avLst>
              <a:gd name="adj" fmla="val 1159"/>
            </a:avLst>
          </a:prstGeom>
          <a:solidFill>
            <a:srgbClr val="F2EEEE"/>
          </a:solidFill>
          <a:ln/>
        </p:spPr>
      </p:sp>
      <p:sp>
        <p:nvSpPr>
          <p:cNvPr id="11" name="Text 7"/>
          <p:cNvSpPr/>
          <p:nvPr/>
        </p:nvSpPr>
        <p:spPr>
          <a:xfrm>
            <a:off x="4895612" y="2375416"/>
            <a:ext cx="3277195" cy="613172"/>
          </a:xfrm>
          <a:prstGeom prst="rect">
            <a:avLst/>
          </a:prstGeom>
          <a:noFill/>
          <a:ln/>
        </p:spPr>
        <p:txBody>
          <a:bodyPr wrap="square" rtlCol="0" anchor="t"/>
          <a:lstStyle/>
          <a:p>
            <a:pPr marL="0" indent="0">
              <a:lnSpc>
                <a:spcPts val="2414"/>
              </a:lnSpc>
              <a:buNone/>
            </a:pPr>
            <a:r>
              <a:rPr lang="en-US" sz="2800" b="1" kern="0" spc="-19" dirty="0">
                <a:solidFill>
                  <a:srgbClr val="3D3838"/>
                </a:solidFill>
                <a:ea typeface="Montserrat" pitchFamily="34" charset="-122"/>
                <a:cs typeface="Montserrat" pitchFamily="34" charset="-120"/>
              </a:rPr>
              <a:t>Automated Data Management</a:t>
            </a:r>
            <a:endParaRPr lang="en-US" sz="2800" dirty="0"/>
          </a:p>
        </p:txBody>
      </p:sp>
      <p:sp>
        <p:nvSpPr>
          <p:cNvPr id="12" name="Text 8"/>
          <p:cNvSpPr/>
          <p:nvPr/>
        </p:nvSpPr>
        <p:spPr>
          <a:xfrm>
            <a:off x="4895612" y="3118009"/>
            <a:ext cx="3277195" cy="2388037"/>
          </a:xfrm>
          <a:prstGeom prst="rect">
            <a:avLst/>
          </a:prstGeom>
          <a:noFill/>
          <a:ln/>
        </p:spPr>
        <p:txBody>
          <a:bodyPr wrap="square" rtlCol="0" anchor="t"/>
          <a:lstStyle/>
          <a:p>
            <a:pPr marL="0" indent="0">
              <a:lnSpc>
                <a:spcPts val="2549"/>
              </a:lnSpc>
              <a:buNone/>
            </a:pPr>
            <a:r>
              <a:rPr lang="en-US" sz="2400" dirty="0">
                <a:solidFill>
                  <a:srgbClr val="3D3838"/>
                </a:solidFill>
                <a:ea typeface="Source Sans Pro" pitchFamily="34" charset="-122"/>
                <a:cs typeface="Source Sans Pro" pitchFamily="34" charset="-120"/>
              </a:rPr>
              <a:t>Lifecycle rules </a:t>
            </a:r>
            <a:r>
              <a:rPr lang="en-US" sz="2400" dirty="0">
                <a:solidFill>
                  <a:srgbClr val="FF0000"/>
                </a:solidFill>
                <a:ea typeface="Source Sans Pro" pitchFamily="34" charset="-122"/>
                <a:cs typeface="Source Sans Pro" pitchFamily="34" charset="-120"/>
              </a:rPr>
              <a:t>take the manual effort out of managing your data throughout its lifespan</a:t>
            </a:r>
            <a:r>
              <a:rPr lang="en-US" sz="2400" dirty="0">
                <a:solidFill>
                  <a:srgbClr val="3D3838"/>
                </a:solidFill>
                <a:ea typeface="Source Sans Pro" pitchFamily="34" charset="-122"/>
                <a:cs typeface="Source Sans Pro" pitchFamily="34" charset="-120"/>
              </a:rPr>
              <a:t>, ensuring objects are moved or deleted based on predefined policies.</a:t>
            </a:r>
            <a:endParaRPr lang="en-US" sz="2400" dirty="0"/>
          </a:p>
        </p:txBody>
      </p:sp>
      <p:sp>
        <p:nvSpPr>
          <p:cNvPr id="13" name="Shape 9"/>
          <p:cNvSpPr/>
          <p:nvPr/>
        </p:nvSpPr>
        <p:spPr>
          <a:xfrm>
            <a:off x="755452" y="5930146"/>
            <a:ext cx="7633097" cy="1838682"/>
          </a:xfrm>
          <a:prstGeom prst="roundRect">
            <a:avLst>
              <a:gd name="adj" fmla="val 1761"/>
            </a:avLst>
          </a:prstGeom>
          <a:solidFill>
            <a:srgbClr val="F2EEEE"/>
          </a:solidFill>
          <a:ln/>
        </p:spPr>
      </p:sp>
      <p:sp>
        <p:nvSpPr>
          <p:cNvPr id="14" name="Text 10"/>
          <p:cNvSpPr/>
          <p:nvPr/>
        </p:nvSpPr>
        <p:spPr>
          <a:xfrm>
            <a:off x="971193" y="6145887"/>
            <a:ext cx="2965847" cy="306586"/>
          </a:xfrm>
          <a:prstGeom prst="rect">
            <a:avLst/>
          </a:prstGeom>
          <a:noFill/>
          <a:ln/>
        </p:spPr>
        <p:txBody>
          <a:bodyPr wrap="none" rtlCol="0" anchor="t"/>
          <a:lstStyle/>
          <a:p>
            <a:pPr marL="0" indent="0">
              <a:lnSpc>
                <a:spcPts val="2414"/>
              </a:lnSpc>
              <a:buNone/>
            </a:pPr>
            <a:r>
              <a:rPr lang="en-US" sz="2800" b="1" kern="0" spc="-19" dirty="0">
                <a:solidFill>
                  <a:srgbClr val="3D3838"/>
                </a:solidFill>
                <a:ea typeface="Montserrat" pitchFamily="34" charset="-122"/>
                <a:cs typeface="Montserrat" pitchFamily="34" charset="-120"/>
              </a:rPr>
              <a:t>Regulatory Compliance</a:t>
            </a:r>
            <a:endParaRPr lang="en-US" sz="2800" dirty="0"/>
          </a:p>
        </p:txBody>
      </p:sp>
      <p:sp>
        <p:nvSpPr>
          <p:cNvPr id="15" name="Text 11"/>
          <p:cNvSpPr/>
          <p:nvPr/>
        </p:nvSpPr>
        <p:spPr>
          <a:xfrm>
            <a:off x="971193" y="6581894"/>
            <a:ext cx="7201614" cy="971193"/>
          </a:xfrm>
          <a:prstGeom prst="rect">
            <a:avLst/>
          </a:prstGeom>
          <a:noFill/>
          <a:ln/>
        </p:spPr>
        <p:txBody>
          <a:bodyPr wrap="square" rtlCol="0" anchor="t"/>
          <a:lstStyle/>
          <a:p>
            <a:pPr marL="0" indent="0">
              <a:lnSpc>
                <a:spcPts val="2549"/>
              </a:lnSpc>
              <a:buNone/>
            </a:pPr>
            <a:r>
              <a:rPr lang="en-US" sz="2400" dirty="0">
                <a:solidFill>
                  <a:srgbClr val="3D3838"/>
                </a:solidFill>
                <a:ea typeface="Source Sans Pro" pitchFamily="34" charset="-122"/>
                <a:cs typeface="Source Sans Pro" pitchFamily="34" charset="-120"/>
              </a:rPr>
              <a:t>Lifecycle rules can help you adhere to </a:t>
            </a:r>
            <a:r>
              <a:rPr lang="en-US" sz="2400" dirty="0">
                <a:solidFill>
                  <a:srgbClr val="FF0000"/>
                </a:solidFill>
                <a:ea typeface="Source Sans Pro" pitchFamily="34" charset="-122"/>
                <a:cs typeface="Source Sans Pro" pitchFamily="34" charset="-120"/>
              </a:rPr>
              <a:t>data retention policies and regulations </a:t>
            </a:r>
            <a:r>
              <a:rPr lang="en-US" sz="2400" dirty="0">
                <a:solidFill>
                  <a:srgbClr val="3D3838"/>
                </a:solidFill>
                <a:ea typeface="Source Sans Pro" pitchFamily="34" charset="-122"/>
                <a:cs typeface="Source Sans Pro" pitchFamily="34" charset="-120"/>
              </a:rPr>
              <a:t>by automatically deleting data that has reached the end of its required storage period.</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68962" y="2729151"/>
            <a:ext cx="4948476" cy="2771180"/>
          </a:xfrm>
          <a:prstGeom prst="rect">
            <a:avLst/>
          </a:prstGeom>
        </p:spPr>
      </p:pic>
      <p:sp>
        <p:nvSpPr>
          <p:cNvPr id="6" name="Text 2"/>
          <p:cNvSpPr/>
          <p:nvPr/>
        </p:nvSpPr>
        <p:spPr>
          <a:xfrm>
            <a:off x="6239350" y="760571"/>
            <a:ext cx="8187849" cy="1222296"/>
          </a:xfrm>
          <a:prstGeom prst="rect">
            <a:avLst/>
          </a:prstGeom>
          <a:noFill/>
          <a:ln/>
        </p:spPr>
        <p:txBody>
          <a:bodyPr wrap="square" rtlCol="0" anchor="t"/>
          <a:lstStyle/>
          <a:p>
            <a:pPr marL="0" indent="0">
              <a:lnSpc>
                <a:spcPts val="4813"/>
              </a:lnSpc>
              <a:buNone/>
            </a:pPr>
            <a:r>
              <a:rPr lang="en-US" sz="4800" b="1" kern="0" spc="-39" dirty="0">
                <a:solidFill>
                  <a:srgbClr val="000000"/>
                </a:solidFill>
                <a:ea typeface="Montserrat" pitchFamily="34" charset="-122"/>
                <a:cs typeface="Montserrat" pitchFamily="34" charset="-120"/>
              </a:rPr>
              <a:t>How do S3 Lifecycle Rules work?</a:t>
            </a:r>
            <a:endParaRPr lang="en-US" sz="4800" dirty="0"/>
          </a:p>
        </p:txBody>
      </p:sp>
      <p:pic>
        <p:nvPicPr>
          <p:cNvPr id="7" name="Image 2" descr="preencoded.png"/>
          <p:cNvPicPr>
            <a:picLocks noChangeAspect="1"/>
          </p:cNvPicPr>
          <p:nvPr/>
        </p:nvPicPr>
        <p:blipFill>
          <a:blip r:embed="rId5"/>
          <a:stretch>
            <a:fillRect/>
          </a:stretch>
        </p:blipFill>
        <p:spPr>
          <a:xfrm>
            <a:off x="6239351" y="2305526"/>
            <a:ext cx="1075730" cy="1721168"/>
          </a:xfrm>
          <a:prstGeom prst="rect">
            <a:avLst/>
          </a:prstGeom>
        </p:spPr>
      </p:pic>
      <p:sp>
        <p:nvSpPr>
          <p:cNvPr id="8" name="Text 3"/>
          <p:cNvSpPr/>
          <p:nvPr/>
        </p:nvSpPr>
        <p:spPr>
          <a:xfrm>
            <a:off x="7637740" y="2520672"/>
            <a:ext cx="3026331" cy="305633"/>
          </a:xfrm>
          <a:prstGeom prst="rect">
            <a:avLst/>
          </a:prstGeom>
          <a:noFill/>
          <a:ln/>
        </p:spPr>
        <p:txBody>
          <a:bodyPr wrap="none" rtlCol="0" anchor="t"/>
          <a:lstStyle/>
          <a:p>
            <a:pPr marL="0" indent="0" algn="l">
              <a:lnSpc>
                <a:spcPts val="2406"/>
              </a:lnSpc>
              <a:buNone/>
            </a:pPr>
            <a:r>
              <a:rPr lang="en-US" sz="2800" b="1" kern="0" spc="-19" dirty="0">
                <a:solidFill>
                  <a:srgbClr val="3D3838"/>
                </a:solidFill>
                <a:ea typeface="Montserrat" pitchFamily="34" charset="-122"/>
                <a:cs typeface="Montserrat" pitchFamily="34" charset="-120"/>
              </a:rPr>
              <a:t>Define Lifecycle Actions</a:t>
            </a:r>
            <a:endParaRPr lang="en-US" sz="2800" dirty="0"/>
          </a:p>
        </p:txBody>
      </p:sp>
      <p:sp>
        <p:nvSpPr>
          <p:cNvPr id="9" name="Text 4"/>
          <p:cNvSpPr/>
          <p:nvPr/>
        </p:nvSpPr>
        <p:spPr>
          <a:xfrm>
            <a:off x="7637740" y="2955369"/>
            <a:ext cx="6239708" cy="1157407"/>
          </a:xfrm>
          <a:prstGeom prst="rect">
            <a:avLst/>
          </a:prstGeom>
          <a:noFill/>
          <a:ln/>
        </p:spPr>
        <p:txBody>
          <a:bodyPr wrap="square" rtlCol="0" anchor="t"/>
          <a:lstStyle/>
          <a:p>
            <a:pPr marL="0" indent="0" algn="l">
              <a:lnSpc>
                <a:spcPts val="2541"/>
              </a:lnSpc>
              <a:buNone/>
            </a:pPr>
            <a:r>
              <a:rPr lang="en-US" sz="2400" dirty="0">
                <a:solidFill>
                  <a:srgbClr val="3D3838"/>
                </a:solidFill>
                <a:ea typeface="Source Sans Pro" pitchFamily="34" charset="-122"/>
                <a:cs typeface="Source Sans Pro" pitchFamily="34" charset="-120"/>
              </a:rPr>
              <a:t>Lifecycle Rules allow you to </a:t>
            </a:r>
            <a:r>
              <a:rPr lang="en-US" sz="2400" dirty="0">
                <a:solidFill>
                  <a:srgbClr val="FF0000"/>
                </a:solidFill>
                <a:ea typeface="Source Sans Pro" pitchFamily="34" charset="-122"/>
                <a:cs typeface="Source Sans Pro" pitchFamily="34" charset="-120"/>
              </a:rPr>
              <a:t>specify actions to take on objects</a:t>
            </a:r>
            <a:r>
              <a:rPr lang="en-US" sz="2400" dirty="0">
                <a:solidFill>
                  <a:srgbClr val="3D3838"/>
                </a:solidFill>
                <a:ea typeface="Source Sans Pro" pitchFamily="34" charset="-122"/>
                <a:cs typeface="Source Sans Pro" pitchFamily="34" charset="-120"/>
              </a:rPr>
              <a:t>, such as transitioning between storage classes or deleting expired objects.</a:t>
            </a:r>
            <a:endParaRPr lang="en-US" sz="2400" dirty="0"/>
          </a:p>
        </p:txBody>
      </p:sp>
      <p:pic>
        <p:nvPicPr>
          <p:cNvPr id="10" name="Image 3" descr="preencoded.png"/>
          <p:cNvPicPr>
            <a:picLocks noChangeAspect="1"/>
          </p:cNvPicPr>
          <p:nvPr/>
        </p:nvPicPr>
        <p:blipFill>
          <a:blip r:embed="rId6"/>
          <a:stretch>
            <a:fillRect/>
          </a:stretch>
        </p:blipFill>
        <p:spPr>
          <a:xfrm>
            <a:off x="6239351" y="4026694"/>
            <a:ext cx="1075730" cy="1721168"/>
          </a:xfrm>
          <a:prstGeom prst="rect">
            <a:avLst/>
          </a:prstGeom>
        </p:spPr>
      </p:pic>
      <p:sp>
        <p:nvSpPr>
          <p:cNvPr id="11" name="Text 5"/>
          <p:cNvSpPr/>
          <p:nvPr/>
        </p:nvSpPr>
        <p:spPr>
          <a:xfrm>
            <a:off x="7637740" y="4241840"/>
            <a:ext cx="2832259" cy="305633"/>
          </a:xfrm>
          <a:prstGeom prst="rect">
            <a:avLst/>
          </a:prstGeom>
          <a:noFill/>
          <a:ln/>
        </p:spPr>
        <p:txBody>
          <a:bodyPr wrap="none" rtlCol="0" anchor="t"/>
          <a:lstStyle/>
          <a:p>
            <a:pPr marL="0" indent="0" algn="l">
              <a:lnSpc>
                <a:spcPts val="2406"/>
              </a:lnSpc>
              <a:buNone/>
            </a:pPr>
            <a:r>
              <a:rPr lang="en-US" sz="2800" b="1" kern="0" spc="-19" dirty="0">
                <a:solidFill>
                  <a:srgbClr val="3D3838"/>
                </a:solidFill>
                <a:ea typeface="Montserrat" pitchFamily="34" charset="-122"/>
                <a:cs typeface="Montserrat" pitchFamily="34" charset="-120"/>
              </a:rPr>
              <a:t>Set Transition Triggers</a:t>
            </a:r>
            <a:endParaRPr lang="en-US" sz="2800" dirty="0"/>
          </a:p>
        </p:txBody>
      </p:sp>
      <p:sp>
        <p:nvSpPr>
          <p:cNvPr id="12" name="Text 6"/>
          <p:cNvSpPr/>
          <p:nvPr/>
        </p:nvSpPr>
        <p:spPr>
          <a:xfrm>
            <a:off x="7637740" y="4676537"/>
            <a:ext cx="6239708" cy="1071324"/>
          </a:xfrm>
          <a:prstGeom prst="rect">
            <a:avLst/>
          </a:prstGeom>
          <a:noFill/>
          <a:ln/>
        </p:spPr>
        <p:txBody>
          <a:bodyPr wrap="square" rtlCol="0" anchor="t"/>
          <a:lstStyle/>
          <a:p>
            <a:pPr marL="0" indent="0" algn="l">
              <a:lnSpc>
                <a:spcPts val="2541"/>
              </a:lnSpc>
              <a:buNone/>
            </a:pPr>
            <a:r>
              <a:rPr lang="en-US" sz="2400" dirty="0">
                <a:solidFill>
                  <a:srgbClr val="3D3838"/>
                </a:solidFill>
                <a:ea typeface="Source Sans Pro" pitchFamily="34" charset="-122"/>
                <a:cs typeface="Source Sans Pro" pitchFamily="34" charset="-120"/>
              </a:rPr>
              <a:t>You can configure rules to </a:t>
            </a:r>
            <a:r>
              <a:rPr lang="en-US" sz="2400" dirty="0">
                <a:solidFill>
                  <a:srgbClr val="FF0000"/>
                </a:solidFill>
                <a:ea typeface="Source Sans Pro" pitchFamily="34" charset="-122"/>
                <a:cs typeface="Source Sans Pro" pitchFamily="34" charset="-120"/>
              </a:rPr>
              <a:t>automatically move objects to lower-cost storage classes </a:t>
            </a:r>
            <a:r>
              <a:rPr lang="en-US" sz="2400" dirty="0">
                <a:solidFill>
                  <a:srgbClr val="3D3838"/>
                </a:solidFill>
                <a:ea typeface="Source Sans Pro" pitchFamily="34" charset="-122"/>
                <a:cs typeface="Source Sans Pro" pitchFamily="34" charset="-120"/>
              </a:rPr>
              <a:t>based on age or access patterns.</a:t>
            </a:r>
            <a:endParaRPr lang="en-US" sz="2400" dirty="0"/>
          </a:p>
        </p:txBody>
      </p:sp>
      <p:pic>
        <p:nvPicPr>
          <p:cNvPr id="13" name="Image 4" descr="preencoded.png"/>
          <p:cNvPicPr>
            <a:picLocks noChangeAspect="1"/>
          </p:cNvPicPr>
          <p:nvPr/>
        </p:nvPicPr>
        <p:blipFill>
          <a:blip r:embed="rId7"/>
          <a:stretch>
            <a:fillRect/>
          </a:stretch>
        </p:blipFill>
        <p:spPr>
          <a:xfrm>
            <a:off x="6239351" y="5747861"/>
            <a:ext cx="1075730" cy="1721168"/>
          </a:xfrm>
          <a:prstGeom prst="rect">
            <a:avLst/>
          </a:prstGeom>
        </p:spPr>
      </p:pic>
      <p:sp>
        <p:nvSpPr>
          <p:cNvPr id="14" name="Text 7"/>
          <p:cNvSpPr/>
          <p:nvPr/>
        </p:nvSpPr>
        <p:spPr>
          <a:xfrm>
            <a:off x="7637740" y="5963007"/>
            <a:ext cx="2516743" cy="305633"/>
          </a:xfrm>
          <a:prstGeom prst="rect">
            <a:avLst/>
          </a:prstGeom>
          <a:noFill/>
          <a:ln/>
        </p:spPr>
        <p:txBody>
          <a:bodyPr wrap="none" rtlCol="0" anchor="t"/>
          <a:lstStyle/>
          <a:p>
            <a:pPr marL="0" indent="0" algn="l">
              <a:lnSpc>
                <a:spcPts val="2406"/>
              </a:lnSpc>
              <a:buNone/>
            </a:pPr>
            <a:r>
              <a:rPr lang="en-US" sz="2800" b="1" kern="0" spc="-19" dirty="0">
                <a:solidFill>
                  <a:srgbClr val="3D3838"/>
                </a:solidFill>
                <a:ea typeface="Montserrat" pitchFamily="34" charset="-122"/>
                <a:cs typeface="Montserrat" pitchFamily="34" charset="-120"/>
              </a:rPr>
              <a:t>Schedule Expiration</a:t>
            </a:r>
            <a:endParaRPr lang="en-US" sz="2800" dirty="0"/>
          </a:p>
        </p:txBody>
      </p:sp>
      <p:sp>
        <p:nvSpPr>
          <p:cNvPr id="15" name="Text 8"/>
          <p:cNvSpPr/>
          <p:nvPr/>
        </p:nvSpPr>
        <p:spPr>
          <a:xfrm>
            <a:off x="7637740" y="6397704"/>
            <a:ext cx="6239708" cy="1071324"/>
          </a:xfrm>
          <a:prstGeom prst="rect">
            <a:avLst/>
          </a:prstGeom>
          <a:noFill/>
          <a:ln/>
        </p:spPr>
        <p:txBody>
          <a:bodyPr wrap="square" rtlCol="0" anchor="t"/>
          <a:lstStyle/>
          <a:p>
            <a:pPr marL="0" indent="0" algn="l">
              <a:lnSpc>
                <a:spcPts val="2541"/>
              </a:lnSpc>
              <a:buNone/>
            </a:pPr>
            <a:r>
              <a:rPr lang="en-US" sz="2400" dirty="0">
                <a:solidFill>
                  <a:srgbClr val="3D3838"/>
                </a:solidFill>
                <a:ea typeface="Source Sans Pro" pitchFamily="34" charset="-122"/>
                <a:cs typeface="Source Sans Pro" pitchFamily="34" charset="-120"/>
              </a:rPr>
              <a:t>Lifecycle Rules can be used to </a:t>
            </a:r>
            <a:r>
              <a:rPr lang="en-US" sz="2400" dirty="0">
                <a:solidFill>
                  <a:srgbClr val="FF0000"/>
                </a:solidFill>
                <a:ea typeface="Source Sans Pro" pitchFamily="34" charset="-122"/>
                <a:cs typeface="Source Sans Pro" pitchFamily="34" charset="-120"/>
              </a:rPr>
              <a:t>delete objects after a specified time period</a:t>
            </a:r>
            <a:r>
              <a:rPr lang="en-US" sz="2400" dirty="0">
                <a:solidFill>
                  <a:srgbClr val="3D3838"/>
                </a:solidFill>
                <a:ea typeface="Source Sans Pro" pitchFamily="34" charset="-122"/>
                <a:cs typeface="Source Sans Pro" pitchFamily="34" charset="-120"/>
              </a:rPr>
              <a:t>, freeing up storage and reducing costs.</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3798" y="2120503"/>
            <a:ext cx="11090196" cy="701278"/>
          </a:xfrm>
          <a:prstGeom prst="rect">
            <a:avLst/>
          </a:prstGeom>
          <a:noFill/>
          <a:ln/>
        </p:spPr>
        <p:txBody>
          <a:bodyPr wrap="none" rtlCol="0" anchor="t"/>
          <a:lstStyle/>
          <a:p>
            <a:pPr marL="0" indent="0">
              <a:lnSpc>
                <a:spcPts val="5521"/>
              </a:lnSpc>
              <a:buNone/>
            </a:pPr>
            <a:r>
              <a:rPr lang="en-US" sz="5400" b="1" kern="0" spc="-44" dirty="0">
                <a:solidFill>
                  <a:srgbClr val="000000"/>
                </a:solidFill>
                <a:ea typeface="Montserrat" pitchFamily="34" charset="-122"/>
                <a:cs typeface="Montserrat" pitchFamily="34" charset="-120"/>
              </a:rPr>
              <a:t>Transition actions in S3 Lifecycle Rules</a:t>
            </a:r>
            <a:endParaRPr lang="en-US" sz="5400" dirty="0"/>
          </a:p>
        </p:txBody>
      </p:sp>
      <p:sp>
        <p:nvSpPr>
          <p:cNvPr id="5" name="Text 3"/>
          <p:cNvSpPr/>
          <p:nvPr/>
        </p:nvSpPr>
        <p:spPr>
          <a:xfrm>
            <a:off x="863798" y="3438763"/>
            <a:ext cx="4667964" cy="350639"/>
          </a:xfrm>
          <a:prstGeom prst="rect">
            <a:avLst/>
          </a:prstGeom>
          <a:noFill/>
          <a:ln/>
        </p:spPr>
        <p:txBody>
          <a:bodyPr wrap="none" rtlCol="0" anchor="t"/>
          <a:lstStyle/>
          <a:p>
            <a:pPr marL="0" indent="0">
              <a:lnSpc>
                <a:spcPts val="2761"/>
              </a:lnSpc>
              <a:buNone/>
            </a:pPr>
            <a:r>
              <a:rPr lang="en-US" sz="2800" b="1" kern="0" spc="-22" dirty="0">
                <a:solidFill>
                  <a:srgbClr val="000000"/>
                </a:solidFill>
                <a:ea typeface="Montserrat" pitchFamily="34" charset="-122"/>
                <a:cs typeface="Montserrat" pitchFamily="34" charset="-120"/>
              </a:rPr>
              <a:t>Move to cheaper storage classes</a:t>
            </a:r>
            <a:endParaRPr lang="en-US" sz="2800" dirty="0"/>
          </a:p>
        </p:txBody>
      </p:sp>
      <p:sp>
        <p:nvSpPr>
          <p:cNvPr id="6" name="Text 4"/>
          <p:cNvSpPr/>
          <p:nvPr/>
        </p:nvSpPr>
        <p:spPr>
          <a:xfrm>
            <a:off x="863798" y="4036219"/>
            <a:ext cx="6150293" cy="2288381"/>
          </a:xfrm>
          <a:prstGeom prst="rect">
            <a:avLst/>
          </a:prstGeom>
          <a:noFill/>
          <a:ln/>
        </p:spPr>
        <p:txBody>
          <a:bodyPr wrap="square" rtlCol="0" anchor="t"/>
          <a:lstStyle/>
          <a:p>
            <a:pPr marL="0" indent="0">
              <a:lnSpc>
                <a:spcPts val="2915"/>
              </a:lnSpc>
              <a:buNone/>
            </a:pPr>
            <a:r>
              <a:rPr lang="en-US" sz="2400" dirty="0">
                <a:solidFill>
                  <a:srgbClr val="3D3838"/>
                </a:solidFill>
                <a:ea typeface="Source Sans Pro" pitchFamily="34" charset="-122"/>
                <a:cs typeface="Source Sans Pro" pitchFamily="34" charset="-120"/>
              </a:rPr>
              <a:t>S3 Lifecycle Rules allow you to </a:t>
            </a:r>
            <a:r>
              <a:rPr lang="en-US" sz="2400" dirty="0">
                <a:solidFill>
                  <a:srgbClr val="FF0000"/>
                </a:solidFill>
                <a:ea typeface="Source Sans Pro" pitchFamily="34" charset="-122"/>
                <a:cs typeface="Source Sans Pro" pitchFamily="34" charset="-120"/>
              </a:rPr>
              <a:t>automatically transition objects to lower-cost storage classes like S3 Glacier or S3 Glacier Deep Archive after a specified period of time</a:t>
            </a:r>
            <a:r>
              <a:rPr lang="en-US" sz="2400" dirty="0">
                <a:solidFill>
                  <a:srgbClr val="3D3838"/>
                </a:solidFill>
                <a:ea typeface="Source Sans Pro" pitchFamily="34" charset="-122"/>
                <a:cs typeface="Source Sans Pro" pitchFamily="34" charset="-120"/>
              </a:rPr>
              <a:t>. This helps optimize storage costs for data that is accessed less frequently.</a:t>
            </a:r>
            <a:endParaRPr lang="en-US" sz="2400" dirty="0"/>
          </a:p>
        </p:txBody>
      </p:sp>
      <p:sp>
        <p:nvSpPr>
          <p:cNvPr id="7" name="Text 5"/>
          <p:cNvSpPr/>
          <p:nvPr/>
        </p:nvSpPr>
        <p:spPr>
          <a:xfrm>
            <a:off x="7623929" y="3438763"/>
            <a:ext cx="3942874" cy="350639"/>
          </a:xfrm>
          <a:prstGeom prst="rect">
            <a:avLst/>
          </a:prstGeom>
          <a:noFill/>
          <a:ln/>
        </p:spPr>
        <p:txBody>
          <a:bodyPr wrap="none" rtlCol="0" anchor="t"/>
          <a:lstStyle/>
          <a:p>
            <a:pPr marL="0" indent="0">
              <a:lnSpc>
                <a:spcPts val="2761"/>
              </a:lnSpc>
              <a:buNone/>
            </a:pPr>
            <a:r>
              <a:rPr lang="en-US" sz="2800" b="1" kern="0" spc="-22" dirty="0">
                <a:solidFill>
                  <a:srgbClr val="000000"/>
                </a:solidFill>
                <a:ea typeface="Montserrat" pitchFamily="34" charset="-122"/>
                <a:cs typeface="Montserrat" pitchFamily="34" charset="-120"/>
              </a:rPr>
              <a:t>Migrate to different S3 tiers</a:t>
            </a:r>
            <a:endParaRPr lang="en-US" sz="2800" dirty="0"/>
          </a:p>
        </p:txBody>
      </p:sp>
      <p:sp>
        <p:nvSpPr>
          <p:cNvPr id="8" name="Text 6"/>
          <p:cNvSpPr/>
          <p:nvPr/>
        </p:nvSpPr>
        <p:spPr>
          <a:xfrm>
            <a:off x="7623929" y="4036219"/>
            <a:ext cx="6150293" cy="2110581"/>
          </a:xfrm>
          <a:prstGeom prst="rect">
            <a:avLst/>
          </a:prstGeom>
          <a:noFill/>
          <a:ln/>
        </p:spPr>
        <p:txBody>
          <a:bodyPr wrap="square" rtlCol="0" anchor="t"/>
          <a:lstStyle/>
          <a:p>
            <a:pPr marL="0" indent="0">
              <a:lnSpc>
                <a:spcPts val="2915"/>
              </a:lnSpc>
              <a:buNone/>
            </a:pPr>
            <a:r>
              <a:rPr lang="en-US" sz="2400" dirty="0">
                <a:solidFill>
                  <a:srgbClr val="3D3838"/>
                </a:solidFill>
                <a:ea typeface="Source Sans Pro" pitchFamily="34" charset="-122"/>
                <a:cs typeface="Source Sans Pro" pitchFamily="34" charset="-120"/>
              </a:rPr>
              <a:t>You can configure a rule to </a:t>
            </a:r>
            <a:r>
              <a:rPr lang="en-US" sz="2400" dirty="0">
                <a:solidFill>
                  <a:srgbClr val="FF0000"/>
                </a:solidFill>
                <a:ea typeface="Source Sans Pro" pitchFamily="34" charset="-122"/>
                <a:cs typeface="Source Sans Pro" pitchFamily="34" charset="-120"/>
              </a:rPr>
              <a:t>move objects from the Standard storage class to the Infrequent Access (IA) class,</a:t>
            </a:r>
            <a:r>
              <a:rPr lang="en-US" sz="2400" dirty="0">
                <a:solidFill>
                  <a:srgbClr val="3D3838"/>
                </a:solidFill>
                <a:ea typeface="Source Sans Pro" pitchFamily="34" charset="-122"/>
                <a:cs typeface="Source Sans Pro" pitchFamily="34" charset="-120"/>
              </a:rPr>
              <a:t> which has a lower cost per GB but higher retrieval fees. This is useful for data that is accessed occasionally.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988469"/>
          </a:xfrm>
          <a:prstGeom prst="rect">
            <a:avLst/>
          </a:prstGeom>
        </p:spPr>
      </p:pic>
      <p:sp>
        <p:nvSpPr>
          <p:cNvPr id="5" name="Text 2"/>
          <p:cNvSpPr/>
          <p:nvPr/>
        </p:nvSpPr>
        <p:spPr>
          <a:xfrm>
            <a:off x="836771" y="2898735"/>
            <a:ext cx="8645009" cy="543282"/>
          </a:xfrm>
          <a:prstGeom prst="rect">
            <a:avLst/>
          </a:prstGeom>
          <a:noFill/>
          <a:ln/>
        </p:spPr>
        <p:txBody>
          <a:bodyPr wrap="none" rtlCol="0" anchor="t"/>
          <a:lstStyle/>
          <a:p>
            <a:pPr marL="0" indent="0">
              <a:lnSpc>
                <a:spcPts val="4279"/>
              </a:lnSpc>
              <a:buNone/>
            </a:pPr>
            <a:r>
              <a:rPr lang="en-US" sz="4000" b="1" kern="0" spc="-34" dirty="0">
                <a:solidFill>
                  <a:srgbClr val="000000"/>
                </a:solidFill>
                <a:ea typeface="Montserrat" pitchFamily="34" charset="-122"/>
                <a:cs typeface="Montserrat" pitchFamily="34" charset="-120"/>
              </a:rPr>
              <a:t>Expiration actions in S3 Lifecycle Rules</a:t>
            </a:r>
            <a:endParaRPr lang="en-US" sz="4000" dirty="0"/>
          </a:p>
        </p:txBody>
      </p:sp>
      <p:pic>
        <p:nvPicPr>
          <p:cNvPr id="6" name="Image 1" descr="preencoded.png"/>
          <p:cNvPicPr>
            <a:picLocks noChangeAspect="1"/>
          </p:cNvPicPr>
          <p:nvPr/>
        </p:nvPicPr>
        <p:blipFill>
          <a:blip r:embed="rId4"/>
          <a:stretch>
            <a:fillRect/>
          </a:stretch>
        </p:blipFill>
        <p:spPr>
          <a:xfrm>
            <a:off x="836771" y="3710980"/>
            <a:ext cx="597694" cy="597694"/>
          </a:xfrm>
          <a:prstGeom prst="rect">
            <a:avLst/>
          </a:prstGeom>
        </p:spPr>
      </p:pic>
      <p:sp>
        <p:nvSpPr>
          <p:cNvPr id="7" name="Text 3"/>
          <p:cNvSpPr/>
          <p:nvPr/>
        </p:nvSpPr>
        <p:spPr>
          <a:xfrm>
            <a:off x="836771" y="4547751"/>
            <a:ext cx="2716768" cy="339566"/>
          </a:xfrm>
          <a:prstGeom prst="rect">
            <a:avLst/>
          </a:prstGeom>
          <a:noFill/>
          <a:ln/>
        </p:spPr>
        <p:txBody>
          <a:bodyPr wrap="none" rtlCol="0" anchor="t"/>
          <a:lstStyle/>
          <a:p>
            <a:pPr marL="0" indent="0" algn="l">
              <a:lnSpc>
                <a:spcPts val="2674"/>
              </a:lnSpc>
              <a:buNone/>
            </a:pPr>
            <a:r>
              <a:rPr lang="en-US" sz="2800" b="1" kern="0" spc="-21" dirty="0">
                <a:solidFill>
                  <a:srgbClr val="3D3838"/>
                </a:solidFill>
                <a:ea typeface="Montserrat" pitchFamily="34" charset="-122"/>
                <a:cs typeface="Montserrat" pitchFamily="34" charset="-120"/>
              </a:rPr>
              <a:t>Object Expiration</a:t>
            </a:r>
            <a:endParaRPr lang="en-US" sz="2800" dirty="0"/>
          </a:p>
        </p:txBody>
      </p:sp>
      <p:sp>
        <p:nvSpPr>
          <p:cNvPr id="8" name="Text 4"/>
          <p:cNvSpPr/>
          <p:nvPr/>
        </p:nvSpPr>
        <p:spPr>
          <a:xfrm>
            <a:off x="836771" y="5030668"/>
            <a:ext cx="4079796" cy="2335332"/>
          </a:xfrm>
          <a:prstGeom prst="rect">
            <a:avLst/>
          </a:prstGeom>
          <a:noFill/>
          <a:ln/>
        </p:spPr>
        <p:txBody>
          <a:bodyPr wrap="square" rtlCol="0" anchor="t"/>
          <a:lstStyle/>
          <a:p>
            <a:pPr marL="0" indent="0" algn="l">
              <a:lnSpc>
                <a:spcPts val="2824"/>
              </a:lnSpc>
              <a:buNone/>
            </a:pPr>
            <a:r>
              <a:rPr lang="en-US" sz="2400" dirty="0">
                <a:solidFill>
                  <a:srgbClr val="FF0000"/>
                </a:solidFill>
                <a:ea typeface="Source Sans Pro" pitchFamily="34" charset="-122"/>
                <a:cs typeface="Source Sans Pro" pitchFamily="34" charset="-120"/>
              </a:rPr>
              <a:t>Automatically</a:t>
            </a:r>
            <a:r>
              <a:rPr lang="en-US" sz="2400" dirty="0">
                <a:solidFill>
                  <a:srgbClr val="3D3838"/>
                </a:solidFill>
                <a:ea typeface="Source Sans Pro" pitchFamily="34" charset="-122"/>
                <a:cs typeface="Source Sans Pro" pitchFamily="34" charset="-120"/>
              </a:rPr>
              <a:t> </a:t>
            </a:r>
            <a:r>
              <a:rPr lang="en-US" sz="2400" dirty="0">
                <a:solidFill>
                  <a:srgbClr val="FF0000"/>
                </a:solidFill>
                <a:ea typeface="Source Sans Pro" pitchFamily="34" charset="-122"/>
                <a:cs typeface="Source Sans Pro" pitchFamily="34" charset="-120"/>
              </a:rPr>
              <a:t>delete objects after a specified number of days or on a certain date</a:t>
            </a:r>
            <a:r>
              <a:rPr lang="en-US" sz="2400" dirty="0">
                <a:solidFill>
                  <a:srgbClr val="3D3838"/>
                </a:solidFill>
                <a:ea typeface="Source Sans Pro" pitchFamily="34" charset="-122"/>
                <a:cs typeface="Source Sans Pro" pitchFamily="34" charset="-120"/>
              </a:rPr>
              <a:t>. This helps remove outdated or unused data to reduce storage costs.</a:t>
            </a:r>
            <a:endParaRPr lang="en-US" sz="2400" dirty="0"/>
          </a:p>
        </p:txBody>
      </p:sp>
      <p:pic>
        <p:nvPicPr>
          <p:cNvPr id="9" name="Image 2" descr="preencoded.png"/>
          <p:cNvPicPr>
            <a:picLocks noChangeAspect="1"/>
          </p:cNvPicPr>
          <p:nvPr/>
        </p:nvPicPr>
        <p:blipFill>
          <a:blip r:embed="rId5"/>
          <a:stretch>
            <a:fillRect/>
          </a:stretch>
        </p:blipFill>
        <p:spPr>
          <a:xfrm>
            <a:off x="5275183" y="3710980"/>
            <a:ext cx="597694" cy="597694"/>
          </a:xfrm>
          <a:prstGeom prst="rect">
            <a:avLst/>
          </a:prstGeom>
        </p:spPr>
      </p:pic>
      <p:sp>
        <p:nvSpPr>
          <p:cNvPr id="10" name="Text 5"/>
          <p:cNvSpPr/>
          <p:nvPr/>
        </p:nvSpPr>
        <p:spPr>
          <a:xfrm>
            <a:off x="5275183" y="4547751"/>
            <a:ext cx="2795111" cy="339566"/>
          </a:xfrm>
          <a:prstGeom prst="rect">
            <a:avLst/>
          </a:prstGeom>
          <a:noFill/>
          <a:ln/>
        </p:spPr>
        <p:txBody>
          <a:bodyPr wrap="none" rtlCol="0" anchor="t"/>
          <a:lstStyle/>
          <a:p>
            <a:pPr marL="0" indent="0" algn="l">
              <a:lnSpc>
                <a:spcPts val="2674"/>
              </a:lnSpc>
              <a:buNone/>
            </a:pPr>
            <a:r>
              <a:rPr lang="en-US" sz="2800" b="1" kern="0" spc="-21" dirty="0">
                <a:solidFill>
                  <a:srgbClr val="3D3838"/>
                </a:solidFill>
                <a:ea typeface="Montserrat" pitchFamily="34" charset="-122"/>
                <a:cs typeface="Montserrat" pitchFamily="34" charset="-120"/>
              </a:rPr>
              <a:t>Transition to Glacier</a:t>
            </a:r>
            <a:endParaRPr lang="en-US" sz="2800" dirty="0"/>
          </a:p>
        </p:txBody>
      </p:sp>
      <p:sp>
        <p:nvSpPr>
          <p:cNvPr id="11" name="Text 6"/>
          <p:cNvSpPr/>
          <p:nvPr/>
        </p:nvSpPr>
        <p:spPr>
          <a:xfrm>
            <a:off x="5275183" y="5030668"/>
            <a:ext cx="4079915" cy="2335332"/>
          </a:xfrm>
          <a:prstGeom prst="rect">
            <a:avLst/>
          </a:prstGeom>
          <a:noFill/>
          <a:ln/>
        </p:spPr>
        <p:txBody>
          <a:bodyPr wrap="square" rtlCol="0" anchor="t"/>
          <a:lstStyle/>
          <a:p>
            <a:pPr marL="0" indent="0" algn="l">
              <a:lnSpc>
                <a:spcPts val="2824"/>
              </a:lnSpc>
              <a:buNone/>
            </a:pPr>
            <a:r>
              <a:rPr lang="en-US" sz="2400" dirty="0">
                <a:solidFill>
                  <a:srgbClr val="FF0000"/>
                </a:solidFill>
                <a:ea typeface="Source Sans Pro" pitchFamily="34" charset="-122"/>
                <a:cs typeface="Source Sans Pro" pitchFamily="34" charset="-120"/>
              </a:rPr>
              <a:t>Move infrequently accessed objects to the lower-cost S3 Glacier storage class</a:t>
            </a:r>
            <a:r>
              <a:rPr lang="en-US" sz="2400" dirty="0">
                <a:solidFill>
                  <a:srgbClr val="3D3838"/>
                </a:solidFill>
                <a:ea typeface="Source Sans Pro" pitchFamily="34" charset="-122"/>
                <a:cs typeface="Source Sans Pro" pitchFamily="34" charset="-120"/>
              </a:rPr>
              <a:t>. This archives data while still making it accessible for retrieval when needed.</a:t>
            </a:r>
            <a:endParaRPr lang="en-US" sz="2400" dirty="0"/>
          </a:p>
        </p:txBody>
      </p:sp>
      <p:pic>
        <p:nvPicPr>
          <p:cNvPr id="12" name="Image 3" descr="preencoded.png"/>
          <p:cNvPicPr>
            <a:picLocks noChangeAspect="1"/>
          </p:cNvPicPr>
          <p:nvPr/>
        </p:nvPicPr>
        <p:blipFill>
          <a:blip r:embed="rId6"/>
          <a:stretch>
            <a:fillRect/>
          </a:stretch>
        </p:blipFill>
        <p:spPr>
          <a:xfrm>
            <a:off x="9713714" y="3710980"/>
            <a:ext cx="597694" cy="597694"/>
          </a:xfrm>
          <a:prstGeom prst="rect">
            <a:avLst/>
          </a:prstGeom>
        </p:spPr>
      </p:pic>
      <p:sp>
        <p:nvSpPr>
          <p:cNvPr id="13" name="Text 7"/>
          <p:cNvSpPr/>
          <p:nvPr/>
        </p:nvSpPr>
        <p:spPr>
          <a:xfrm>
            <a:off x="9713714" y="4547751"/>
            <a:ext cx="2716768" cy="339566"/>
          </a:xfrm>
          <a:prstGeom prst="rect">
            <a:avLst/>
          </a:prstGeom>
          <a:noFill/>
          <a:ln/>
        </p:spPr>
        <p:txBody>
          <a:bodyPr wrap="none" rtlCol="0" anchor="t"/>
          <a:lstStyle/>
          <a:p>
            <a:pPr marL="0" indent="0" algn="l">
              <a:lnSpc>
                <a:spcPts val="2674"/>
              </a:lnSpc>
              <a:buNone/>
            </a:pPr>
            <a:r>
              <a:rPr lang="en-US" sz="2800" b="1" kern="0" spc="-21" dirty="0">
                <a:solidFill>
                  <a:srgbClr val="3D3838"/>
                </a:solidFill>
                <a:ea typeface="Montserrat" pitchFamily="34" charset="-122"/>
                <a:cs typeface="Montserrat" pitchFamily="34" charset="-120"/>
              </a:rPr>
              <a:t>Reporting</a:t>
            </a:r>
            <a:endParaRPr lang="en-US" sz="2800" dirty="0"/>
          </a:p>
        </p:txBody>
      </p:sp>
      <p:sp>
        <p:nvSpPr>
          <p:cNvPr id="14" name="Text 8"/>
          <p:cNvSpPr/>
          <p:nvPr/>
        </p:nvSpPr>
        <p:spPr>
          <a:xfrm>
            <a:off x="9713714" y="5030668"/>
            <a:ext cx="4383286" cy="1928932"/>
          </a:xfrm>
          <a:prstGeom prst="rect">
            <a:avLst/>
          </a:prstGeom>
          <a:noFill/>
          <a:ln/>
        </p:spPr>
        <p:txBody>
          <a:bodyPr wrap="square" rtlCol="0" anchor="t"/>
          <a:lstStyle/>
          <a:p>
            <a:pPr marL="0" indent="0" algn="l">
              <a:lnSpc>
                <a:spcPts val="2824"/>
              </a:lnSpc>
              <a:buNone/>
            </a:pPr>
            <a:r>
              <a:rPr lang="en-US" sz="2400" dirty="0">
                <a:solidFill>
                  <a:srgbClr val="FF0000"/>
                </a:solidFill>
                <a:ea typeface="Source Sans Pro" pitchFamily="34" charset="-122"/>
                <a:cs typeface="Source Sans Pro" pitchFamily="34" charset="-120"/>
              </a:rPr>
              <a:t>Monitor expiration activity with detailed logs and metrics</a:t>
            </a:r>
            <a:r>
              <a:rPr lang="en-US" sz="2400" dirty="0">
                <a:solidFill>
                  <a:srgbClr val="3D3838"/>
                </a:solidFill>
                <a:ea typeface="Source Sans Pro" pitchFamily="34" charset="-122"/>
                <a:cs typeface="Source Sans Pro" pitchFamily="34" charset="-120"/>
              </a:rPr>
              <a:t>. This helps you analyze the impact of your lifecycle rules and optimize your storage usage.</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317194"/>
          </a:xfrm>
          <a:prstGeom prst="rect">
            <a:avLst/>
          </a:prstGeom>
        </p:spPr>
      </p:pic>
      <p:sp>
        <p:nvSpPr>
          <p:cNvPr id="5" name="Text 2"/>
          <p:cNvSpPr/>
          <p:nvPr/>
        </p:nvSpPr>
        <p:spPr>
          <a:xfrm>
            <a:off x="1763911" y="2758857"/>
            <a:ext cx="6541532" cy="526613"/>
          </a:xfrm>
          <a:prstGeom prst="rect">
            <a:avLst/>
          </a:prstGeom>
          <a:noFill/>
          <a:ln/>
        </p:spPr>
        <p:txBody>
          <a:bodyPr wrap="none" rtlCol="0" anchor="t"/>
          <a:lstStyle/>
          <a:p>
            <a:pPr marL="0" indent="0">
              <a:lnSpc>
                <a:spcPts val="4147"/>
              </a:lnSpc>
              <a:buNone/>
            </a:pPr>
            <a:r>
              <a:rPr lang="en-US" sz="4800" b="1" kern="0" spc="-33" dirty="0">
                <a:solidFill>
                  <a:srgbClr val="000000"/>
                </a:solidFill>
                <a:ea typeface="Montserrat" pitchFamily="34" charset="-122"/>
                <a:cs typeface="Montserrat" pitchFamily="34" charset="-120"/>
              </a:rPr>
              <a:t>Configuring S3 Lifecycle Rules</a:t>
            </a:r>
            <a:endParaRPr lang="en-US" sz="4800" dirty="0"/>
          </a:p>
        </p:txBody>
      </p:sp>
      <p:sp>
        <p:nvSpPr>
          <p:cNvPr id="6" name="Shape 3"/>
          <p:cNvSpPr/>
          <p:nvPr/>
        </p:nvSpPr>
        <p:spPr>
          <a:xfrm>
            <a:off x="1743194" y="5675709"/>
            <a:ext cx="11143893" cy="22860"/>
          </a:xfrm>
          <a:prstGeom prst="roundRect">
            <a:avLst>
              <a:gd name="adj" fmla="val 121641"/>
            </a:avLst>
          </a:prstGeom>
          <a:solidFill>
            <a:srgbClr val="D8D4D4"/>
          </a:solidFill>
          <a:ln/>
        </p:spPr>
      </p:sp>
      <p:sp>
        <p:nvSpPr>
          <p:cNvPr id="7" name="Shape 4"/>
          <p:cNvSpPr/>
          <p:nvPr/>
        </p:nvSpPr>
        <p:spPr>
          <a:xfrm>
            <a:off x="4471273" y="5026997"/>
            <a:ext cx="22860" cy="648772"/>
          </a:xfrm>
          <a:prstGeom prst="roundRect">
            <a:avLst>
              <a:gd name="adj" fmla="val 121641"/>
            </a:avLst>
          </a:prstGeom>
          <a:solidFill>
            <a:srgbClr val="D8D4D4"/>
          </a:solidFill>
          <a:ln/>
        </p:spPr>
      </p:sp>
      <p:sp>
        <p:nvSpPr>
          <p:cNvPr id="8" name="Shape 5"/>
          <p:cNvSpPr/>
          <p:nvPr/>
        </p:nvSpPr>
        <p:spPr>
          <a:xfrm>
            <a:off x="4274225" y="5467171"/>
            <a:ext cx="417076" cy="417076"/>
          </a:xfrm>
          <a:prstGeom prst="roundRect">
            <a:avLst>
              <a:gd name="adj" fmla="val 6667"/>
            </a:avLst>
          </a:prstGeom>
          <a:solidFill>
            <a:srgbClr val="F2EEEE"/>
          </a:solidFill>
          <a:ln/>
        </p:spPr>
      </p:sp>
      <p:sp>
        <p:nvSpPr>
          <p:cNvPr id="9" name="Text 6"/>
          <p:cNvSpPr/>
          <p:nvPr/>
        </p:nvSpPr>
        <p:spPr>
          <a:xfrm>
            <a:off x="4434483" y="5549325"/>
            <a:ext cx="96560" cy="252770"/>
          </a:xfrm>
          <a:prstGeom prst="rect">
            <a:avLst/>
          </a:prstGeom>
          <a:noFill/>
          <a:ln/>
        </p:spPr>
        <p:txBody>
          <a:bodyPr wrap="none" rtlCol="0" anchor="t"/>
          <a:lstStyle/>
          <a:p>
            <a:pPr marL="0" indent="0" algn="ctr">
              <a:lnSpc>
                <a:spcPts val="1990"/>
              </a:lnSpc>
              <a:buNone/>
            </a:pPr>
            <a:r>
              <a:rPr lang="en-US" sz="3200" b="1" kern="0" spc="-20" dirty="0">
                <a:solidFill>
                  <a:srgbClr val="3D3838"/>
                </a:solidFill>
                <a:ea typeface="Montserrat" pitchFamily="34" charset="-122"/>
                <a:cs typeface="Montserrat" pitchFamily="34" charset="-120"/>
              </a:rPr>
              <a:t>1</a:t>
            </a:r>
            <a:endParaRPr lang="en-US" sz="3200" dirty="0"/>
          </a:p>
        </p:txBody>
      </p:sp>
      <p:sp>
        <p:nvSpPr>
          <p:cNvPr id="10" name="Text 7"/>
          <p:cNvSpPr/>
          <p:nvPr/>
        </p:nvSpPr>
        <p:spPr>
          <a:xfrm>
            <a:off x="3429476" y="3911084"/>
            <a:ext cx="2106573" cy="263247"/>
          </a:xfrm>
          <a:prstGeom prst="rect">
            <a:avLst/>
          </a:prstGeom>
          <a:noFill/>
          <a:ln/>
        </p:spPr>
        <p:txBody>
          <a:bodyPr wrap="none" rtlCol="0" anchor="t"/>
          <a:lstStyle/>
          <a:p>
            <a:pPr marL="0" indent="0" algn="ctr">
              <a:lnSpc>
                <a:spcPts val="2073"/>
              </a:lnSpc>
              <a:buNone/>
            </a:pPr>
            <a:r>
              <a:rPr lang="en-US" sz="2800" b="1" kern="0" spc="-17" dirty="0">
                <a:solidFill>
                  <a:srgbClr val="3D3838"/>
                </a:solidFill>
                <a:ea typeface="Montserrat" pitchFamily="34" charset="-122"/>
                <a:cs typeface="Montserrat" pitchFamily="34" charset="-120"/>
              </a:rPr>
              <a:t>Define rules</a:t>
            </a:r>
            <a:endParaRPr lang="en-US" sz="2800" dirty="0"/>
          </a:p>
        </p:txBody>
      </p:sp>
      <p:sp>
        <p:nvSpPr>
          <p:cNvPr id="11" name="Text 8"/>
          <p:cNvSpPr/>
          <p:nvPr/>
        </p:nvSpPr>
        <p:spPr>
          <a:xfrm>
            <a:off x="1928574" y="4285535"/>
            <a:ext cx="5108496" cy="995957"/>
          </a:xfrm>
          <a:prstGeom prst="rect">
            <a:avLst/>
          </a:prstGeom>
          <a:noFill/>
          <a:ln/>
        </p:spPr>
        <p:txBody>
          <a:bodyPr wrap="square" rtlCol="0" anchor="t"/>
          <a:lstStyle/>
          <a:p>
            <a:pPr marL="0" indent="0">
              <a:lnSpc>
                <a:spcPts val="2190"/>
              </a:lnSpc>
              <a:buNone/>
            </a:pPr>
            <a:r>
              <a:rPr lang="en-US" sz="2400" dirty="0">
                <a:solidFill>
                  <a:srgbClr val="3D3838"/>
                </a:solidFill>
                <a:ea typeface="Source Sans Pro" pitchFamily="34" charset="-122"/>
                <a:cs typeface="Source Sans Pro" pitchFamily="34" charset="-120"/>
              </a:rPr>
              <a:t>Create custom S3 Lifecycle Rules to </a:t>
            </a:r>
            <a:r>
              <a:rPr lang="en-US" sz="2400" dirty="0">
                <a:solidFill>
                  <a:srgbClr val="FF0000"/>
                </a:solidFill>
                <a:ea typeface="Source Sans Pro" pitchFamily="34" charset="-122"/>
                <a:cs typeface="Source Sans Pro" pitchFamily="34" charset="-120"/>
              </a:rPr>
              <a:t>automate object management </a:t>
            </a:r>
            <a:r>
              <a:rPr lang="en-US" sz="2400" dirty="0">
                <a:solidFill>
                  <a:srgbClr val="3D3838"/>
                </a:solidFill>
                <a:ea typeface="Source Sans Pro" pitchFamily="34" charset="-122"/>
                <a:cs typeface="Source Sans Pro" pitchFamily="34" charset="-120"/>
              </a:rPr>
              <a:t>based on age, storage class, and other criteria.</a:t>
            </a:r>
            <a:endParaRPr lang="en-US" sz="2400" dirty="0"/>
          </a:p>
        </p:txBody>
      </p:sp>
      <p:sp>
        <p:nvSpPr>
          <p:cNvPr id="12" name="Shape 9"/>
          <p:cNvSpPr/>
          <p:nvPr/>
        </p:nvSpPr>
        <p:spPr>
          <a:xfrm>
            <a:off x="7303532" y="5675650"/>
            <a:ext cx="22860" cy="648772"/>
          </a:xfrm>
          <a:prstGeom prst="roundRect">
            <a:avLst>
              <a:gd name="adj" fmla="val 121641"/>
            </a:avLst>
          </a:prstGeom>
          <a:solidFill>
            <a:srgbClr val="D8D4D4"/>
          </a:solidFill>
          <a:ln/>
        </p:spPr>
      </p:sp>
      <p:sp>
        <p:nvSpPr>
          <p:cNvPr id="13" name="Shape 10"/>
          <p:cNvSpPr/>
          <p:nvPr/>
        </p:nvSpPr>
        <p:spPr>
          <a:xfrm>
            <a:off x="7106483" y="5467171"/>
            <a:ext cx="417076" cy="417076"/>
          </a:xfrm>
          <a:prstGeom prst="roundRect">
            <a:avLst>
              <a:gd name="adj" fmla="val 6667"/>
            </a:avLst>
          </a:prstGeom>
          <a:solidFill>
            <a:srgbClr val="F2EEEE"/>
          </a:solidFill>
          <a:ln/>
        </p:spPr>
      </p:sp>
      <p:sp>
        <p:nvSpPr>
          <p:cNvPr id="14" name="Text 11"/>
          <p:cNvSpPr/>
          <p:nvPr/>
        </p:nvSpPr>
        <p:spPr>
          <a:xfrm>
            <a:off x="7241738" y="5549325"/>
            <a:ext cx="146566" cy="252770"/>
          </a:xfrm>
          <a:prstGeom prst="rect">
            <a:avLst/>
          </a:prstGeom>
          <a:noFill/>
          <a:ln/>
        </p:spPr>
        <p:txBody>
          <a:bodyPr wrap="none" rtlCol="0" anchor="t"/>
          <a:lstStyle/>
          <a:p>
            <a:pPr marL="0" indent="0" algn="ctr">
              <a:lnSpc>
                <a:spcPts val="1990"/>
              </a:lnSpc>
              <a:buNone/>
            </a:pPr>
            <a:r>
              <a:rPr lang="en-US" sz="3200" b="1" kern="0" spc="-20" dirty="0">
                <a:solidFill>
                  <a:srgbClr val="3D3838"/>
                </a:solidFill>
                <a:ea typeface="Montserrat" pitchFamily="34" charset="-122"/>
                <a:cs typeface="Montserrat" pitchFamily="34" charset="-120"/>
              </a:rPr>
              <a:t>2</a:t>
            </a:r>
            <a:endParaRPr lang="en-US" sz="3200" dirty="0"/>
          </a:p>
        </p:txBody>
      </p:sp>
      <p:sp>
        <p:nvSpPr>
          <p:cNvPr id="15" name="Text 12"/>
          <p:cNvSpPr/>
          <p:nvPr/>
        </p:nvSpPr>
        <p:spPr>
          <a:xfrm>
            <a:off x="6261735" y="6509861"/>
            <a:ext cx="2106573" cy="263247"/>
          </a:xfrm>
          <a:prstGeom prst="rect">
            <a:avLst/>
          </a:prstGeom>
          <a:noFill/>
          <a:ln/>
        </p:spPr>
        <p:txBody>
          <a:bodyPr wrap="none" rtlCol="0" anchor="t"/>
          <a:lstStyle/>
          <a:p>
            <a:pPr marL="0" indent="0" algn="ctr">
              <a:lnSpc>
                <a:spcPts val="2073"/>
              </a:lnSpc>
              <a:buNone/>
            </a:pPr>
            <a:r>
              <a:rPr lang="en-US" sz="2800" b="1" kern="0" spc="-17" dirty="0">
                <a:solidFill>
                  <a:srgbClr val="3D3838"/>
                </a:solidFill>
                <a:ea typeface="Montserrat" pitchFamily="34" charset="-122"/>
                <a:cs typeface="Montserrat" pitchFamily="34" charset="-120"/>
              </a:rPr>
              <a:t>Transition objects</a:t>
            </a:r>
            <a:endParaRPr lang="en-US" sz="2800" dirty="0"/>
          </a:p>
        </p:txBody>
      </p:sp>
      <p:sp>
        <p:nvSpPr>
          <p:cNvPr id="16" name="Text 13"/>
          <p:cNvSpPr/>
          <p:nvPr/>
        </p:nvSpPr>
        <p:spPr>
          <a:xfrm>
            <a:off x="4760833" y="6884312"/>
            <a:ext cx="5108496" cy="1204495"/>
          </a:xfrm>
          <a:prstGeom prst="rect">
            <a:avLst/>
          </a:prstGeom>
          <a:noFill/>
          <a:ln/>
        </p:spPr>
        <p:txBody>
          <a:bodyPr wrap="square" rtlCol="0" anchor="t"/>
          <a:lstStyle/>
          <a:p>
            <a:pPr marL="0" indent="0">
              <a:lnSpc>
                <a:spcPts val="2190"/>
              </a:lnSpc>
              <a:buNone/>
            </a:pPr>
            <a:r>
              <a:rPr lang="en-US" sz="2400" dirty="0">
                <a:solidFill>
                  <a:srgbClr val="3D3838"/>
                </a:solidFill>
                <a:ea typeface="Source Sans Pro" pitchFamily="34" charset="-122"/>
                <a:cs typeface="Source Sans Pro" pitchFamily="34" charset="-120"/>
              </a:rPr>
              <a:t>Automatically </a:t>
            </a:r>
            <a:r>
              <a:rPr lang="en-US" sz="2400" dirty="0">
                <a:solidFill>
                  <a:srgbClr val="FF0000"/>
                </a:solidFill>
                <a:ea typeface="Source Sans Pro" pitchFamily="34" charset="-122"/>
                <a:cs typeface="Source Sans Pro" pitchFamily="34" charset="-120"/>
              </a:rPr>
              <a:t>move objects to more cost-effective storage classes </a:t>
            </a:r>
            <a:r>
              <a:rPr lang="en-US" sz="2400" dirty="0">
                <a:solidFill>
                  <a:srgbClr val="3D3838"/>
                </a:solidFill>
                <a:ea typeface="Source Sans Pro" pitchFamily="34" charset="-122"/>
                <a:cs typeface="Source Sans Pro" pitchFamily="34" charset="-120"/>
              </a:rPr>
              <a:t>like Glacier or Glacier Deep Archive as they age.</a:t>
            </a:r>
            <a:endParaRPr lang="en-US" sz="2400" dirty="0"/>
          </a:p>
        </p:txBody>
      </p:sp>
      <p:sp>
        <p:nvSpPr>
          <p:cNvPr id="17" name="Shape 14"/>
          <p:cNvSpPr/>
          <p:nvPr/>
        </p:nvSpPr>
        <p:spPr>
          <a:xfrm>
            <a:off x="10135910" y="5026997"/>
            <a:ext cx="22860" cy="648772"/>
          </a:xfrm>
          <a:prstGeom prst="roundRect">
            <a:avLst>
              <a:gd name="adj" fmla="val 121641"/>
            </a:avLst>
          </a:prstGeom>
          <a:solidFill>
            <a:srgbClr val="D8D4D4"/>
          </a:solidFill>
          <a:ln/>
        </p:spPr>
      </p:sp>
      <p:sp>
        <p:nvSpPr>
          <p:cNvPr id="18" name="Shape 15"/>
          <p:cNvSpPr/>
          <p:nvPr/>
        </p:nvSpPr>
        <p:spPr>
          <a:xfrm>
            <a:off x="9938861" y="5467171"/>
            <a:ext cx="417076" cy="417076"/>
          </a:xfrm>
          <a:prstGeom prst="roundRect">
            <a:avLst>
              <a:gd name="adj" fmla="val 6667"/>
            </a:avLst>
          </a:prstGeom>
          <a:solidFill>
            <a:srgbClr val="F2EEEE"/>
          </a:solidFill>
          <a:ln/>
        </p:spPr>
      </p:sp>
      <p:sp>
        <p:nvSpPr>
          <p:cNvPr id="19" name="Text 16"/>
          <p:cNvSpPr/>
          <p:nvPr/>
        </p:nvSpPr>
        <p:spPr>
          <a:xfrm>
            <a:off x="10073878" y="5549325"/>
            <a:ext cx="147042" cy="252770"/>
          </a:xfrm>
          <a:prstGeom prst="rect">
            <a:avLst/>
          </a:prstGeom>
          <a:noFill/>
          <a:ln/>
        </p:spPr>
        <p:txBody>
          <a:bodyPr wrap="none" rtlCol="0" anchor="t"/>
          <a:lstStyle/>
          <a:p>
            <a:pPr marL="0" indent="0" algn="ctr">
              <a:lnSpc>
                <a:spcPts val="1990"/>
              </a:lnSpc>
              <a:buNone/>
            </a:pPr>
            <a:r>
              <a:rPr lang="en-US" sz="3200" b="1" kern="0" spc="-20" dirty="0">
                <a:solidFill>
                  <a:srgbClr val="3D3838"/>
                </a:solidFill>
                <a:ea typeface="Montserrat" pitchFamily="34" charset="-122"/>
                <a:cs typeface="Montserrat" pitchFamily="34" charset="-120"/>
              </a:rPr>
              <a:t>3</a:t>
            </a:r>
            <a:endParaRPr lang="en-US" sz="3200" dirty="0"/>
          </a:p>
        </p:txBody>
      </p:sp>
      <p:sp>
        <p:nvSpPr>
          <p:cNvPr id="20" name="Text 17"/>
          <p:cNvSpPr/>
          <p:nvPr/>
        </p:nvSpPr>
        <p:spPr>
          <a:xfrm>
            <a:off x="9094113" y="3911084"/>
            <a:ext cx="2106573" cy="263247"/>
          </a:xfrm>
          <a:prstGeom prst="rect">
            <a:avLst/>
          </a:prstGeom>
          <a:noFill/>
          <a:ln/>
        </p:spPr>
        <p:txBody>
          <a:bodyPr wrap="none" rtlCol="0" anchor="t"/>
          <a:lstStyle/>
          <a:p>
            <a:pPr marL="0" indent="0" algn="ctr">
              <a:lnSpc>
                <a:spcPts val="2073"/>
              </a:lnSpc>
              <a:buNone/>
            </a:pPr>
            <a:r>
              <a:rPr lang="en-US" sz="2800" b="1" kern="0" spc="-17" dirty="0">
                <a:solidFill>
                  <a:srgbClr val="3D3838"/>
                </a:solidFill>
                <a:ea typeface="Montserrat" pitchFamily="34" charset="-122"/>
                <a:cs typeface="Montserrat" pitchFamily="34" charset="-120"/>
              </a:rPr>
              <a:t>Expire objects</a:t>
            </a:r>
            <a:endParaRPr lang="en-US" sz="2800" dirty="0"/>
          </a:p>
        </p:txBody>
      </p:sp>
      <p:sp>
        <p:nvSpPr>
          <p:cNvPr id="21" name="Text 18"/>
          <p:cNvSpPr/>
          <p:nvPr/>
        </p:nvSpPr>
        <p:spPr>
          <a:xfrm>
            <a:off x="7999611" y="4322652"/>
            <a:ext cx="5108496" cy="858947"/>
          </a:xfrm>
          <a:prstGeom prst="rect">
            <a:avLst/>
          </a:prstGeom>
          <a:noFill/>
          <a:ln/>
        </p:spPr>
        <p:txBody>
          <a:bodyPr wrap="square" rtlCol="0" anchor="t"/>
          <a:lstStyle/>
          <a:p>
            <a:pPr marL="0" indent="0">
              <a:lnSpc>
                <a:spcPts val="2190"/>
              </a:lnSpc>
              <a:buNone/>
            </a:pPr>
            <a:r>
              <a:rPr lang="en-US" sz="2400" dirty="0">
                <a:solidFill>
                  <a:srgbClr val="3D3838"/>
                </a:solidFill>
                <a:ea typeface="Source Sans Pro" pitchFamily="34" charset="-122"/>
                <a:cs typeface="Source Sans Pro" pitchFamily="34" charset="-120"/>
              </a:rPr>
              <a:t>Automatically </a:t>
            </a:r>
            <a:r>
              <a:rPr lang="en-US" sz="2400" dirty="0">
                <a:solidFill>
                  <a:srgbClr val="FF0000"/>
                </a:solidFill>
                <a:ea typeface="Source Sans Pro" pitchFamily="34" charset="-122"/>
                <a:cs typeface="Source Sans Pro" pitchFamily="34" charset="-120"/>
              </a:rPr>
              <a:t>delete objects that have reached the end of their lifecycle</a:t>
            </a:r>
            <a:r>
              <a:rPr lang="en-US" sz="2400" dirty="0">
                <a:solidFill>
                  <a:srgbClr val="3D3838"/>
                </a:solidFill>
                <a:ea typeface="Source Sans Pro" pitchFamily="34" charset="-122"/>
                <a:cs typeface="Source Sans Pro" pitchFamily="34" charset="-120"/>
              </a:rPr>
              <a:t> to reclaim storage and reduce costs.</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988259" y="572929"/>
            <a:ext cx="7879199" cy="591145"/>
          </a:xfrm>
          <a:prstGeom prst="rect">
            <a:avLst/>
          </a:prstGeom>
          <a:noFill/>
          <a:ln/>
        </p:spPr>
        <p:txBody>
          <a:bodyPr wrap="none" rtlCol="0" anchor="t"/>
          <a:lstStyle/>
          <a:p>
            <a:pPr marL="0" indent="0">
              <a:lnSpc>
                <a:spcPts val="4655"/>
              </a:lnSpc>
              <a:buNone/>
            </a:pPr>
            <a:r>
              <a:rPr lang="en-US" sz="4800" b="1" kern="0" spc="-37" dirty="0">
                <a:solidFill>
                  <a:srgbClr val="000000"/>
                </a:solidFill>
                <a:ea typeface="Montserrat" pitchFamily="34" charset="-122"/>
                <a:cs typeface="Montserrat" pitchFamily="34" charset="-120"/>
              </a:rPr>
              <a:t>Creating a new S3 Lifecycle Rule</a:t>
            </a:r>
            <a:endParaRPr lang="en-US" sz="4800" dirty="0"/>
          </a:p>
        </p:txBody>
      </p:sp>
      <p:sp>
        <p:nvSpPr>
          <p:cNvPr id="5" name="Shape 3"/>
          <p:cNvSpPr/>
          <p:nvPr/>
        </p:nvSpPr>
        <p:spPr>
          <a:xfrm>
            <a:off x="1060371" y="1580198"/>
            <a:ext cx="1563648" cy="1148477"/>
          </a:xfrm>
          <a:prstGeom prst="roundRect">
            <a:avLst>
              <a:gd name="adj" fmla="val 2718"/>
            </a:avLst>
          </a:prstGeom>
          <a:solidFill>
            <a:srgbClr val="F2EEEE"/>
          </a:solidFill>
          <a:ln/>
        </p:spPr>
      </p:sp>
      <p:sp>
        <p:nvSpPr>
          <p:cNvPr id="6" name="Text 4"/>
          <p:cNvSpPr/>
          <p:nvPr/>
        </p:nvSpPr>
        <p:spPr>
          <a:xfrm>
            <a:off x="1268373" y="1959293"/>
            <a:ext cx="99417" cy="390168"/>
          </a:xfrm>
          <a:prstGeom prst="rect">
            <a:avLst/>
          </a:prstGeom>
          <a:noFill/>
          <a:ln/>
        </p:spPr>
        <p:txBody>
          <a:bodyPr wrap="none" rtlCol="0" anchor="t"/>
          <a:lstStyle/>
          <a:p>
            <a:pPr marL="0" indent="0" algn="ctr">
              <a:lnSpc>
                <a:spcPts val="3072"/>
              </a:lnSpc>
              <a:buNone/>
            </a:pPr>
            <a:r>
              <a:rPr lang="en-US" sz="3200" b="1" kern="0" spc="-20" dirty="0">
                <a:solidFill>
                  <a:srgbClr val="3D3838"/>
                </a:solidFill>
                <a:ea typeface="Montserrat" pitchFamily="34" charset="-122"/>
                <a:cs typeface="Montserrat" pitchFamily="34" charset="-120"/>
              </a:rPr>
              <a:t>1</a:t>
            </a:r>
            <a:endParaRPr lang="en-US" sz="3200" dirty="0"/>
          </a:p>
        </p:txBody>
      </p:sp>
      <p:sp>
        <p:nvSpPr>
          <p:cNvPr id="7" name="Text 5"/>
          <p:cNvSpPr/>
          <p:nvPr/>
        </p:nvSpPr>
        <p:spPr>
          <a:xfrm>
            <a:off x="2832021" y="1788200"/>
            <a:ext cx="2364700" cy="295513"/>
          </a:xfrm>
          <a:prstGeom prst="rect">
            <a:avLst/>
          </a:prstGeom>
          <a:noFill/>
          <a:ln/>
        </p:spPr>
        <p:txBody>
          <a:bodyPr wrap="none" rtlCol="0" anchor="t"/>
          <a:lstStyle/>
          <a:p>
            <a:pPr marL="0" indent="0" algn="l">
              <a:lnSpc>
                <a:spcPts val="2328"/>
              </a:lnSpc>
              <a:buNone/>
            </a:pPr>
            <a:r>
              <a:rPr lang="en-US" sz="2800" b="1" kern="0" spc="-19" dirty="0">
                <a:solidFill>
                  <a:srgbClr val="3D3838"/>
                </a:solidFill>
                <a:ea typeface="Montserrat" pitchFamily="34" charset="-122"/>
                <a:cs typeface="Montserrat" pitchFamily="34" charset="-120"/>
              </a:rPr>
              <a:t>Define Rule</a:t>
            </a:r>
            <a:endParaRPr lang="en-US" sz="2800" dirty="0"/>
          </a:p>
        </p:txBody>
      </p:sp>
      <p:sp>
        <p:nvSpPr>
          <p:cNvPr id="8" name="Text 6"/>
          <p:cNvSpPr/>
          <p:nvPr/>
        </p:nvSpPr>
        <p:spPr>
          <a:xfrm>
            <a:off x="2832021" y="2208489"/>
            <a:ext cx="3657679" cy="385881"/>
          </a:xfrm>
          <a:prstGeom prst="rect">
            <a:avLst/>
          </a:prstGeom>
          <a:noFill/>
          <a:ln/>
        </p:spPr>
        <p:txBody>
          <a:bodyPr wrap="none" rtlCol="0" anchor="t"/>
          <a:lstStyle/>
          <a:p>
            <a:pPr marL="0" indent="0" algn="l">
              <a:lnSpc>
                <a:spcPts val="2458"/>
              </a:lnSpc>
              <a:buNone/>
            </a:pPr>
            <a:r>
              <a:rPr lang="en-US" sz="2400" dirty="0">
                <a:solidFill>
                  <a:srgbClr val="3D3838"/>
                </a:solidFill>
                <a:ea typeface="Source Sans Pro" pitchFamily="34" charset="-122"/>
                <a:cs typeface="Source Sans Pro" pitchFamily="34" charset="-120"/>
              </a:rPr>
              <a:t>Name and describe the </a:t>
            </a:r>
            <a:r>
              <a:rPr lang="en-US" sz="2400" dirty="0">
                <a:solidFill>
                  <a:srgbClr val="FF0000"/>
                </a:solidFill>
                <a:ea typeface="Source Sans Pro" pitchFamily="34" charset="-122"/>
                <a:cs typeface="Source Sans Pro" pitchFamily="34" charset="-120"/>
              </a:rPr>
              <a:t>rule</a:t>
            </a:r>
            <a:endParaRPr lang="en-US" sz="2400" dirty="0">
              <a:solidFill>
                <a:srgbClr val="FF0000"/>
              </a:solidFill>
            </a:endParaRPr>
          </a:p>
        </p:txBody>
      </p:sp>
      <p:sp>
        <p:nvSpPr>
          <p:cNvPr id="9" name="Shape 7"/>
          <p:cNvSpPr/>
          <p:nvPr/>
        </p:nvSpPr>
        <p:spPr>
          <a:xfrm>
            <a:off x="2727960" y="2719149"/>
            <a:ext cx="10738128" cy="11430"/>
          </a:xfrm>
          <a:prstGeom prst="roundRect">
            <a:avLst>
              <a:gd name="adj" fmla="val 273099"/>
            </a:avLst>
          </a:prstGeom>
          <a:solidFill>
            <a:srgbClr val="D8D4D4"/>
          </a:solidFill>
          <a:ln/>
        </p:spPr>
      </p:sp>
      <p:sp>
        <p:nvSpPr>
          <p:cNvPr id="10" name="Shape 8"/>
          <p:cNvSpPr/>
          <p:nvPr/>
        </p:nvSpPr>
        <p:spPr>
          <a:xfrm>
            <a:off x="1060371" y="2832616"/>
            <a:ext cx="3127415" cy="1148477"/>
          </a:xfrm>
          <a:prstGeom prst="roundRect">
            <a:avLst>
              <a:gd name="adj" fmla="val 2718"/>
            </a:avLst>
          </a:prstGeom>
          <a:solidFill>
            <a:srgbClr val="F2EEEE"/>
          </a:solidFill>
          <a:ln/>
        </p:spPr>
      </p:sp>
      <p:sp>
        <p:nvSpPr>
          <p:cNvPr id="11" name="Text 9"/>
          <p:cNvSpPr/>
          <p:nvPr/>
        </p:nvSpPr>
        <p:spPr>
          <a:xfrm>
            <a:off x="1268373" y="3211711"/>
            <a:ext cx="150852" cy="390168"/>
          </a:xfrm>
          <a:prstGeom prst="rect">
            <a:avLst/>
          </a:prstGeom>
          <a:noFill/>
          <a:ln/>
        </p:spPr>
        <p:txBody>
          <a:bodyPr wrap="none" rtlCol="0" anchor="t"/>
          <a:lstStyle/>
          <a:p>
            <a:pPr marL="0" indent="0" algn="ctr">
              <a:lnSpc>
                <a:spcPts val="3072"/>
              </a:lnSpc>
              <a:buNone/>
            </a:pPr>
            <a:r>
              <a:rPr lang="en-US" sz="3200" b="1" kern="0" spc="-20" dirty="0">
                <a:solidFill>
                  <a:srgbClr val="3D3838"/>
                </a:solidFill>
                <a:ea typeface="Montserrat" pitchFamily="34" charset="-122"/>
                <a:cs typeface="Montserrat" pitchFamily="34" charset="-120"/>
              </a:rPr>
              <a:t>2</a:t>
            </a:r>
            <a:endParaRPr lang="en-US" sz="3200" dirty="0"/>
          </a:p>
        </p:txBody>
      </p:sp>
      <p:sp>
        <p:nvSpPr>
          <p:cNvPr id="12" name="Text 10"/>
          <p:cNvSpPr/>
          <p:nvPr/>
        </p:nvSpPr>
        <p:spPr>
          <a:xfrm>
            <a:off x="4395788" y="3040618"/>
            <a:ext cx="2364700" cy="295513"/>
          </a:xfrm>
          <a:prstGeom prst="rect">
            <a:avLst/>
          </a:prstGeom>
          <a:noFill/>
          <a:ln/>
        </p:spPr>
        <p:txBody>
          <a:bodyPr wrap="none" rtlCol="0" anchor="t"/>
          <a:lstStyle/>
          <a:p>
            <a:pPr marL="0" indent="0" algn="l">
              <a:lnSpc>
                <a:spcPts val="2328"/>
              </a:lnSpc>
              <a:buNone/>
            </a:pPr>
            <a:r>
              <a:rPr lang="en-US" sz="2800" b="1" kern="0" spc="-19" dirty="0">
                <a:solidFill>
                  <a:srgbClr val="3D3838"/>
                </a:solidFill>
                <a:ea typeface="Montserrat" pitchFamily="34" charset="-122"/>
                <a:cs typeface="Montserrat" pitchFamily="34" charset="-120"/>
              </a:rPr>
              <a:t>Select Bucket</a:t>
            </a:r>
            <a:endParaRPr lang="en-US" sz="2800" dirty="0"/>
          </a:p>
        </p:txBody>
      </p:sp>
      <p:sp>
        <p:nvSpPr>
          <p:cNvPr id="13" name="Text 11"/>
          <p:cNvSpPr/>
          <p:nvPr/>
        </p:nvSpPr>
        <p:spPr>
          <a:xfrm>
            <a:off x="4395788" y="3460908"/>
            <a:ext cx="5294312" cy="374449"/>
          </a:xfrm>
          <a:prstGeom prst="rect">
            <a:avLst/>
          </a:prstGeom>
          <a:noFill/>
          <a:ln/>
        </p:spPr>
        <p:txBody>
          <a:bodyPr wrap="none" rtlCol="0" anchor="t"/>
          <a:lstStyle/>
          <a:p>
            <a:pPr marL="0" indent="0" algn="l">
              <a:lnSpc>
                <a:spcPts val="2458"/>
              </a:lnSpc>
              <a:buNone/>
            </a:pPr>
            <a:r>
              <a:rPr lang="en-US" sz="2400" dirty="0">
                <a:solidFill>
                  <a:srgbClr val="3D3838"/>
                </a:solidFill>
                <a:ea typeface="Source Sans Pro" pitchFamily="34" charset="-122"/>
                <a:cs typeface="Source Sans Pro" pitchFamily="34" charset="-120"/>
              </a:rPr>
              <a:t>Choose the </a:t>
            </a:r>
            <a:r>
              <a:rPr lang="en-US" sz="2400" dirty="0">
                <a:solidFill>
                  <a:srgbClr val="FF0000"/>
                </a:solidFill>
                <a:ea typeface="Source Sans Pro" pitchFamily="34" charset="-122"/>
                <a:cs typeface="Source Sans Pro" pitchFamily="34" charset="-120"/>
              </a:rPr>
              <a:t>S3 bucket </a:t>
            </a:r>
            <a:r>
              <a:rPr lang="en-US" sz="2400" dirty="0">
                <a:solidFill>
                  <a:srgbClr val="3D3838"/>
                </a:solidFill>
                <a:ea typeface="Source Sans Pro" pitchFamily="34" charset="-122"/>
                <a:cs typeface="Source Sans Pro" pitchFamily="34" charset="-120"/>
              </a:rPr>
              <a:t>to apply the rule to</a:t>
            </a:r>
            <a:endParaRPr lang="en-US" sz="2400" dirty="0"/>
          </a:p>
        </p:txBody>
      </p:sp>
      <p:sp>
        <p:nvSpPr>
          <p:cNvPr id="14" name="Shape 12"/>
          <p:cNvSpPr/>
          <p:nvPr/>
        </p:nvSpPr>
        <p:spPr>
          <a:xfrm>
            <a:off x="4291727" y="3971568"/>
            <a:ext cx="9174361" cy="11430"/>
          </a:xfrm>
          <a:prstGeom prst="roundRect">
            <a:avLst>
              <a:gd name="adj" fmla="val 273099"/>
            </a:avLst>
          </a:prstGeom>
          <a:solidFill>
            <a:srgbClr val="D8D4D4"/>
          </a:solidFill>
          <a:ln/>
        </p:spPr>
      </p:sp>
      <p:sp>
        <p:nvSpPr>
          <p:cNvPr id="15" name="Shape 13"/>
          <p:cNvSpPr/>
          <p:nvPr/>
        </p:nvSpPr>
        <p:spPr>
          <a:xfrm>
            <a:off x="1060371" y="4085034"/>
            <a:ext cx="4691063" cy="1148477"/>
          </a:xfrm>
          <a:prstGeom prst="roundRect">
            <a:avLst>
              <a:gd name="adj" fmla="val 2718"/>
            </a:avLst>
          </a:prstGeom>
          <a:solidFill>
            <a:srgbClr val="F2EEEE"/>
          </a:solidFill>
          <a:ln/>
        </p:spPr>
      </p:sp>
      <p:sp>
        <p:nvSpPr>
          <p:cNvPr id="16" name="Text 14"/>
          <p:cNvSpPr/>
          <p:nvPr/>
        </p:nvSpPr>
        <p:spPr>
          <a:xfrm>
            <a:off x="1268373" y="4464129"/>
            <a:ext cx="151448" cy="390168"/>
          </a:xfrm>
          <a:prstGeom prst="rect">
            <a:avLst/>
          </a:prstGeom>
          <a:noFill/>
          <a:ln/>
        </p:spPr>
        <p:txBody>
          <a:bodyPr wrap="none" rtlCol="0" anchor="t"/>
          <a:lstStyle/>
          <a:p>
            <a:pPr marL="0" indent="0" algn="ctr">
              <a:lnSpc>
                <a:spcPts val="3072"/>
              </a:lnSpc>
              <a:buNone/>
            </a:pPr>
            <a:r>
              <a:rPr lang="en-US" sz="3200" b="1" kern="0" spc="-20" dirty="0">
                <a:solidFill>
                  <a:srgbClr val="3D3838"/>
                </a:solidFill>
                <a:ea typeface="Montserrat" pitchFamily="34" charset="-122"/>
                <a:cs typeface="Montserrat" pitchFamily="34" charset="-120"/>
              </a:rPr>
              <a:t>3</a:t>
            </a:r>
            <a:endParaRPr lang="en-US" sz="3200" dirty="0"/>
          </a:p>
        </p:txBody>
      </p:sp>
      <p:sp>
        <p:nvSpPr>
          <p:cNvPr id="17" name="Text 15"/>
          <p:cNvSpPr/>
          <p:nvPr/>
        </p:nvSpPr>
        <p:spPr>
          <a:xfrm>
            <a:off x="5959435" y="4293037"/>
            <a:ext cx="2364700" cy="295513"/>
          </a:xfrm>
          <a:prstGeom prst="rect">
            <a:avLst/>
          </a:prstGeom>
          <a:noFill/>
          <a:ln/>
        </p:spPr>
        <p:txBody>
          <a:bodyPr wrap="none" rtlCol="0" anchor="t"/>
          <a:lstStyle/>
          <a:p>
            <a:pPr marL="0" indent="0" algn="l">
              <a:lnSpc>
                <a:spcPts val="2328"/>
              </a:lnSpc>
              <a:buNone/>
            </a:pPr>
            <a:r>
              <a:rPr lang="en-US" sz="2800" b="1" kern="0" spc="-19" dirty="0">
                <a:solidFill>
                  <a:srgbClr val="3D3838"/>
                </a:solidFill>
                <a:ea typeface="Montserrat" pitchFamily="34" charset="-122"/>
                <a:cs typeface="Montserrat" pitchFamily="34" charset="-120"/>
              </a:rPr>
              <a:t>Configure Actions</a:t>
            </a:r>
            <a:endParaRPr lang="en-US" sz="2800" dirty="0"/>
          </a:p>
        </p:txBody>
      </p:sp>
      <p:sp>
        <p:nvSpPr>
          <p:cNvPr id="18" name="Text 16"/>
          <p:cNvSpPr/>
          <p:nvPr/>
        </p:nvSpPr>
        <p:spPr>
          <a:xfrm>
            <a:off x="5959435" y="4713327"/>
            <a:ext cx="3464481" cy="312182"/>
          </a:xfrm>
          <a:prstGeom prst="rect">
            <a:avLst/>
          </a:prstGeom>
          <a:noFill/>
          <a:ln/>
        </p:spPr>
        <p:txBody>
          <a:bodyPr wrap="none" rtlCol="0" anchor="t"/>
          <a:lstStyle/>
          <a:p>
            <a:pPr marL="0" indent="0" algn="l">
              <a:lnSpc>
                <a:spcPts val="2458"/>
              </a:lnSpc>
              <a:buNone/>
            </a:pPr>
            <a:r>
              <a:rPr lang="en-US" sz="2400" dirty="0">
                <a:solidFill>
                  <a:srgbClr val="3D3838"/>
                </a:solidFill>
                <a:ea typeface="Source Sans Pro" pitchFamily="34" charset="-122"/>
                <a:cs typeface="Source Sans Pro" pitchFamily="34" charset="-120"/>
              </a:rPr>
              <a:t>Set the </a:t>
            </a:r>
            <a:r>
              <a:rPr lang="en-US" sz="2400" dirty="0">
                <a:solidFill>
                  <a:srgbClr val="FF0000"/>
                </a:solidFill>
                <a:ea typeface="Source Sans Pro" pitchFamily="34" charset="-122"/>
                <a:cs typeface="Source Sans Pro" pitchFamily="34" charset="-120"/>
              </a:rPr>
              <a:t>transition and expiration actions</a:t>
            </a:r>
            <a:endParaRPr lang="en-US" sz="2400" dirty="0">
              <a:solidFill>
                <a:srgbClr val="FF0000"/>
              </a:solidFill>
            </a:endParaRPr>
          </a:p>
        </p:txBody>
      </p:sp>
      <p:sp>
        <p:nvSpPr>
          <p:cNvPr id="19" name="Shape 17"/>
          <p:cNvSpPr/>
          <p:nvPr/>
        </p:nvSpPr>
        <p:spPr>
          <a:xfrm>
            <a:off x="5855375" y="5223986"/>
            <a:ext cx="7610713" cy="11430"/>
          </a:xfrm>
          <a:prstGeom prst="roundRect">
            <a:avLst>
              <a:gd name="adj" fmla="val 273099"/>
            </a:avLst>
          </a:prstGeom>
          <a:solidFill>
            <a:srgbClr val="D8D4D4"/>
          </a:solidFill>
          <a:ln/>
        </p:spPr>
      </p:sp>
      <p:sp>
        <p:nvSpPr>
          <p:cNvPr id="20" name="Shape 18"/>
          <p:cNvSpPr/>
          <p:nvPr/>
        </p:nvSpPr>
        <p:spPr>
          <a:xfrm>
            <a:off x="1060371" y="5337453"/>
            <a:ext cx="6254829" cy="1148477"/>
          </a:xfrm>
          <a:prstGeom prst="roundRect">
            <a:avLst>
              <a:gd name="adj" fmla="val 2718"/>
            </a:avLst>
          </a:prstGeom>
          <a:solidFill>
            <a:srgbClr val="F2EEEE"/>
          </a:solidFill>
          <a:ln/>
        </p:spPr>
      </p:sp>
      <p:sp>
        <p:nvSpPr>
          <p:cNvPr id="21" name="Text 19"/>
          <p:cNvSpPr/>
          <p:nvPr/>
        </p:nvSpPr>
        <p:spPr>
          <a:xfrm>
            <a:off x="1268373" y="5716548"/>
            <a:ext cx="176570" cy="390168"/>
          </a:xfrm>
          <a:prstGeom prst="rect">
            <a:avLst/>
          </a:prstGeom>
          <a:noFill/>
          <a:ln/>
        </p:spPr>
        <p:txBody>
          <a:bodyPr wrap="none" rtlCol="0" anchor="t"/>
          <a:lstStyle/>
          <a:p>
            <a:pPr marL="0" indent="0" algn="ctr">
              <a:lnSpc>
                <a:spcPts val="3072"/>
              </a:lnSpc>
              <a:buNone/>
            </a:pPr>
            <a:r>
              <a:rPr lang="en-US" sz="3200" b="1" kern="0" spc="-20" dirty="0">
                <a:solidFill>
                  <a:srgbClr val="3D3838"/>
                </a:solidFill>
                <a:ea typeface="Montserrat" pitchFamily="34" charset="-122"/>
                <a:cs typeface="Montserrat" pitchFamily="34" charset="-120"/>
              </a:rPr>
              <a:t>4</a:t>
            </a:r>
            <a:endParaRPr lang="en-US" sz="3200" dirty="0"/>
          </a:p>
        </p:txBody>
      </p:sp>
      <p:sp>
        <p:nvSpPr>
          <p:cNvPr id="22" name="Text 20"/>
          <p:cNvSpPr/>
          <p:nvPr/>
        </p:nvSpPr>
        <p:spPr>
          <a:xfrm>
            <a:off x="7523202" y="5545455"/>
            <a:ext cx="2364700" cy="295513"/>
          </a:xfrm>
          <a:prstGeom prst="rect">
            <a:avLst/>
          </a:prstGeom>
          <a:noFill/>
          <a:ln/>
        </p:spPr>
        <p:txBody>
          <a:bodyPr wrap="none" rtlCol="0" anchor="t"/>
          <a:lstStyle/>
          <a:p>
            <a:pPr marL="0" indent="0" algn="l">
              <a:lnSpc>
                <a:spcPts val="2328"/>
              </a:lnSpc>
              <a:buNone/>
            </a:pPr>
            <a:r>
              <a:rPr lang="en-US" sz="2800" b="1" kern="0" spc="-19" dirty="0">
                <a:solidFill>
                  <a:srgbClr val="3D3838"/>
                </a:solidFill>
                <a:ea typeface="Montserrat" pitchFamily="34" charset="-122"/>
                <a:cs typeface="Montserrat" pitchFamily="34" charset="-120"/>
              </a:rPr>
              <a:t>Review and Save</a:t>
            </a:r>
            <a:endParaRPr lang="en-US" sz="2800" dirty="0"/>
          </a:p>
        </p:txBody>
      </p:sp>
      <p:sp>
        <p:nvSpPr>
          <p:cNvPr id="23" name="Text 21"/>
          <p:cNvSpPr/>
          <p:nvPr/>
        </p:nvSpPr>
        <p:spPr>
          <a:xfrm>
            <a:off x="7523202" y="5965746"/>
            <a:ext cx="4148098" cy="312182"/>
          </a:xfrm>
          <a:prstGeom prst="rect">
            <a:avLst/>
          </a:prstGeom>
          <a:noFill/>
          <a:ln/>
        </p:spPr>
        <p:txBody>
          <a:bodyPr wrap="none" rtlCol="0" anchor="t"/>
          <a:lstStyle/>
          <a:p>
            <a:pPr marL="0" indent="0" algn="l">
              <a:lnSpc>
                <a:spcPts val="2458"/>
              </a:lnSpc>
              <a:buNone/>
            </a:pPr>
            <a:r>
              <a:rPr lang="en-US" sz="2400" dirty="0">
                <a:solidFill>
                  <a:srgbClr val="3D3838"/>
                </a:solidFill>
                <a:ea typeface="Source Sans Pro" pitchFamily="34" charset="-122"/>
                <a:cs typeface="Source Sans Pro" pitchFamily="34" charset="-120"/>
              </a:rPr>
              <a:t>Confirm the </a:t>
            </a:r>
            <a:r>
              <a:rPr lang="en-US" sz="2400" dirty="0">
                <a:solidFill>
                  <a:srgbClr val="FF0000"/>
                </a:solidFill>
                <a:ea typeface="Source Sans Pro" pitchFamily="34" charset="-122"/>
                <a:cs typeface="Source Sans Pro" pitchFamily="34" charset="-120"/>
              </a:rPr>
              <a:t>rule</a:t>
            </a:r>
            <a:r>
              <a:rPr lang="en-US" sz="2400" dirty="0">
                <a:solidFill>
                  <a:srgbClr val="3D3838"/>
                </a:solidFill>
                <a:ea typeface="Source Sans Pro" pitchFamily="34" charset="-122"/>
                <a:cs typeface="Source Sans Pro" pitchFamily="34" charset="-120"/>
              </a:rPr>
              <a:t> details and save</a:t>
            </a:r>
            <a:endParaRPr lang="en-US" sz="2400" dirty="0"/>
          </a:p>
        </p:txBody>
      </p:sp>
      <p:sp>
        <p:nvSpPr>
          <p:cNvPr id="24" name="Text 22"/>
          <p:cNvSpPr/>
          <p:nvPr/>
        </p:nvSpPr>
        <p:spPr>
          <a:xfrm>
            <a:off x="1060371" y="6720007"/>
            <a:ext cx="12509659" cy="936546"/>
          </a:xfrm>
          <a:prstGeom prst="rect">
            <a:avLst/>
          </a:prstGeom>
          <a:noFill/>
          <a:ln/>
        </p:spPr>
        <p:txBody>
          <a:bodyPr wrap="square" rtlCol="0" anchor="t"/>
          <a:lstStyle/>
          <a:p>
            <a:pPr marL="0" indent="0">
              <a:lnSpc>
                <a:spcPts val="2458"/>
              </a:lnSpc>
              <a:buNone/>
            </a:pPr>
            <a:r>
              <a:rPr lang="en-US" sz="2400" dirty="0">
                <a:solidFill>
                  <a:srgbClr val="3D3838"/>
                </a:solidFill>
                <a:ea typeface="Source Sans Pro" pitchFamily="34" charset="-122"/>
                <a:cs typeface="Source Sans Pro" pitchFamily="34" charset="-120"/>
              </a:rPr>
              <a:t>Creating a new S3 Lifecycle Rule involves several steps. First, you'll need to define the rule by giving it a name and describing its purpose. Next, select the S3 bucket where you want the rule to apply. Then, configure the desired transition and expiration actions. Finally, review the full rule details and save it to start automating your S3 storage management.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10452735"/>
          </a:xfrm>
          <a:prstGeom prst="rect">
            <a:avLst/>
          </a:prstGeom>
          <a:solidFill>
            <a:srgbClr val="FFFFFF"/>
          </a:solidFill>
          <a:ln/>
        </p:spPr>
      </p:sp>
      <p:sp>
        <p:nvSpPr>
          <p:cNvPr id="4" name="Text 2"/>
          <p:cNvSpPr/>
          <p:nvPr/>
        </p:nvSpPr>
        <p:spPr>
          <a:xfrm>
            <a:off x="2121932" y="475059"/>
            <a:ext cx="7308890" cy="490776"/>
          </a:xfrm>
          <a:prstGeom prst="rect">
            <a:avLst/>
          </a:prstGeom>
          <a:noFill/>
          <a:ln/>
        </p:spPr>
        <p:txBody>
          <a:bodyPr wrap="none" rtlCol="0" anchor="t"/>
          <a:lstStyle/>
          <a:p>
            <a:pPr marL="0" indent="0">
              <a:lnSpc>
                <a:spcPts val="3865"/>
              </a:lnSpc>
              <a:buNone/>
            </a:pPr>
            <a:r>
              <a:rPr lang="en-US" sz="4800" b="1" kern="0" spc="-31" dirty="0">
                <a:solidFill>
                  <a:srgbClr val="000000"/>
                </a:solidFill>
                <a:ea typeface="Montserrat" pitchFamily="34" charset="-122"/>
                <a:cs typeface="Montserrat" pitchFamily="34" charset="-120"/>
              </a:rPr>
              <a:t>Monitoring S3 Lifecycle Rule activity</a:t>
            </a:r>
            <a:endParaRPr lang="en-US" sz="4800" dirty="0"/>
          </a:p>
        </p:txBody>
      </p:sp>
      <p:sp>
        <p:nvSpPr>
          <p:cNvPr id="5" name="Text 3"/>
          <p:cNvSpPr/>
          <p:nvPr/>
        </p:nvSpPr>
        <p:spPr>
          <a:xfrm>
            <a:off x="1220986" y="1181814"/>
            <a:ext cx="12368014" cy="895588"/>
          </a:xfrm>
          <a:prstGeom prst="rect">
            <a:avLst/>
          </a:prstGeom>
          <a:noFill/>
          <a:ln/>
        </p:spPr>
        <p:txBody>
          <a:bodyPr wrap="square" rtlCol="0" anchor="t"/>
          <a:lstStyle/>
          <a:p>
            <a:pPr marL="457200" indent="-457200">
              <a:lnSpc>
                <a:spcPts val="2041"/>
              </a:lnSpc>
              <a:buFont typeface="Wingdings" panose="05000000000000000000" pitchFamily="2" charset="2"/>
              <a:buChar char="ü"/>
            </a:pPr>
            <a:r>
              <a:rPr lang="en-US" sz="2400" dirty="0">
                <a:solidFill>
                  <a:srgbClr val="FF0000"/>
                </a:solidFill>
                <a:ea typeface="Source Sans Pro" pitchFamily="34" charset="-122"/>
                <a:cs typeface="Source Sans Pro" pitchFamily="34" charset="-120"/>
              </a:rPr>
              <a:t>Monitoring the activity of your S3 Lifecycle Rules is crucial to ensure they are functioning as expected and optimizing your storage costs</a:t>
            </a:r>
            <a:r>
              <a:rPr lang="en-US" sz="2400" dirty="0">
                <a:solidFill>
                  <a:srgbClr val="3D3838"/>
                </a:solidFill>
                <a:ea typeface="Source Sans Pro" pitchFamily="34" charset="-122"/>
                <a:cs typeface="Source Sans Pro" pitchFamily="34" charset="-120"/>
              </a:rPr>
              <a:t>. AWS provides several tools to help you track and analyze the impact of your Lifecycle Rules.</a:t>
            </a:r>
            <a:endParaRPr lang="en-US" sz="2400" dirty="0"/>
          </a:p>
        </p:txBody>
      </p:sp>
      <p:sp>
        <p:nvSpPr>
          <p:cNvPr id="6" name="Text 4"/>
          <p:cNvSpPr/>
          <p:nvPr/>
        </p:nvSpPr>
        <p:spPr>
          <a:xfrm>
            <a:off x="1204317" y="2163840"/>
            <a:ext cx="12508468" cy="895589"/>
          </a:xfrm>
          <a:prstGeom prst="rect">
            <a:avLst/>
          </a:prstGeom>
          <a:noFill/>
          <a:ln/>
        </p:spPr>
        <p:txBody>
          <a:bodyPr wrap="square" rtlCol="0" anchor="t"/>
          <a:lstStyle/>
          <a:p>
            <a:pPr marL="457200" indent="-457200">
              <a:lnSpc>
                <a:spcPts val="2041"/>
              </a:lnSpc>
              <a:buFont typeface="Wingdings" panose="05000000000000000000" pitchFamily="2" charset="2"/>
              <a:buChar char="ü"/>
            </a:pPr>
            <a:r>
              <a:rPr lang="en-US" sz="2400" dirty="0">
                <a:solidFill>
                  <a:srgbClr val="3D3838"/>
                </a:solidFill>
                <a:ea typeface="Source Sans Pro" pitchFamily="34" charset="-122"/>
                <a:cs typeface="Source Sans Pro" pitchFamily="34" charset="-120"/>
              </a:rPr>
              <a:t>The </a:t>
            </a:r>
            <a:r>
              <a:rPr lang="en-US" sz="2400" dirty="0">
                <a:solidFill>
                  <a:srgbClr val="FF0000"/>
                </a:solidFill>
                <a:ea typeface="Source Sans Pro" pitchFamily="34" charset="-122"/>
                <a:cs typeface="Source Sans Pro" pitchFamily="34" charset="-120"/>
              </a:rPr>
              <a:t>AWS CloudTrail service logs all actions taken on your S3 buckets</a:t>
            </a:r>
            <a:r>
              <a:rPr lang="en-US" sz="2400" dirty="0">
                <a:solidFill>
                  <a:srgbClr val="3D3838"/>
                </a:solidFill>
                <a:ea typeface="Source Sans Pro" pitchFamily="34" charset="-122"/>
                <a:cs typeface="Source Sans Pro" pitchFamily="34" charset="-120"/>
              </a:rPr>
              <a:t>, </a:t>
            </a:r>
            <a:r>
              <a:rPr lang="en-US" sz="2400" dirty="0">
                <a:solidFill>
                  <a:srgbClr val="FF0000"/>
                </a:solidFill>
                <a:ea typeface="Source Sans Pro" pitchFamily="34" charset="-122"/>
                <a:cs typeface="Source Sans Pro" pitchFamily="34" charset="-120"/>
              </a:rPr>
              <a:t>including Lifecycle Rule transitions and object deletions</a:t>
            </a:r>
            <a:r>
              <a:rPr lang="en-US" sz="2400" dirty="0">
                <a:solidFill>
                  <a:srgbClr val="3D3838"/>
                </a:solidFill>
                <a:ea typeface="Source Sans Pro" pitchFamily="34" charset="-122"/>
                <a:cs typeface="Source Sans Pro" pitchFamily="34" charset="-120"/>
              </a:rPr>
              <a:t>. You can review these logs to see when Lifecycle Rules are being applied and which objects are affected.</a:t>
            </a:r>
            <a:endParaRPr lang="en-US" sz="2400" dirty="0"/>
          </a:p>
        </p:txBody>
      </p:sp>
      <p:sp>
        <p:nvSpPr>
          <p:cNvPr id="7" name="Text 5"/>
          <p:cNvSpPr/>
          <p:nvPr/>
        </p:nvSpPr>
        <p:spPr>
          <a:xfrm>
            <a:off x="1204317" y="3140868"/>
            <a:ext cx="12508468" cy="518160"/>
          </a:xfrm>
          <a:prstGeom prst="rect">
            <a:avLst/>
          </a:prstGeom>
          <a:noFill/>
          <a:ln/>
        </p:spPr>
        <p:txBody>
          <a:bodyPr wrap="square" rtlCol="0" anchor="t"/>
          <a:lstStyle/>
          <a:p>
            <a:pPr marL="457200" indent="-457200">
              <a:lnSpc>
                <a:spcPts val="2041"/>
              </a:lnSpc>
              <a:buFont typeface="Wingdings" panose="05000000000000000000" pitchFamily="2" charset="2"/>
              <a:buChar char="ü"/>
            </a:pPr>
            <a:r>
              <a:rPr lang="en-US" sz="2400" dirty="0">
                <a:solidFill>
                  <a:srgbClr val="3D3838"/>
                </a:solidFill>
                <a:ea typeface="Source Sans Pro" pitchFamily="34" charset="-122"/>
                <a:cs typeface="Source Sans Pro" pitchFamily="34" charset="-120"/>
              </a:rPr>
              <a:t>Additionally, the </a:t>
            </a:r>
            <a:r>
              <a:rPr lang="en-US" sz="2400" dirty="0">
                <a:solidFill>
                  <a:srgbClr val="FF0000"/>
                </a:solidFill>
                <a:ea typeface="Source Sans Pro" pitchFamily="34" charset="-122"/>
                <a:cs typeface="Source Sans Pro" pitchFamily="34" charset="-120"/>
              </a:rPr>
              <a:t>AWS Cost Explorer service </a:t>
            </a:r>
            <a:r>
              <a:rPr lang="en-US" sz="2400" dirty="0">
                <a:solidFill>
                  <a:srgbClr val="3D3838"/>
                </a:solidFill>
                <a:ea typeface="Source Sans Pro" pitchFamily="34" charset="-122"/>
                <a:cs typeface="Source Sans Pro" pitchFamily="34" charset="-120"/>
              </a:rPr>
              <a:t>allows you to analyze your historical S3 storage costs and identify savings from your Lifecycle Rules. You can view the storage class transitions and object expirations to understand the impact on your monthly bill.</a:t>
            </a:r>
            <a:endParaRPr lang="en-US" sz="2400" dirty="0"/>
          </a:p>
        </p:txBody>
      </p:sp>
      <p:pic>
        <p:nvPicPr>
          <p:cNvPr id="8" name="Image 0" descr="preencoded.png"/>
          <p:cNvPicPr>
            <a:picLocks noChangeAspect="1"/>
          </p:cNvPicPr>
          <p:nvPr/>
        </p:nvPicPr>
        <p:blipFill>
          <a:blip r:embed="rId3"/>
          <a:stretch>
            <a:fillRect/>
          </a:stretch>
        </p:blipFill>
        <p:spPr>
          <a:xfrm>
            <a:off x="3204567" y="4363452"/>
            <a:ext cx="6764933" cy="3450709"/>
          </a:xfrm>
          <a:prstGeom prst="rect">
            <a:avLst/>
          </a:prstGeom>
        </p:spPr>
      </p:pic>
      <p:sp>
        <p:nvSpPr>
          <p:cNvPr id="9" name="Shape 6"/>
          <p:cNvSpPr/>
          <p:nvPr/>
        </p:nvSpPr>
        <p:spPr>
          <a:xfrm>
            <a:off x="6280309" y="8919686"/>
            <a:ext cx="172760" cy="172760"/>
          </a:xfrm>
          <a:prstGeom prst="roundRect">
            <a:avLst>
              <a:gd name="adj" fmla="val 10586"/>
            </a:avLst>
          </a:prstGeom>
          <a:solidFill>
            <a:srgbClr val="232429"/>
          </a:solidFill>
          <a:ln/>
        </p:spPr>
      </p:sp>
      <p:sp>
        <p:nvSpPr>
          <p:cNvPr id="10" name="Text 7"/>
          <p:cNvSpPr/>
          <p:nvPr/>
        </p:nvSpPr>
        <p:spPr>
          <a:xfrm>
            <a:off x="6539389" y="8919686"/>
            <a:ext cx="200501" cy="172760"/>
          </a:xfrm>
          <a:prstGeom prst="rect">
            <a:avLst/>
          </a:prstGeom>
          <a:noFill/>
          <a:ln/>
        </p:spPr>
        <p:txBody>
          <a:bodyPr wrap="none" rtlCol="0" anchor="t"/>
          <a:lstStyle/>
          <a:p>
            <a:pPr marL="0" indent="0">
              <a:lnSpc>
                <a:spcPts val="1360"/>
              </a:lnSpc>
              <a:buNone/>
            </a:pPr>
            <a:r>
              <a:rPr lang="en-US" sz="2400" dirty="0">
                <a:solidFill>
                  <a:srgbClr val="3D3838"/>
                </a:solidFill>
                <a:ea typeface="Source Sans Pro" pitchFamily="34" charset="-122"/>
                <a:cs typeface="Source Sans Pro" pitchFamily="34" charset="-120"/>
              </a:rPr>
              <a:t>Q1</a:t>
            </a:r>
            <a:endParaRPr lang="en-US" sz="2400" dirty="0"/>
          </a:p>
        </p:txBody>
      </p:sp>
      <p:sp>
        <p:nvSpPr>
          <p:cNvPr id="11" name="Shape 8"/>
          <p:cNvSpPr/>
          <p:nvPr/>
        </p:nvSpPr>
        <p:spPr>
          <a:xfrm>
            <a:off x="6998970" y="8919686"/>
            <a:ext cx="172760" cy="172760"/>
          </a:xfrm>
          <a:prstGeom prst="roundRect">
            <a:avLst>
              <a:gd name="adj" fmla="val 10586"/>
            </a:avLst>
          </a:prstGeom>
          <a:solidFill>
            <a:srgbClr val="464851"/>
          </a:solidFill>
          <a:ln/>
        </p:spPr>
      </p:sp>
      <p:sp>
        <p:nvSpPr>
          <p:cNvPr id="12" name="Text 9"/>
          <p:cNvSpPr/>
          <p:nvPr/>
        </p:nvSpPr>
        <p:spPr>
          <a:xfrm>
            <a:off x="7258050" y="8919686"/>
            <a:ext cx="200501" cy="172760"/>
          </a:xfrm>
          <a:prstGeom prst="rect">
            <a:avLst/>
          </a:prstGeom>
          <a:noFill/>
          <a:ln/>
        </p:spPr>
        <p:txBody>
          <a:bodyPr wrap="none" rtlCol="0" anchor="t"/>
          <a:lstStyle/>
          <a:p>
            <a:pPr marL="0" indent="0">
              <a:lnSpc>
                <a:spcPts val="1360"/>
              </a:lnSpc>
              <a:buNone/>
            </a:pPr>
            <a:r>
              <a:rPr lang="en-US" sz="2400" dirty="0">
                <a:solidFill>
                  <a:srgbClr val="3D3838"/>
                </a:solidFill>
                <a:ea typeface="Source Sans Pro" pitchFamily="34" charset="-122"/>
                <a:cs typeface="Source Sans Pro" pitchFamily="34" charset="-120"/>
              </a:rPr>
              <a:t>Q2</a:t>
            </a:r>
            <a:endParaRPr lang="en-US" sz="2400" dirty="0"/>
          </a:p>
        </p:txBody>
      </p:sp>
      <p:sp>
        <p:nvSpPr>
          <p:cNvPr id="13" name="Shape 10"/>
          <p:cNvSpPr/>
          <p:nvPr/>
        </p:nvSpPr>
        <p:spPr>
          <a:xfrm>
            <a:off x="7717631" y="8919686"/>
            <a:ext cx="172760" cy="172760"/>
          </a:xfrm>
          <a:prstGeom prst="roundRect">
            <a:avLst>
              <a:gd name="adj" fmla="val 10586"/>
            </a:avLst>
          </a:prstGeom>
          <a:solidFill>
            <a:srgbClr val="696B79"/>
          </a:solidFill>
          <a:ln/>
        </p:spPr>
      </p:sp>
      <p:sp>
        <p:nvSpPr>
          <p:cNvPr id="14" name="Text 11"/>
          <p:cNvSpPr/>
          <p:nvPr/>
        </p:nvSpPr>
        <p:spPr>
          <a:xfrm>
            <a:off x="7976711" y="8919686"/>
            <a:ext cx="200501" cy="172760"/>
          </a:xfrm>
          <a:prstGeom prst="rect">
            <a:avLst/>
          </a:prstGeom>
          <a:noFill/>
          <a:ln/>
        </p:spPr>
        <p:txBody>
          <a:bodyPr wrap="none" rtlCol="0" anchor="t"/>
          <a:lstStyle/>
          <a:p>
            <a:pPr marL="0" indent="0">
              <a:lnSpc>
                <a:spcPts val="1360"/>
              </a:lnSpc>
              <a:buNone/>
            </a:pPr>
            <a:r>
              <a:rPr lang="en-US" sz="2400" dirty="0">
                <a:solidFill>
                  <a:srgbClr val="3D3838"/>
                </a:solidFill>
                <a:ea typeface="Source Sans Pro" pitchFamily="34" charset="-122"/>
                <a:cs typeface="Source Sans Pro" pitchFamily="34" charset="-120"/>
              </a:rPr>
              <a:t>Q3</a:t>
            </a:r>
            <a:endParaRPr lang="en-US" sz="2400" dirty="0"/>
          </a:p>
        </p:txBody>
      </p:sp>
      <p:sp>
        <p:nvSpPr>
          <p:cNvPr id="15" name="Text 12"/>
          <p:cNvSpPr/>
          <p:nvPr/>
        </p:nvSpPr>
        <p:spPr>
          <a:xfrm>
            <a:off x="2121932" y="9459516"/>
            <a:ext cx="10386536" cy="518160"/>
          </a:xfrm>
          <a:prstGeom prst="rect">
            <a:avLst/>
          </a:prstGeom>
          <a:noFill/>
          <a:ln/>
        </p:spPr>
        <p:txBody>
          <a:bodyPr wrap="square" rtlCol="0" anchor="t"/>
          <a:lstStyle/>
          <a:p>
            <a:pPr marL="0" indent="0">
              <a:lnSpc>
                <a:spcPts val="2041"/>
              </a:lnSpc>
              <a:buNone/>
            </a:pPr>
            <a:r>
              <a:rPr lang="en-US" sz="2400" dirty="0">
                <a:solidFill>
                  <a:srgbClr val="3D3838"/>
                </a:solidFill>
                <a:ea typeface="Source Sans Pro" pitchFamily="34" charset="-122"/>
                <a:cs typeface="Source Sans Pro" pitchFamily="34" charset="-120"/>
              </a:rPr>
              <a:t>The chart shows the impact of the S3 Lifecycle Rules, with a decrease in Standard storage and an increase in Glacier storage and deleted objects over the quarters.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TotalTime>
  <Words>1503</Words>
  <Application>Microsoft Office PowerPoint</Application>
  <PresentationFormat>Custom</PresentationFormat>
  <Paragraphs>136</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Montserrat</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Ramesh N</cp:lastModifiedBy>
  <cp:revision>53</cp:revision>
  <dcterms:created xsi:type="dcterms:W3CDTF">2024-08-05T09:38:01Z</dcterms:created>
  <dcterms:modified xsi:type="dcterms:W3CDTF">2024-11-23T05:52:14Z</dcterms:modified>
</cp:coreProperties>
</file>