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0" d="100"/>
          <a:sy n="60" d="100"/>
        </p:scale>
        <p:origin x="1061"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912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60813" y="3161109"/>
            <a:ext cx="5052655" cy="1907381"/>
          </a:xfrm>
          <a:prstGeom prst="rect">
            <a:avLst/>
          </a:prstGeom>
        </p:spPr>
      </p:pic>
      <p:sp>
        <p:nvSpPr>
          <p:cNvPr id="6" name="Text 2"/>
          <p:cNvSpPr/>
          <p:nvPr/>
        </p:nvSpPr>
        <p:spPr>
          <a:xfrm>
            <a:off x="607100" y="1780699"/>
            <a:ext cx="7929801" cy="2244209"/>
          </a:xfrm>
          <a:prstGeom prst="rect">
            <a:avLst/>
          </a:prstGeom>
          <a:noFill/>
          <a:ln/>
        </p:spPr>
        <p:txBody>
          <a:bodyPr wrap="square" rtlCol="0" anchor="t"/>
          <a:lstStyle/>
          <a:p>
            <a:pPr marL="0" indent="0">
              <a:lnSpc>
                <a:spcPts val="5891"/>
              </a:lnSpc>
              <a:buNone/>
            </a:pPr>
            <a:r>
              <a:rPr lang="en-US" sz="4713" dirty="0">
                <a:solidFill>
                  <a:srgbClr val="272D45"/>
                </a:solidFill>
                <a:latin typeface="Kanit" pitchFamily="34" charset="0"/>
                <a:ea typeface="Kanit" pitchFamily="34" charset="-122"/>
                <a:cs typeface="Kanit" pitchFamily="34" charset="-120"/>
              </a:rPr>
              <a:t>Amazon Simple Storage Service (S3): Your Gateway to Scalable Cloud Storage</a:t>
            </a:r>
            <a:endParaRPr lang="en-US" sz="4713" dirty="0"/>
          </a:p>
        </p:txBody>
      </p:sp>
      <p:sp>
        <p:nvSpPr>
          <p:cNvPr id="7" name="Text 3"/>
          <p:cNvSpPr/>
          <p:nvPr/>
        </p:nvSpPr>
        <p:spPr>
          <a:xfrm>
            <a:off x="607100" y="4285059"/>
            <a:ext cx="7929801" cy="1665208"/>
          </a:xfrm>
          <a:prstGeom prst="rect">
            <a:avLst/>
          </a:prstGeom>
          <a:noFill/>
          <a:ln/>
        </p:spPr>
        <p:txBody>
          <a:bodyPr wrap="square" rtlCol="0" anchor="t"/>
          <a:lstStyle/>
          <a:p>
            <a:pPr marL="0" indent="0">
              <a:lnSpc>
                <a:spcPts val="2186"/>
              </a:lnSpc>
              <a:buNone/>
            </a:pPr>
            <a:r>
              <a:rPr lang="en-US" sz="1366" dirty="0">
                <a:solidFill>
                  <a:srgbClr val="2C3249"/>
                </a:solidFill>
                <a:latin typeface="Martel Sans" pitchFamily="34" charset="0"/>
                <a:ea typeface="Martel Sans" pitchFamily="34" charset="-122"/>
                <a:cs typeface="Martel Sans" pitchFamily="34" charset="-120"/>
              </a:rPr>
              <a:t>Amazon Simple Storage Service (Amazon S3) is a widely-used object storage service offered by Amazon Web Services (AWS). It allows you to store and retrieve any amount of data from anywhere on the web. This powerful and flexible storage solution is designed to handle a wide range of use cases, from simple file storage to complex data management scenarios. In this presentation, we'll explore the key concepts, basic operations, and essential features of AWS S3, providing you with a comprehensive understanding of this versatile cloud storage service.</a:t>
            </a:r>
            <a:endParaRPr lang="en-US" sz="1366" dirty="0"/>
          </a:p>
        </p:txBody>
      </p:sp>
      <p:sp>
        <p:nvSpPr>
          <p:cNvPr id="8" name="Shape 4"/>
          <p:cNvSpPr/>
          <p:nvPr/>
        </p:nvSpPr>
        <p:spPr>
          <a:xfrm>
            <a:off x="607100" y="6158389"/>
            <a:ext cx="277535" cy="277535"/>
          </a:xfrm>
          <a:prstGeom prst="roundRect">
            <a:avLst>
              <a:gd name="adj" fmla="val 32943901"/>
            </a:avLst>
          </a:prstGeom>
          <a:noFill/>
          <a:ln w="7620">
            <a:solidFill>
              <a:srgbClr val="FFFFFF"/>
            </a:solidFill>
            <a:prstDash val="solid"/>
          </a:ln>
        </p:spPr>
      </p:sp>
      <p:pic>
        <p:nvPicPr>
          <p:cNvPr id="9" name="Image 2" descr="preencoded.png"/>
          <p:cNvPicPr>
            <a:picLocks noChangeAspect="1"/>
          </p:cNvPicPr>
          <p:nvPr/>
        </p:nvPicPr>
        <p:blipFill>
          <a:blip r:embed="rId5"/>
          <a:stretch>
            <a:fillRect/>
          </a:stretch>
        </p:blipFill>
        <p:spPr>
          <a:xfrm>
            <a:off x="614720" y="6166009"/>
            <a:ext cx="262295" cy="262295"/>
          </a:xfrm>
          <a:prstGeom prst="rect">
            <a:avLst/>
          </a:prstGeom>
        </p:spPr>
      </p:pic>
      <p:sp>
        <p:nvSpPr>
          <p:cNvPr id="10" name="Text 5"/>
          <p:cNvSpPr/>
          <p:nvPr/>
        </p:nvSpPr>
        <p:spPr>
          <a:xfrm>
            <a:off x="971312" y="6145411"/>
            <a:ext cx="1548527" cy="303490"/>
          </a:xfrm>
          <a:prstGeom prst="rect">
            <a:avLst/>
          </a:prstGeom>
          <a:noFill/>
          <a:ln/>
        </p:spPr>
        <p:txBody>
          <a:bodyPr wrap="none" rtlCol="0" anchor="t"/>
          <a:lstStyle/>
          <a:p>
            <a:pPr marL="0" indent="0" algn="l">
              <a:lnSpc>
                <a:spcPts val="2390"/>
              </a:lnSpc>
              <a:buNone/>
            </a:pPr>
            <a:r>
              <a:rPr lang="en-US" sz="1707" b="1" dirty="0">
                <a:solidFill>
                  <a:srgbClr val="2C3249"/>
                </a:solidFill>
                <a:latin typeface="Martel Sans" pitchFamily="34" charset="0"/>
                <a:ea typeface="Martel Sans" pitchFamily="34" charset="-122"/>
                <a:cs typeface="Martel Sans" pitchFamily="34" charset="-120"/>
              </a:rPr>
              <a:t>by Ram N Java</a:t>
            </a:r>
            <a:endParaRPr lang="en-US" sz="170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41935" y="3162181"/>
            <a:ext cx="5002411" cy="1905119"/>
          </a:xfrm>
          <a:prstGeom prst="rect">
            <a:avLst/>
          </a:prstGeom>
        </p:spPr>
      </p:pic>
      <p:sp>
        <p:nvSpPr>
          <p:cNvPr id="6" name="Text 2"/>
          <p:cNvSpPr/>
          <p:nvPr/>
        </p:nvSpPr>
        <p:spPr>
          <a:xfrm>
            <a:off x="6164104" y="1010245"/>
            <a:ext cx="7788593" cy="1210151"/>
          </a:xfrm>
          <a:prstGeom prst="rect">
            <a:avLst/>
          </a:prstGeom>
          <a:noFill/>
          <a:ln/>
        </p:spPr>
        <p:txBody>
          <a:bodyPr wrap="square" rtlCol="0" anchor="t"/>
          <a:lstStyle/>
          <a:p>
            <a:pPr marL="0" indent="0">
              <a:lnSpc>
                <a:spcPts val="4765"/>
              </a:lnSpc>
              <a:buNone/>
            </a:pPr>
            <a:r>
              <a:rPr lang="en-US" sz="3812" dirty="0">
                <a:solidFill>
                  <a:srgbClr val="272D45"/>
                </a:solidFill>
                <a:latin typeface="Kanit" pitchFamily="34" charset="0"/>
                <a:ea typeface="Kanit" pitchFamily="34" charset="-122"/>
                <a:cs typeface="Kanit" pitchFamily="34" charset="-120"/>
              </a:rPr>
              <a:t>Conclusion: Harnessing the Power of AWS S3</a:t>
            </a:r>
            <a:endParaRPr lang="en-US" sz="3812" dirty="0"/>
          </a:p>
        </p:txBody>
      </p:sp>
      <p:sp>
        <p:nvSpPr>
          <p:cNvPr id="7" name="Shape 3"/>
          <p:cNvSpPr/>
          <p:nvPr/>
        </p:nvSpPr>
        <p:spPr>
          <a:xfrm>
            <a:off x="6164104" y="2510790"/>
            <a:ext cx="7788593" cy="1440418"/>
          </a:xfrm>
          <a:prstGeom prst="roundRect">
            <a:avLst>
              <a:gd name="adj" fmla="val 5646"/>
            </a:avLst>
          </a:prstGeom>
          <a:solidFill>
            <a:srgbClr val="DFECE9"/>
          </a:solidFill>
          <a:ln w="7620">
            <a:solidFill>
              <a:srgbClr val="C5D2CF"/>
            </a:solidFill>
            <a:prstDash val="solid"/>
          </a:ln>
        </p:spPr>
      </p:sp>
      <p:sp>
        <p:nvSpPr>
          <p:cNvPr id="8" name="Text 4"/>
          <p:cNvSpPr/>
          <p:nvPr/>
        </p:nvSpPr>
        <p:spPr>
          <a:xfrm>
            <a:off x="6365319" y="2712006"/>
            <a:ext cx="2756416" cy="302538"/>
          </a:xfrm>
          <a:prstGeom prst="rect">
            <a:avLst/>
          </a:prstGeom>
          <a:noFill/>
          <a:ln/>
        </p:spPr>
        <p:txBody>
          <a:bodyPr wrap="none" rtlCol="0" anchor="t"/>
          <a:lstStyle/>
          <a:p>
            <a:pPr marL="0" indent="0">
              <a:lnSpc>
                <a:spcPts val="2382"/>
              </a:lnSpc>
              <a:buNone/>
            </a:pPr>
            <a:r>
              <a:rPr lang="en-US" sz="1906" dirty="0">
                <a:solidFill>
                  <a:srgbClr val="2C3249"/>
                </a:solidFill>
                <a:latin typeface="Kanit" pitchFamily="34" charset="0"/>
                <a:ea typeface="Kanit" pitchFamily="34" charset="-122"/>
                <a:cs typeface="Kanit" pitchFamily="34" charset="-120"/>
              </a:rPr>
              <a:t>Versatile Storage Solution</a:t>
            </a:r>
            <a:endParaRPr lang="en-US" sz="1906" dirty="0"/>
          </a:p>
        </p:txBody>
      </p:sp>
      <p:sp>
        <p:nvSpPr>
          <p:cNvPr id="9" name="Text 5"/>
          <p:cNvSpPr/>
          <p:nvPr/>
        </p:nvSpPr>
        <p:spPr>
          <a:xfrm>
            <a:off x="6365319" y="3130629"/>
            <a:ext cx="7386161" cy="619363"/>
          </a:xfrm>
          <a:prstGeom prst="rect">
            <a:avLst/>
          </a:prstGeom>
          <a:noFill/>
          <a:ln/>
        </p:spPr>
        <p:txBody>
          <a:bodyPr wrap="square" rtlCol="0" anchor="t"/>
          <a:lstStyle/>
          <a:p>
            <a:pPr marL="0" indent="0">
              <a:lnSpc>
                <a:spcPts val="2440"/>
              </a:lnSpc>
              <a:buNone/>
            </a:pPr>
            <a:r>
              <a:rPr lang="en-US" sz="1525" dirty="0">
                <a:solidFill>
                  <a:srgbClr val="2C3249"/>
                </a:solidFill>
                <a:latin typeface="Martel Sans" pitchFamily="34" charset="0"/>
                <a:ea typeface="Martel Sans" pitchFamily="34" charset="-122"/>
                <a:cs typeface="Martel Sans" pitchFamily="34" charset="-120"/>
              </a:rPr>
              <a:t>AWS S3 is a powerful and flexible storage service that can handle a wide range of use cases, from simple file storage to complex data management scenarios.</a:t>
            </a:r>
            <a:endParaRPr lang="en-US" sz="1525" dirty="0"/>
          </a:p>
        </p:txBody>
      </p:sp>
      <p:sp>
        <p:nvSpPr>
          <p:cNvPr id="10" name="Shape 6"/>
          <p:cNvSpPr/>
          <p:nvPr/>
        </p:nvSpPr>
        <p:spPr>
          <a:xfrm>
            <a:off x="6164104" y="4144804"/>
            <a:ext cx="7788593" cy="1440418"/>
          </a:xfrm>
          <a:prstGeom prst="roundRect">
            <a:avLst>
              <a:gd name="adj" fmla="val 5646"/>
            </a:avLst>
          </a:prstGeom>
          <a:solidFill>
            <a:srgbClr val="DFECE9"/>
          </a:solidFill>
          <a:ln w="7620">
            <a:solidFill>
              <a:srgbClr val="C5D2CF"/>
            </a:solidFill>
            <a:prstDash val="solid"/>
          </a:ln>
        </p:spPr>
      </p:sp>
      <p:sp>
        <p:nvSpPr>
          <p:cNvPr id="11" name="Text 7"/>
          <p:cNvSpPr/>
          <p:nvPr/>
        </p:nvSpPr>
        <p:spPr>
          <a:xfrm>
            <a:off x="6365319" y="4346019"/>
            <a:ext cx="2626281" cy="302538"/>
          </a:xfrm>
          <a:prstGeom prst="rect">
            <a:avLst/>
          </a:prstGeom>
          <a:noFill/>
          <a:ln/>
        </p:spPr>
        <p:txBody>
          <a:bodyPr wrap="none" rtlCol="0" anchor="t"/>
          <a:lstStyle/>
          <a:p>
            <a:pPr marL="0" indent="0">
              <a:lnSpc>
                <a:spcPts val="2382"/>
              </a:lnSpc>
              <a:buNone/>
            </a:pPr>
            <a:r>
              <a:rPr lang="en-US" sz="1906" dirty="0">
                <a:solidFill>
                  <a:srgbClr val="2C3249"/>
                </a:solidFill>
                <a:latin typeface="Kanit" pitchFamily="34" charset="0"/>
                <a:ea typeface="Kanit" pitchFamily="34" charset="-122"/>
                <a:cs typeface="Kanit" pitchFamily="34" charset="-120"/>
              </a:rPr>
              <a:t>Comprehensive Features</a:t>
            </a:r>
            <a:endParaRPr lang="en-US" sz="1906" dirty="0"/>
          </a:p>
        </p:txBody>
      </p:sp>
      <p:sp>
        <p:nvSpPr>
          <p:cNvPr id="12" name="Text 8"/>
          <p:cNvSpPr/>
          <p:nvPr/>
        </p:nvSpPr>
        <p:spPr>
          <a:xfrm>
            <a:off x="6365319" y="4764643"/>
            <a:ext cx="7386161" cy="619363"/>
          </a:xfrm>
          <a:prstGeom prst="rect">
            <a:avLst/>
          </a:prstGeom>
          <a:noFill/>
          <a:ln/>
        </p:spPr>
        <p:txBody>
          <a:bodyPr wrap="square" rtlCol="0" anchor="t"/>
          <a:lstStyle/>
          <a:p>
            <a:pPr marL="0" indent="0">
              <a:lnSpc>
                <a:spcPts val="2440"/>
              </a:lnSpc>
              <a:buNone/>
            </a:pPr>
            <a:r>
              <a:rPr lang="en-US" sz="1525" dirty="0">
                <a:solidFill>
                  <a:srgbClr val="2C3249"/>
                </a:solidFill>
                <a:latin typeface="Martel Sans" pitchFamily="34" charset="0"/>
                <a:ea typeface="Martel Sans" pitchFamily="34" charset="-122"/>
                <a:cs typeface="Martel Sans" pitchFamily="34" charset="-120"/>
              </a:rPr>
              <a:t>By understanding the basic concepts, operations, and features of S3, you can effectively leverage this service to meet your storage needs.</a:t>
            </a:r>
            <a:endParaRPr lang="en-US" sz="1525" dirty="0"/>
          </a:p>
        </p:txBody>
      </p:sp>
      <p:sp>
        <p:nvSpPr>
          <p:cNvPr id="13" name="Shape 9"/>
          <p:cNvSpPr/>
          <p:nvPr/>
        </p:nvSpPr>
        <p:spPr>
          <a:xfrm>
            <a:off x="6164104" y="5778817"/>
            <a:ext cx="7788593" cy="1440418"/>
          </a:xfrm>
          <a:prstGeom prst="roundRect">
            <a:avLst>
              <a:gd name="adj" fmla="val 5646"/>
            </a:avLst>
          </a:prstGeom>
          <a:solidFill>
            <a:srgbClr val="DFECE9"/>
          </a:solidFill>
          <a:ln w="7620">
            <a:solidFill>
              <a:srgbClr val="C5D2CF"/>
            </a:solidFill>
            <a:prstDash val="solid"/>
          </a:ln>
        </p:spPr>
      </p:sp>
      <p:sp>
        <p:nvSpPr>
          <p:cNvPr id="14" name="Text 10"/>
          <p:cNvSpPr/>
          <p:nvPr/>
        </p:nvSpPr>
        <p:spPr>
          <a:xfrm>
            <a:off x="6365319" y="5980033"/>
            <a:ext cx="2420422" cy="302538"/>
          </a:xfrm>
          <a:prstGeom prst="rect">
            <a:avLst/>
          </a:prstGeom>
          <a:noFill/>
          <a:ln/>
        </p:spPr>
        <p:txBody>
          <a:bodyPr wrap="none" rtlCol="0" anchor="t"/>
          <a:lstStyle/>
          <a:p>
            <a:pPr marL="0" indent="0">
              <a:lnSpc>
                <a:spcPts val="2382"/>
              </a:lnSpc>
              <a:buNone/>
            </a:pPr>
            <a:r>
              <a:rPr lang="en-US" sz="1906" dirty="0">
                <a:solidFill>
                  <a:srgbClr val="2C3249"/>
                </a:solidFill>
                <a:latin typeface="Kanit" pitchFamily="34" charset="0"/>
                <a:ea typeface="Kanit" pitchFamily="34" charset="-122"/>
                <a:cs typeface="Kanit" pitchFamily="34" charset="-120"/>
              </a:rPr>
              <a:t>Scalable and Reliable</a:t>
            </a:r>
            <a:endParaRPr lang="en-US" sz="1906" dirty="0"/>
          </a:p>
        </p:txBody>
      </p:sp>
      <p:sp>
        <p:nvSpPr>
          <p:cNvPr id="15" name="Text 11"/>
          <p:cNvSpPr/>
          <p:nvPr/>
        </p:nvSpPr>
        <p:spPr>
          <a:xfrm>
            <a:off x="6365319" y="6398657"/>
            <a:ext cx="7386161" cy="619363"/>
          </a:xfrm>
          <a:prstGeom prst="rect">
            <a:avLst/>
          </a:prstGeom>
          <a:noFill/>
          <a:ln/>
        </p:spPr>
        <p:txBody>
          <a:bodyPr wrap="square" rtlCol="0" anchor="t"/>
          <a:lstStyle/>
          <a:p>
            <a:pPr marL="0" indent="0">
              <a:lnSpc>
                <a:spcPts val="2440"/>
              </a:lnSpc>
              <a:buNone/>
            </a:pPr>
            <a:r>
              <a:rPr lang="en-US" sz="1525" dirty="0">
                <a:solidFill>
                  <a:srgbClr val="2C3249"/>
                </a:solidFill>
                <a:latin typeface="Martel Sans" pitchFamily="34" charset="0"/>
                <a:ea typeface="Martel Sans" pitchFamily="34" charset="-122"/>
                <a:cs typeface="Martel Sans" pitchFamily="34" charset="-120"/>
              </a:rPr>
              <a:t>With its scalability, durability, and high availability, S3 provides a robust foundation for your data storage requirements in the cloud.</a:t>
            </a:r>
            <a:endParaRPr lang="en-US" sz="15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4037" y="906780"/>
            <a:ext cx="6549985" cy="771525"/>
          </a:xfrm>
          <a:prstGeom prst="rect">
            <a:avLst/>
          </a:prstGeom>
          <a:noFill/>
          <a:ln/>
        </p:spPr>
        <p:txBody>
          <a:bodyPr wrap="none" rtlCol="0" anchor="t"/>
          <a:lstStyle/>
          <a:p>
            <a:pPr marL="0" indent="0">
              <a:lnSpc>
                <a:spcPts val="6075"/>
              </a:lnSpc>
              <a:buNone/>
            </a:pPr>
            <a:r>
              <a:rPr lang="en-US" sz="4860" dirty="0">
                <a:solidFill>
                  <a:srgbClr val="272D45"/>
                </a:solidFill>
                <a:latin typeface="Kanit" pitchFamily="34" charset="0"/>
                <a:ea typeface="Kanit" pitchFamily="34" charset="-122"/>
                <a:cs typeface="Kanit" pitchFamily="34" charset="-120"/>
              </a:rPr>
              <a:t>Key Concepts of AWS S3</a:t>
            </a:r>
            <a:endParaRPr lang="en-US" sz="4860" dirty="0"/>
          </a:p>
        </p:txBody>
      </p:sp>
      <p:sp>
        <p:nvSpPr>
          <p:cNvPr id="5" name="Text 3"/>
          <p:cNvSpPr/>
          <p:nvPr/>
        </p:nvSpPr>
        <p:spPr>
          <a:xfrm>
            <a:off x="864037" y="2295406"/>
            <a:ext cx="3086100" cy="385763"/>
          </a:xfrm>
          <a:prstGeom prst="rect">
            <a:avLst/>
          </a:prstGeom>
          <a:noFill/>
          <a:ln/>
        </p:spPr>
        <p:txBody>
          <a:bodyPr wrap="none" rtlCol="0" anchor="t"/>
          <a:lstStyle/>
          <a:p>
            <a:pPr marL="0" indent="0">
              <a:lnSpc>
                <a:spcPts val="3038"/>
              </a:lnSpc>
              <a:buNone/>
            </a:pPr>
            <a:r>
              <a:rPr lang="en-US" sz="2430" dirty="0">
                <a:solidFill>
                  <a:srgbClr val="272D45"/>
                </a:solidFill>
                <a:latin typeface="Kanit" pitchFamily="34" charset="0"/>
                <a:ea typeface="Kanit" pitchFamily="34" charset="-122"/>
                <a:cs typeface="Kanit" pitchFamily="34" charset="-120"/>
              </a:rPr>
              <a:t>Object Storage</a:t>
            </a:r>
            <a:endParaRPr lang="en-US" sz="2430" dirty="0"/>
          </a:p>
        </p:txBody>
      </p:sp>
      <p:sp>
        <p:nvSpPr>
          <p:cNvPr id="6" name="Text 4"/>
          <p:cNvSpPr/>
          <p:nvPr/>
        </p:nvSpPr>
        <p:spPr>
          <a:xfrm>
            <a:off x="864037" y="2927985"/>
            <a:ext cx="3898821" cy="1975247"/>
          </a:xfrm>
          <a:prstGeom prst="rect">
            <a:avLst/>
          </a:prstGeom>
          <a:noFill/>
          <a:ln/>
        </p:spPr>
        <p:txBody>
          <a:bodyPr wrap="square" rtlCol="0" anchor="t"/>
          <a:lstStyle/>
          <a:p>
            <a:pPr marL="0" indent="0">
              <a:lnSpc>
                <a:spcPts val="3110"/>
              </a:lnSpc>
              <a:buNone/>
            </a:pPr>
            <a:r>
              <a:rPr lang="en-US" sz="1944" dirty="0">
                <a:solidFill>
                  <a:srgbClr val="2C3249"/>
                </a:solidFill>
                <a:latin typeface="Martel Sans" pitchFamily="34" charset="0"/>
                <a:ea typeface="Martel Sans" pitchFamily="34" charset="-122"/>
                <a:cs typeface="Martel Sans" pitchFamily="34" charset="-120"/>
              </a:rPr>
              <a:t>Objects: Data in S3 is stored as objects. Each object consists of the data itself, metadata (information about the data), and a unique identifier (key).</a:t>
            </a:r>
            <a:endParaRPr lang="en-US" sz="1944" dirty="0"/>
          </a:p>
        </p:txBody>
      </p:sp>
      <p:sp>
        <p:nvSpPr>
          <p:cNvPr id="7" name="Text 5"/>
          <p:cNvSpPr/>
          <p:nvPr/>
        </p:nvSpPr>
        <p:spPr>
          <a:xfrm>
            <a:off x="864037" y="5125403"/>
            <a:ext cx="3898821" cy="1975247"/>
          </a:xfrm>
          <a:prstGeom prst="rect">
            <a:avLst/>
          </a:prstGeom>
          <a:noFill/>
          <a:ln/>
        </p:spPr>
        <p:txBody>
          <a:bodyPr wrap="square" rtlCol="0" anchor="t"/>
          <a:lstStyle/>
          <a:p>
            <a:pPr marL="0" indent="0">
              <a:lnSpc>
                <a:spcPts val="3110"/>
              </a:lnSpc>
              <a:buNone/>
            </a:pPr>
            <a:r>
              <a:rPr lang="en-US" sz="1944" dirty="0">
                <a:solidFill>
                  <a:srgbClr val="2C3249"/>
                </a:solidFill>
                <a:latin typeface="Martel Sans" pitchFamily="34" charset="0"/>
                <a:ea typeface="Martel Sans" pitchFamily="34" charset="-122"/>
                <a:cs typeface="Martel Sans" pitchFamily="34" charset="-120"/>
              </a:rPr>
              <a:t>Buckets: Objects are stored in containers called buckets. A bucket is like a folder or directory where you can organize your data.</a:t>
            </a:r>
            <a:endParaRPr lang="en-US" sz="1944" dirty="0"/>
          </a:p>
        </p:txBody>
      </p:sp>
      <p:sp>
        <p:nvSpPr>
          <p:cNvPr id="8" name="Text 6"/>
          <p:cNvSpPr/>
          <p:nvPr/>
        </p:nvSpPr>
        <p:spPr>
          <a:xfrm>
            <a:off x="5372695" y="2295406"/>
            <a:ext cx="3086100" cy="385763"/>
          </a:xfrm>
          <a:prstGeom prst="rect">
            <a:avLst/>
          </a:prstGeom>
          <a:noFill/>
          <a:ln/>
        </p:spPr>
        <p:txBody>
          <a:bodyPr wrap="none" rtlCol="0" anchor="t"/>
          <a:lstStyle/>
          <a:p>
            <a:pPr marL="0" indent="0">
              <a:lnSpc>
                <a:spcPts val="3038"/>
              </a:lnSpc>
              <a:buNone/>
            </a:pPr>
            <a:r>
              <a:rPr lang="en-US" sz="2430" dirty="0">
                <a:solidFill>
                  <a:srgbClr val="272D45"/>
                </a:solidFill>
                <a:latin typeface="Kanit" pitchFamily="34" charset="0"/>
                <a:ea typeface="Kanit" pitchFamily="34" charset="-122"/>
                <a:cs typeface="Kanit" pitchFamily="34" charset="-120"/>
              </a:rPr>
              <a:t>Scalability</a:t>
            </a:r>
            <a:endParaRPr lang="en-US" sz="2430" dirty="0"/>
          </a:p>
        </p:txBody>
      </p:sp>
      <p:sp>
        <p:nvSpPr>
          <p:cNvPr id="9" name="Text 7"/>
          <p:cNvSpPr/>
          <p:nvPr/>
        </p:nvSpPr>
        <p:spPr>
          <a:xfrm>
            <a:off x="5372695" y="2927985"/>
            <a:ext cx="3898821" cy="2370296"/>
          </a:xfrm>
          <a:prstGeom prst="rect">
            <a:avLst/>
          </a:prstGeom>
          <a:noFill/>
          <a:ln/>
        </p:spPr>
        <p:txBody>
          <a:bodyPr wrap="square" rtlCol="0" anchor="t"/>
          <a:lstStyle/>
          <a:p>
            <a:pPr marL="0" indent="0">
              <a:lnSpc>
                <a:spcPts val="3110"/>
              </a:lnSpc>
              <a:buNone/>
            </a:pPr>
            <a:r>
              <a:rPr lang="en-US" sz="1944" dirty="0">
                <a:solidFill>
                  <a:srgbClr val="2C3249"/>
                </a:solidFill>
                <a:latin typeface="Martel Sans" pitchFamily="34" charset="0"/>
                <a:ea typeface="Martel Sans" pitchFamily="34" charset="-122"/>
                <a:cs typeface="Martel Sans" pitchFamily="34" charset="-120"/>
              </a:rPr>
              <a:t>S3 automatically scales to handle large amounts of data and a high number of requests without requiring any configuration or management from the user.</a:t>
            </a:r>
            <a:endParaRPr lang="en-US" sz="1944" dirty="0"/>
          </a:p>
        </p:txBody>
      </p:sp>
      <p:sp>
        <p:nvSpPr>
          <p:cNvPr id="10" name="Text 8"/>
          <p:cNvSpPr/>
          <p:nvPr/>
        </p:nvSpPr>
        <p:spPr>
          <a:xfrm>
            <a:off x="9881354" y="2295406"/>
            <a:ext cx="3509843" cy="385763"/>
          </a:xfrm>
          <a:prstGeom prst="rect">
            <a:avLst/>
          </a:prstGeom>
          <a:noFill/>
          <a:ln/>
        </p:spPr>
        <p:txBody>
          <a:bodyPr wrap="none" rtlCol="0" anchor="t"/>
          <a:lstStyle/>
          <a:p>
            <a:pPr marL="0" indent="0">
              <a:lnSpc>
                <a:spcPts val="3038"/>
              </a:lnSpc>
              <a:buNone/>
            </a:pPr>
            <a:r>
              <a:rPr lang="en-US" sz="2430" dirty="0">
                <a:solidFill>
                  <a:srgbClr val="272D45"/>
                </a:solidFill>
                <a:latin typeface="Kanit" pitchFamily="34" charset="0"/>
                <a:ea typeface="Kanit" pitchFamily="34" charset="-122"/>
                <a:cs typeface="Kanit" pitchFamily="34" charset="-120"/>
              </a:rPr>
              <a:t>Durability and Availability</a:t>
            </a:r>
            <a:endParaRPr lang="en-US" sz="2430" dirty="0"/>
          </a:p>
        </p:txBody>
      </p:sp>
      <p:sp>
        <p:nvSpPr>
          <p:cNvPr id="11" name="Text 9"/>
          <p:cNvSpPr/>
          <p:nvPr/>
        </p:nvSpPr>
        <p:spPr>
          <a:xfrm>
            <a:off x="9881354" y="2927985"/>
            <a:ext cx="3898821" cy="1580198"/>
          </a:xfrm>
          <a:prstGeom prst="rect">
            <a:avLst/>
          </a:prstGeom>
          <a:noFill/>
          <a:ln/>
        </p:spPr>
        <p:txBody>
          <a:bodyPr wrap="square" rtlCol="0" anchor="t"/>
          <a:lstStyle/>
          <a:p>
            <a:pPr marL="0" indent="0">
              <a:lnSpc>
                <a:spcPts val="3110"/>
              </a:lnSpc>
              <a:buNone/>
            </a:pPr>
            <a:r>
              <a:rPr lang="en-US" sz="1944" dirty="0">
                <a:solidFill>
                  <a:srgbClr val="2C3249"/>
                </a:solidFill>
                <a:latin typeface="Martel Sans" pitchFamily="34" charset="0"/>
                <a:ea typeface="Martel Sans" pitchFamily="34" charset="-122"/>
                <a:cs typeface="Martel Sans" pitchFamily="34" charset="-120"/>
              </a:rPr>
              <a:t>S3 is designed for 99.999999999% (11 nines) of durability, meaning that your data is highly unlikely to be lost.</a:t>
            </a:r>
            <a:endParaRPr lang="en-US" sz="1944" dirty="0"/>
          </a:p>
        </p:txBody>
      </p:sp>
      <p:sp>
        <p:nvSpPr>
          <p:cNvPr id="12" name="Text 10"/>
          <p:cNvSpPr/>
          <p:nvPr/>
        </p:nvSpPr>
        <p:spPr>
          <a:xfrm>
            <a:off x="9881354" y="4730353"/>
            <a:ext cx="3898821" cy="1185148"/>
          </a:xfrm>
          <a:prstGeom prst="rect">
            <a:avLst/>
          </a:prstGeom>
          <a:noFill/>
          <a:ln/>
        </p:spPr>
        <p:txBody>
          <a:bodyPr wrap="square" rtlCol="0" anchor="t"/>
          <a:lstStyle/>
          <a:p>
            <a:pPr marL="0" indent="0">
              <a:lnSpc>
                <a:spcPts val="3110"/>
              </a:lnSpc>
              <a:buNone/>
            </a:pPr>
            <a:r>
              <a:rPr lang="en-US" sz="1944" dirty="0">
                <a:solidFill>
                  <a:srgbClr val="2C3249"/>
                </a:solidFill>
                <a:latin typeface="Martel Sans" pitchFamily="34" charset="0"/>
                <a:ea typeface="Martel Sans" pitchFamily="34" charset="-122"/>
                <a:cs typeface="Martel Sans" pitchFamily="34" charset="-120"/>
              </a:rPr>
              <a:t>It offers high availability, ensuring that your data is accessible whenever you need it.</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16098" y="2560558"/>
            <a:ext cx="5054203" cy="3108365"/>
          </a:xfrm>
          <a:prstGeom prst="rect">
            <a:avLst/>
          </a:prstGeom>
        </p:spPr>
      </p:pic>
      <p:sp>
        <p:nvSpPr>
          <p:cNvPr id="6" name="Text 2"/>
          <p:cNvSpPr/>
          <p:nvPr/>
        </p:nvSpPr>
        <p:spPr>
          <a:xfrm>
            <a:off x="6091238" y="496729"/>
            <a:ext cx="4320540" cy="540068"/>
          </a:xfrm>
          <a:prstGeom prst="rect">
            <a:avLst/>
          </a:prstGeom>
          <a:noFill/>
          <a:ln/>
        </p:spPr>
        <p:txBody>
          <a:bodyPr wrap="none" rtlCol="0" anchor="t"/>
          <a:lstStyle/>
          <a:p>
            <a:pPr marL="0" indent="0">
              <a:lnSpc>
                <a:spcPts val="4253"/>
              </a:lnSpc>
              <a:buNone/>
            </a:pPr>
            <a:r>
              <a:rPr lang="en-US" sz="3402" dirty="0">
                <a:solidFill>
                  <a:srgbClr val="272D45"/>
                </a:solidFill>
                <a:latin typeface="Kanit" pitchFamily="34" charset="0"/>
                <a:ea typeface="Kanit" pitchFamily="34" charset="-122"/>
                <a:cs typeface="Kanit" pitchFamily="34" charset="-120"/>
              </a:rPr>
              <a:t>Basic Operations in S3</a:t>
            </a:r>
            <a:endParaRPr lang="en-US" sz="3402" dirty="0"/>
          </a:p>
        </p:txBody>
      </p:sp>
      <p:sp>
        <p:nvSpPr>
          <p:cNvPr id="7" name="Shape 3"/>
          <p:cNvSpPr/>
          <p:nvPr/>
        </p:nvSpPr>
        <p:spPr>
          <a:xfrm>
            <a:off x="6339007" y="1295995"/>
            <a:ext cx="22860" cy="6436757"/>
          </a:xfrm>
          <a:prstGeom prst="roundRect">
            <a:avLst>
              <a:gd name="adj" fmla="val 317520"/>
            </a:avLst>
          </a:prstGeom>
          <a:solidFill>
            <a:srgbClr val="C5D2CF"/>
          </a:solidFill>
          <a:ln/>
        </p:spPr>
      </p:sp>
      <p:sp>
        <p:nvSpPr>
          <p:cNvPr id="8" name="Shape 4"/>
          <p:cNvSpPr/>
          <p:nvPr/>
        </p:nvSpPr>
        <p:spPr>
          <a:xfrm>
            <a:off x="6521946" y="1673185"/>
            <a:ext cx="604837" cy="22860"/>
          </a:xfrm>
          <a:prstGeom prst="roundRect">
            <a:avLst>
              <a:gd name="adj" fmla="val 317520"/>
            </a:avLst>
          </a:prstGeom>
          <a:solidFill>
            <a:srgbClr val="C5D2CF"/>
          </a:solidFill>
          <a:ln/>
        </p:spPr>
      </p:sp>
      <p:sp>
        <p:nvSpPr>
          <p:cNvPr id="9" name="Shape 5"/>
          <p:cNvSpPr/>
          <p:nvPr/>
        </p:nvSpPr>
        <p:spPr>
          <a:xfrm>
            <a:off x="6156067" y="1490305"/>
            <a:ext cx="388739" cy="388739"/>
          </a:xfrm>
          <a:prstGeom prst="roundRect">
            <a:avLst>
              <a:gd name="adj" fmla="val 18672"/>
            </a:avLst>
          </a:prstGeom>
          <a:solidFill>
            <a:srgbClr val="DFECE9"/>
          </a:solidFill>
          <a:ln w="7620">
            <a:solidFill>
              <a:srgbClr val="C5D2CF"/>
            </a:solidFill>
            <a:prstDash val="solid"/>
          </a:ln>
        </p:spPr>
      </p:sp>
      <p:sp>
        <p:nvSpPr>
          <p:cNvPr id="10" name="Text 6"/>
          <p:cNvSpPr/>
          <p:nvPr/>
        </p:nvSpPr>
        <p:spPr>
          <a:xfrm>
            <a:off x="6310967" y="1555075"/>
            <a:ext cx="78819" cy="259199"/>
          </a:xfrm>
          <a:prstGeom prst="rect">
            <a:avLst/>
          </a:prstGeom>
          <a:noFill/>
          <a:ln/>
        </p:spPr>
        <p:txBody>
          <a:bodyPr wrap="none" rtlCol="0" anchor="t"/>
          <a:lstStyle/>
          <a:p>
            <a:pPr marL="0" indent="0" algn="ctr">
              <a:lnSpc>
                <a:spcPts val="2041"/>
              </a:lnSpc>
              <a:buNone/>
            </a:pPr>
            <a:r>
              <a:rPr lang="en-US" sz="2041" dirty="0">
                <a:solidFill>
                  <a:srgbClr val="2C3249"/>
                </a:solidFill>
                <a:latin typeface="Kanit" pitchFamily="34" charset="0"/>
                <a:ea typeface="Kanit" pitchFamily="34" charset="-122"/>
                <a:cs typeface="Kanit" pitchFamily="34" charset="-120"/>
              </a:rPr>
              <a:t>1</a:t>
            </a:r>
            <a:endParaRPr lang="en-US" sz="2041" dirty="0"/>
          </a:p>
        </p:txBody>
      </p:sp>
      <p:sp>
        <p:nvSpPr>
          <p:cNvPr id="11" name="Text 7"/>
          <p:cNvSpPr/>
          <p:nvPr/>
        </p:nvSpPr>
        <p:spPr>
          <a:xfrm>
            <a:off x="7300913" y="1468755"/>
            <a:ext cx="2160270" cy="269915"/>
          </a:xfrm>
          <a:prstGeom prst="rect">
            <a:avLst/>
          </a:prstGeom>
          <a:noFill/>
          <a:ln/>
        </p:spPr>
        <p:txBody>
          <a:bodyPr wrap="none" rtlCol="0" anchor="t"/>
          <a:lstStyle/>
          <a:p>
            <a:pPr marL="0" indent="0" algn="l">
              <a:lnSpc>
                <a:spcPts val="2126"/>
              </a:lnSpc>
              <a:buNone/>
            </a:pPr>
            <a:r>
              <a:rPr lang="en-US" sz="1701" dirty="0">
                <a:solidFill>
                  <a:srgbClr val="2C3249"/>
                </a:solidFill>
                <a:latin typeface="Kanit" pitchFamily="34" charset="0"/>
                <a:ea typeface="Kanit" pitchFamily="34" charset="-122"/>
                <a:cs typeface="Kanit" pitchFamily="34" charset="-120"/>
              </a:rPr>
              <a:t>Creating a Bucket</a:t>
            </a:r>
            <a:endParaRPr lang="en-US" sz="1701" dirty="0"/>
          </a:p>
        </p:txBody>
      </p:sp>
      <p:sp>
        <p:nvSpPr>
          <p:cNvPr id="12" name="Text 8"/>
          <p:cNvSpPr/>
          <p:nvPr/>
        </p:nvSpPr>
        <p:spPr>
          <a:xfrm>
            <a:off x="7300913" y="1842254"/>
            <a:ext cx="6724650" cy="829747"/>
          </a:xfrm>
          <a:prstGeom prst="rect">
            <a:avLst/>
          </a:prstGeom>
          <a:noFill/>
          <a:ln/>
        </p:spPr>
        <p:txBody>
          <a:bodyPr wrap="square" rtlCol="0" anchor="t"/>
          <a:lstStyle/>
          <a:p>
            <a:pPr marL="0" indent="0" algn="l">
              <a:lnSpc>
                <a:spcPts val="2177"/>
              </a:lnSpc>
              <a:buNone/>
            </a:pPr>
            <a:r>
              <a:rPr lang="en-US" sz="1361" dirty="0">
                <a:solidFill>
                  <a:srgbClr val="2C3249"/>
                </a:solidFill>
                <a:latin typeface="Martel Sans" pitchFamily="34" charset="0"/>
                <a:ea typeface="Martel Sans" pitchFamily="34" charset="-122"/>
                <a:cs typeface="Martel Sans" pitchFamily="34" charset="-120"/>
              </a:rPr>
              <a:t>You can create a bucket using the AWS Management Console, AWS CLI, or AWS SDKs. Each bucket must have a unique name and is created in a specific AWS region.</a:t>
            </a:r>
            <a:endParaRPr lang="en-US" sz="1361" dirty="0"/>
          </a:p>
        </p:txBody>
      </p:sp>
      <p:sp>
        <p:nvSpPr>
          <p:cNvPr id="13" name="Shape 9"/>
          <p:cNvSpPr/>
          <p:nvPr/>
        </p:nvSpPr>
        <p:spPr>
          <a:xfrm>
            <a:off x="6521946" y="3394710"/>
            <a:ext cx="604837" cy="22860"/>
          </a:xfrm>
          <a:prstGeom prst="roundRect">
            <a:avLst>
              <a:gd name="adj" fmla="val 317520"/>
            </a:avLst>
          </a:prstGeom>
          <a:solidFill>
            <a:srgbClr val="C5D2CF"/>
          </a:solidFill>
          <a:ln/>
        </p:spPr>
      </p:sp>
      <p:sp>
        <p:nvSpPr>
          <p:cNvPr id="14" name="Shape 10"/>
          <p:cNvSpPr/>
          <p:nvPr/>
        </p:nvSpPr>
        <p:spPr>
          <a:xfrm>
            <a:off x="6156067" y="3211830"/>
            <a:ext cx="388739" cy="388739"/>
          </a:xfrm>
          <a:prstGeom prst="roundRect">
            <a:avLst>
              <a:gd name="adj" fmla="val 18672"/>
            </a:avLst>
          </a:prstGeom>
          <a:solidFill>
            <a:srgbClr val="DFECE9"/>
          </a:solidFill>
          <a:ln w="7620">
            <a:solidFill>
              <a:srgbClr val="C5D2CF"/>
            </a:solidFill>
            <a:prstDash val="solid"/>
          </a:ln>
        </p:spPr>
      </p:sp>
      <p:sp>
        <p:nvSpPr>
          <p:cNvPr id="15" name="Text 11"/>
          <p:cNvSpPr/>
          <p:nvPr/>
        </p:nvSpPr>
        <p:spPr>
          <a:xfrm>
            <a:off x="6284774" y="3276600"/>
            <a:ext cx="131207" cy="259199"/>
          </a:xfrm>
          <a:prstGeom prst="rect">
            <a:avLst/>
          </a:prstGeom>
          <a:noFill/>
          <a:ln/>
        </p:spPr>
        <p:txBody>
          <a:bodyPr wrap="none" rtlCol="0" anchor="t"/>
          <a:lstStyle/>
          <a:p>
            <a:pPr marL="0" indent="0" algn="ctr">
              <a:lnSpc>
                <a:spcPts val="2041"/>
              </a:lnSpc>
              <a:buNone/>
            </a:pPr>
            <a:r>
              <a:rPr lang="en-US" sz="2041" dirty="0">
                <a:solidFill>
                  <a:srgbClr val="2C3249"/>
                </a:solidFill>
                <a:latin typeface="Kanit" pitchFamily="34" charset="0"/>
                <a:ea typeface="Kanit" pitchFamily="34" charset="-122"/>
                <a:cs typeface="Kanit" pitchFamily="34" charset="-120"/>
              </a:rPr>
              <a:t>2</a:t>
            </a:r>
            <a:endParaRPr lang="en-US" sz="2041" dirty="0"/>
          </a:p>
        </p:txBody>
      </p:sp>
      <p:sp>
        <p:nvSpPr>
          <p:cNvPr id="16" name="Text 12"/>
          <p:cNvSpPr/>
          <p:nvPr/>
        </p:nvSpPr>
        <p:spPr>
          <a:xfrm>
            <a:off x="7300913" y="3190280"/>
            <a:ext cx="2160270" cy="269915"/>
          </a:xfrm>
          <a:prstGeom prst="rect">
            <a:avLst/>
          </a:prstGeom>
          <a:noFill/>
          <a:ln/>
        </p:spPr>
        <p:txBody>
          <a:bodyPr wrap="none" rtlCol="0" anchor="t"/>
          <a:lstStyle/>
          <a:p>
            <a:pPr marL="0" indent="0" algn="l">
              <a:lnSpc>
                <a:spcPts val="2126"/>
              </a:lnSpc>
              <a:buNone/>
            </a:pPr>
            <a:r>
              <a:rPr lang="en-US" sz="1701" dirty="0">
                <a:solidFill>
                  <a:srgbClr val="2C3249"/>
                </a:solidFill>
                <a:latin typeface="Kanit" pitchFamily="34" charset="0"/>
                <a:ea typeface="Kanit" pitchFamily="34" charset="-122"/>
                <a:cs typeface="Kanit" pitchFamily="34" charset="-120"/>
              </a:rPr>
              <a:t>Uploading Objects</a:t>
            </a:r>
            <a:endParaRPr lang="en-US" sz="1701" dirty="0"/>
          </a:p>
        </p:txBody>
      </p:sp>
      <p:sp>
        <p:nvSpPr>
          <p:cNvPr id="17" name="Text 13"/>
          <p:cNvSpPr/>
          <p:nvPr/>
        </p:nvSpPr>
        <p:spPr>
          <a:xfrm>
            <a:off x="7300913" y="3563779"/>
            <a:ext cx="6724650" cy="553164"/>
          </a:xfrm>
          <a:prstGeom prst="rect">
            <a:avLst/>
          </a:prstGeom>
          <a:noFill/>
          <a:ln/>
        </p:spPr>
        <p:txBody>
          <a:bodyPr wrap="square" rtlCol="0" anchor="t"/>
          <a:lstStyle/>
          <a:p>
            <a:pPr marL="0" indent="0" algn="l">
              <a:lnSpc>
                <a:spcPts val="2177"/>
              </a:lnSpc>
              <a:buNone/>
            </a:pPr>
            <a:r>
              <a:rPr lang="en-US" sz="1361" dirty="0">
                <a:solidFill>
                  <a:srgbClr val="2C3249"/>
                </a:solidFill>
                <a:latin typeface="Martel Sans" pitchFamily="34" charset="0"/>
                <a:ea typeface="Martel Sans" pitchFamily="34" charset="-122"/>
                <a:cs typeface="Martel Sans" pitchFamily="34" charset="-120"/>
              </a:rPr>
              <a:t>Objects can be uploaded to S3 using the console, CLI, or SDKs. You can upload single files, multiple files, or entire directories.</a:t>
            </a:r>
            <a:endParaRPr lang="en-US" sz="1361" dirty="0"/>
          </a:p>
        </p:txBody>
      </p:sp>
      <p:sp>
        <p:nvSpPr>
          <p:cNvPr id="18" name="Shape 14"/>
          <p:cNvSpPr/>
          <p:nvPr/>
        </p:nvSpPr>
        <p:spPr>
          <a:xfrm>
            <a:off x="6521946" y="4839653"/>
            <a:ext cx="604837" cy="22860"/>
          </a:xfrm>
          <a:prstGeom prst="roundRect">
            <a:avLst>
              <a:gd name="adj" fmla="val 317520"/>
            </a:avLst>
          </a:prstGeom>
          <a:solidFill>
            <a:srgbClr val="C5D2CF"/>
          </a:solidFill>
          <a:ln/>
        </p:spPr>
      </p:sp>
      <p:sp>
        <p:nvSpPr>
          <p:cNvPr id="19" name="Shape 15"/>
          <p:cNvSpPr/>
          <p:nvPr/>
        </p:nvSpPr>
        <p:spPr>
          <a:xfrm>
            <a:off x="6156067" y="4656773"/>
            <a:ext cx="388739" cy="388739"/>
          </a:xfrm>
          <a:prstGeom prst="roundRect">
            <a:avLst>
              <a:gd name="adj" fmla="val 18672"/>
            </a:avLst>
          </a:prstGeom>
          <a:solidFill>
            <a:srgbClr val="DFECE9"/>
          </a:solidFill>
          <a:ln w="7620">
            <a:solidFill>
              <a:srgbClr val="C5D2CF"/>
            </a:solidFill>
            <a:prstDash val="solid"/>
          </a:ln>
        </p:spPr>
      </p:sp>
      <p:sp>
        <p:nvSpPr>
          <p:cNvPr id="20" name="Text 16"/>
          <p:cNvSpPr/>
          <p:nvPr/>
        </p:nvSpPr>
        <p:spPr>
          <a:xfrm>
            <a:off x="6283821" y="4721542"/>
            <a:ext cx="133231" cy="259199"/>
          </a:xfrm>
          <a:prstGeom prst="rect">
            <a:avLst/>
          </a:prstGeom>
          <a:noFill/>
          <a:ln/>
        </p:spPr>
        <p:txBody>
          <a:bodyPr wrap="none" rtlCol="0" anchor="t"/>
          <a:lstStyle/>
          <a:p>
            <a:pPr marL="0" indent="0" algn="ctr">
              <a:lnSpc>
                <a:spcPts val="2041"/>
              </a:lnSpc>
              <a:buNone/>
            </a:pPr>
            <a:r>
              <a:rPr lang="en-US" sz="2041" dirty="0">
                <a:solidFill>
                  <a:srgbClr val="2C3249"/>
                </a:solidFill>
                <a:latin typeface="Kanit" pitchFamily="34" charset="0"/>
                <a:ea typeface="Kanit" pitchFamily="34" charset="-122"/>
                <a:cs typeface="Kanit" pitchFamily="34" charset="-120"/>
              </a:rPr>
              <a:t>3</a:t>
            </a:r>
            <a:endParaRPr lang="en-US" sz="2041" dirty="0"/>
          </a:p>
        </p:txBody>
      </p:sp>
      <p:sp>
        <p:nvSpPr>
          <p:cNvPr id="21" name="Text 17"/>
          <p:cNvSpPr/>
          <p:nvPr/>
        </p:nvSpPr>
        <p:spPr>
          <a:xfrm>
            <a:off x="7300913" y="4635222"/>
            <a:ext cx="2160270" cy="269915"/>
          </a:xfrm>
          <a:prstGeom prst="rect">
            <a:avLst/>
          </a:prstGeom>
          <a:noFill/>
          <a:ln/>
        </p:spPr>
        <p:txBody>
          <a:bodyPr wrap="none" rtlCol="0" anchor="t"/>
          <a:lstStyle/>
          <a:p>
            <a:pPr marL="0" indent="0" algn="l">
              <a:lnSpc>
                <a:spcPts val="2126"/>
              </a:lnSpc>
              <a:buNone/>
            </a:pPr>
            <a:r>
              <a:rPr lang="en-US" sz="1701" dirty="0">
                <a:solidFill>
                  <a:srgbClr val="2C3249"/>
                </a:solidFill>
                <a:latin typeface="Kanit" pitchFamily="34" charset="0"/>
                <a:ea typeface="Kanit" pitchFamily="34" charset="-122"/>
                <a:cs typeface="Kanit" pitchFamily="34" charset="-120"/>
              </a:rPr>
              <a:t>Retrieving Objects</a:t>
            </a:r>
            <a:endParaRPr lang="en-US" sz="1701" dirty="0"/>
          </a:p>
        </p:txBody>
      </p:sp>
      <p:sp>
        <p:nvSpPr>
          <p:cNvPr id="22" name="Text 18"/>
          <p:cNvSpPr/>
          <p:nvPr/>
        </p:nvSpPr>
        <p:spPr>
          <a:xfrm>
            <a:off x="7300913" y="5008721"/>
            <a:ext cx="6724650" cy="829747"/>
          </a:xfrm>
          <a:prstGeom prst="rect">
            <a:avLst/>
          </a:prstGeom>
          <a:noFill/>
          <a:ln/>
        </p:spPr>
        <p:txBody>
          <a:bodyPr wrap="square" rtlCol="0" anchor="t"/>
          <a:lstStyle/>
          <a:p>
            <a:pPr marL="0" indent="0" algn="l">
              <a:lnSpc>
                <a:spcPts val="2177"/>
              </a:lnSpc>
              <a:buNone/>
            </a:pPr>
            <a:r>
              <a:rPr lang="en-US" sz="1361" dirty="0">
                <a:solidFill>
                  <a:srgbClr val="2C3249"/>
                </a:solidFill>
                <a:latin typeface="Martel Sans" pitchFamily="34" charset="0"/>
                <a:ea typeface="Martel Sans" pitchFamily="34" charset="-122"/>
                <a:cs typeface="Martel Sans" pitchFamily="34" charset="-120"/>
              </a:rPr>
              <a:t>You can download objects from S3 using the same methods. S3 provides URL endpoints for objects, making them accessible over the web if the appropriate permissions are set.</a:t>
            </a:r>
            <a:endParaRPr lang="en-US" sz="1361" dirty="0"/>
          </a:p>
        </p:txBody>
      </p:sp>
      <p:sp>
        <p:nvSpPr>
          <p:cNvPr id="23" name="Shape 19"/>
          <p:cNvSpPr/>
          <p:nvPr/>
        </p:nvSpPr>
        <p:spPr>
          <a:xfrm>
            <a:off x="6521946" y="6561177"/>
            <a:ext cx="604837" cy="22860"/>
          </a:xfrm>
          <a:prstGeom prst="roundRect">
            <a:avLst>
              <a:gd name="adj" fmla="val 317520"/>
            </a:avLst>
          </a:prstGeom>
          <a:solidFill>
            <a:srgbClr val="C5D2CF"/>
          </a:solidFill>
          <a:ln/>
        </p:spPr>
      </p:sp>
      <p:sp>
        <p:nvSpPr>
          <p:cNvPr id="24" name="Shape 20"/>
          <p:cNvSpPr/>
          <p:nvPr/>
        </p:nvSpPr>
        <p:spPr>
          <a:xfrm>
            <a:off x="6156067" y="6378297"/>
            <a:ext cx="388739" cy="388739"/>
          </a:xfrm>
          <a:prstGeom prst="roundRect">
            <a:avLst>
              <a:gd name="adj" fmla="val 18672"/>
            </a:avLst>
          </a:prstGeom>
          <a:solidFill>
            <a:srgbClr val="DFECE9"/>
          </a:solidFill>
          <a:ln w="7620">
            <a:solidFill>
              <a:srgbClr val="C5D2CF"/>
            </a:solidFill>
            <a:prstDash val="solid"/>
          </a:ln>
        </p:spPr>
      </p:sp>
      <p:sp>
        <p:nvSpPr>
          <p:cNvPr id="25" name="Text 21"/>
          <p:cNvSpPr/>
          <p:nvPr/>
        </p:nvSpPr>
        <p:spPr>
          <a:xfrm>
            <a:off x="6280249" y="6443067"/>
            <a:ext cx="140256" cy="259199"/>
          </a:xfrm>
          <a:prstGeom prst="rect">
            <a:avLst/>
          </a:prstGeom>
          <a:noFill/>
          <a:ln/>
        </p:spPr>
        <p:txBody>
          <a:bodyPr wrap="none" rtlCol="0" anchor="t"/>
          <a:lstStyle/>
          <a:p>
            <a:pPr marL="0" indent="0" algn="ctr">
              <a:lnSpc>
                <a:spcPts val="2041"/>
              </a:lnSpc>
              <a:buNone/>
            </a:pPr>
            <a:r>
              <a:rPr lang="en-US" sz="2041" dirty="0">
                <a:solidFill>
                  <a:srgbClr val="2C3249"/>
                </a:solidFill>
                <a:latin typeface="Kanit" pitchFamily="34" charset="0"/>
                <a:ea typeface="Kanit" pitchFamily="34" charset="-122"/>
                <a:cs typeface="Kanit" pitchFamily="34" charset="-120"/>
              </a:rPr>
              <a:t>4</a:t>
            </a:r>
            <a:endParaRPr lang="en-US" sz="2041" dirty="0"/>
          </a:p>
        </p:txBody>
      </p:sp>
      <p:sp>
        <p:nvSpPr>
          <p:cNvPr id="26" name="Text 22"/>
          <p:cNvSpPr/>
          <p:nvPr/>
        </p:nvSpPr>
        <p:spPr>
          <a:xfrm>
            <a:off x="7300913" y="6356747"/>
            <a:ext cx="2810589" cy="269915"/>
          </a:xfrm>
          <a:prstGeom prst="rect">
            <a:avLst/>
          </a:prstGeom>
          <a:noFill/>
          <a:ln/>
        </p:spPr>
        <p:txBody>
          <a:bodyPr wrap="none" rtlCol="0" anchor="t"/>
          <a:lstStyle/>
          <a:p>
            <a:pPr marL="0" indent="0" algn="l">
              <a:lnSpc>
                <a:spcPts val="2126"/>
              </a:lnSpc>
              <a:buNone/>
            </a:pPr>
            <a:r>
              <a:rPr lang="en-US" sz="1701" dirty="0">
                <a:solidFill>
                  <a:srgbClr val="2C3249"/>
                </a:solidFill>
                <a:latin typeface="Kanit" pitchFamily="34" charset="0"/>
                <a:ea typeface="Kanit" pitchFamily="34" charset="-122"/>
                <a:cs typeface="Kanit" pitchFamily="34" charset="-120"/>
              </a:rPr>
              <a:t>Managing Access Permissions</a:t>
            </a:r>
            <a:endParaRPr lang="en-US" sz="1701" dirty="0"/>
          </a:p>
        </p:txBody>
      </p:sp>
      <p:sp>
        <p:nvSpPr>
          <p:cNvPr id="27" name="Text 23"/>
          <p:cNvSpPr/>
          <p:nvPr/>
        </p:nvSpPr>
        <p:spPr>
          <a:xfrm>
            <a:off x="7300913" y="6730246"/>
            <a:ext cx="6724650" cy="829747"/>
          </a:xfrm>
          <a:prstGeom prst="rect">
            <a:avLst/>
          </a:prstGeom>
          <a:noFill/>
          <a:ln/>
        </p:spPr>
        <p:txBody>
          <a:bodyPr wrap="square" rtlCol="0" anchor="t"/>
          <a:lstStyle/>
          <a:p>
            <a:pPr marL="0" indent="0" algn="l">
              <a:lnSpc>
                <a:spcPts val="2177"/>
              </a:lnSpc>
              <a:buNone/>
            </a:pPr>
            <a:r>
              <a:rPr lang="en-US" sz="1361" dirty="0">
                <a:solidFill>
                  <a:srgbClr val="2C3249"/>
                </a:solidFill>
                <a:latin typeface="Martel Sans" pitchFamily="34" charset="0"/>
                <a:ea typeface="Martel Sans" pitchFamily="34" charset="-122"/>
                <a:cs typeface="Martel Sans" pitchFamily="34" charset="-120"/>
              </a:rPr>
              <a:t>S3 provides various ways to manage access to your data, including bucket policies, access control lists (ACLs), and AWS Identity and Access Management (IAM) policies.</a:t>
            </a:r>
            <a:endParaRPr lang="en-US" sz="136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14630400" cy="2952155"/>
          </a:xfrm>
          <a:prstGeom prst="rect">
            <a:avLst/>
          </a:prstGeom>
        </p:spPr>
      </p:pic>
      <p:sp>
        <p:nvSpPr>
          <p:cNvPr id="5" name="Text 2"/>
          <p:cNvSpPr/>
          <p:nvPr/>
        </p:nvSpPr>
        <p:spPr>
          <a:xfrm>
            <a:off x="864751" y="3609856"/>
            <a:ext cx="12900898" cy="1475899"/>
          </a:xfrm>
          <a:prstGeom prst="rect">
            <a:avLst/>
          </a:prstGeom>
          <a:noFill/>
          <a:ln/>
        </p:spPr>
        <p:txBody>
          <a:bodyPr wrap="square" rtlCol="0" anchor="t"/>
          <a:lstStyle/>
          <a:p>
            <a:pPr marL="0" indent="0">
              <a:lnSpc>
                <a:spcPts val="5811"/>
              </a:lnSpc>
              <a:buNone/>
            </a:pPr>
            <a:r>
              <a:rPr lang="en-US" sz="4649" dirty="0">
                <a:solidFill>
                  <a:srgbClr val="272D45"/>
                </a:solidFill>
                <a:latin typeface="Kanit" pitchFamily="34" charset="0"/>
                <a:ea typeface="Kanit" pitchFamily="34" charset="-122"/>
                <a:cs typeface="Kanit" pitchFamily="34" charset="-120"/>
              </a:rPr>
              <a:t>S3 Storage Classes: Standard and Intelligent-Tiering</a:t>
            </a:r>
            <a:endParaRPr lang="en-US" sz="4649" dirty="0"/>
          </a:p>
        </p:txBody>
      </p:sp>
      <p:sp>
        <p:nvSpPr>
          <p:cNvPr id="6" name="Shape 3"/>
          <p:cNvSpPr/>
          <p:nvPr/>
        </p:nvSpPr>
        <p:spPr>
          <a:xfrm>
            <a:off x="864751" y="5439966"/>
            <a:ext cx="6332458" cy="2131933"/>
          </a:xfrm>
          <a:prstGeom prst="roundRect">
            <a:avLst>
              <a:gd name="adj" fmla="val 4653"/>
            </a:avLst>
          </a:prstGeom>
          <a:solidFill>
            <a:srgbClr val="DFECE9"/>
          </a:solidFill>
          <a:ln w="7620">
            <a:solidFill>
              <a:srgbClr val="C5D2CF"/>
            </a:solidFill>
            <a:prstDash val="solid"/>
          </a:ln>
        </p:spPr>
      </p:sp>
      <p:sp>
        <p:nvSpPr>
          <p:cNvPr id="7" name="Text 4"/>
          <p:cNvSpPr/>
          <p:nvPr/>
        </p:nvSpPr>
        <p:spPr>
          <a:xfrm>
            <a:off x="1108472" y="5683687"/>
            <a:ext cx="2952155" cy="369094"/>
          </a:xfrm>
          <a:prstGeom prst="rect">
            <a:avLst/>
          </a:prstGeom>
          <a:noFill/>
          <a:ln/>
        </p:spPr>
        <p:txBody>
          <a:bodyPr wrap="none" rtlCol="0" anchor="t"/>
          <a:lstStyle/>
          <a:p>
            <a:pPr marL="0" indent="0">
              <a:lnSpc>
                <a:spcPts val="2906"/>
              </a:lnSpc>
              <a:buNone/>
            </a:pPr>
            <a:r>
              <a:rPr lang="en-US" sz="2325" dirty="0">
                <a:solidFill>
                  <a:srgbClr val="2C3249"/>
                </a:solidFill>
                <a:latin typeface="Kanit" pitchFamily="34" charset="0"/>
                <a:ea typeface="Kanit" pitchFamily="34" charset="-122"/>
                <a:cs typeface="Kanit" pitchFamily="34" charset="-120"/>
              </a:rPr>
              <a:t>Standard</a:t>
            </a:r>
            <a:endParaRPr lang="en-US" sz="2325" dirty="0"/>
          </a:p>
        </p:txBody>
      </p:sp>
      <p:sp>
        <p:nvSpPr>
          <p:cNvPr id="8" name="Text 5"/>
          <p:cNvSpPr/>
          <p:nvPr/>
        </p:nvSpPr>
        <p:spPr>
          <a:xfrm>
            <a:off x="1108472" y="6194465"/>
            <a:ext cx="5845016" cy="755809"/>
          </a:xfrm>
          <a:prstGeom prst="rect">
            <a:avLst/>
          </a:prstGeom>
          <a:noFill/>
          <a:ln/>
        </p:spPr>
        <p:txBody>
          <a:bodyPr wrap="square" rtlCol="0" anchor="t"/>
          <a:lstStyle/>
          <a:p>
            <a:pPr marL="0" indent="0">
              <a:lnSpc>
                <a:spcPts val="2975"/>
              </a:lnSpc>
              <a:buNone/>
            </a:pPr>
            <a:r>
              <a:rPr lang="en-US" sz="1860" dirty="0">
                <a:solidFill>
                  <a:srgbClr val="2C3249"/>
                </a:solidFill>
                <a:latin typeface="Martel Sans" pitchFamily="34" charset="0"/>
                <a:ea typeface="Martel Sans" pitchFamily="34" charset="-122"/>
                <a:cs typeface="Martel Sans" pitchFamily="34" charset="-120"/>
              </a:rPr>
              <a:t>High durability, availability, and performance for frequently accessed data.</a:t>
            </a:r>
            <a:endParaRPr lang="en-US" sz="1860" dirty="0"/>
          </a:p>
        </p:txBody>
      </p:sp>
      <p:sp>
        <p:nvSpPr>
          <p:cNvPr id="9" name="Shape 6"/>
          <p:cNvSpPr/>
          <p:nvPr/>
        </p:nvSpPr>
        <p:spPr>
          <a:xfrm>
            <a:off x="7433310" y="5439966"/>
            <a:ext cx="6332458" cy="2131933"/>
          </a:xfrm>
          <a:prstGeom prst="roundRect">
            <a:avLst>
              <a:gd name="adj" fmla="val 4653"/>
            </a:avLst>
          </a:prstGeom>
          <a:solidFill>
            <a:srgbClr val="DFECE9"/>
          </a:solidFill>
          <a:ln w="7620">
            <a:solidFill>
              <a:srgbClr val="C5D2CF"/>
            </a:solidFill>
            <a:prstDash val="solid"/>
          </a:ln>
        </p:spPr>
      </p:sp>
      <p:sp>
        <p:nvSpPr>
          <p:cNvPr id="10" name="Text 7"/>
          <p:cNvSpPr/>
          <p:nvPr/>
        </p:nvSpPr>
        <p:spPr>
          <a:xfrm>
            <a:off x="7677031" y="5683687"/>
            <a:ext cx="2952155" cy="369094"/>
          </a:xfrm>
          <a:prstGeom prst="rect">
            <a:avLst/>
          </a:prstGeom>
          <a:noFill/>
          <a:ln/>
        </p:spPr>
        <p:txBody>
          <a:bodyPr wrap="none" rtlCol="0" anchor="t"/>
          <a:lstStyle/>
          <a:p>
            <a:pPr marL="0" indent="0">
              <a:lnSpc>
                <a:spcPts val="2906"/>
              </a:lnSpc>
              <a:buNone/>
            </a:pPr>
            <a:r>
              <a:rPr lang="en-US" sz="2325" dirty="0">
                <a:solidFill>
                  <a:srgbClr val="2C3249"/>
                </a:solidFill>
                <a:latin typeface="Kanit" pitchFamily="34" charset="0"/>
                <a:ea typeface="Kanit" pitchFamily="34" charset="-122"/>
                <a:cs typeface="Kanit" pitchFamily="34" charset="-120"/>
              </a:rPr>
              <a:t>Intelligent-Tiering</a:t>
            </a:r>
            <a:endParaRPr lang="en-US" sz="2325" dirty="0"/>
          </a:p>
        </p:txBody>
      </p:sp>
      <p:sp>
        <p:nvSpPr>
          <p:cNvPr id="11" name="Text 8"/>
          <p:cNvSpPr/>
          <p:nvPr/>
        </p:nvSpPr>
        <p:spPr>
          <a:xfrm>
            <a:off x="7677031" y="6194465"/>
            <a:ext cx="5845016" cy="1133713"/>
          </a:xfrm>
          <a:prstGeom prst="rect">
            <a:avLst/>
          </a:prstGeom>
          <a:noFill/>
          <a:ln/>
        </p:spPr>
        <p:txBody>
          <a:bodyPr wrap="square" rtlCol="0" anchor="t"/>
          <a:lstStyle/>
          <a:p>
            <a:pPr marL="0" indent="0">
              <a:lnSpc>
                <a:spcPts val="2975"/>
              </a:lnSpc>
              <a:buNone/>
            </a:pPr>
            <a:r>
              <a:rPr lang="en-US" sz="1860" dirty="0">
                <a:solidFill>
                  <a:srgbClr val="2C3249"/>
                </a:solidFill>
                <a:latin typeface="Martel Sans" pitchFamily="34" charset="0"/>
                <a:ea typeface="Martel Sans" pitchFamily="34" charset="-122"/>
                <a:cs typeface="Martel Sans" pitchFamily="34" charset="-120"/>
              </a:rPr>
              <a:t>Automatically moves data between two access tiers (frequent and infrequent) based on changing access patterns.</a:t>
            </a:r>
            <a:endParaRPr lang="en-US" sz="186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59979" y="2693194"/>
            <a:ext cx="5054322" cy="2843093"/>
          </a:xfrm>
          <a:prstGeom prst="rect">
            <a:avLst/>
          </a:prstGeom>
        </p:spPr>
      </p:pic>
      <p:sp>
        <p:nvSpPr>
          <p:cNvPr id="6" name="Text 2"/>
          <p:cNvSpPr/>
          <p:nvPr/>
        </p:nvSpPr>
        <p:spPr>
          <a:xfrm>
            <a:off x="604837" y="887730"/>
            <a:ext cx="7934325" cy="1080135"/>
          </a:xfrm>
          <a:prstGeom prst="rect">
            <a:avLst/>
          </a:prstGeom>
          <a:noFill/>
          <a:ln/>
        </p:spPr>
        <p:txBody>
          <a:bodyPr wrap="square" rtlCol="0" anchor="t"/>
          <a:lstStyle/>
          <a:p>
            <a:pPr marL="0" indent="0">
              <a:lnSpc>
                <a:spcPts val="4253"/>
              </a:lnSpc>
              <a:buNone/>
            </a:pPr>
            <a:r>
              <a:rPr lang="en-US" sz="3402" dirty="0">
                <a:solidFill>
                  <a:srgbClr val="272D45"/>
                </a:solidFill>
                <a:latin typeface="Kanit" pitchFamily="34" charset="0"/>
                <a:ea typeface="Kanit" pitchFamily="34" charset="-122"/>
                <a:cs typeface="Kanit" pitchFamily="34" charset="-120"/>
              </a:rPr>
              <a:t>S3 Storage Classes: Infrequent Access and Glacier</a:t>
            </a:r>
            <a:endParaRPr lang="en-US" sz="3402" dirty="0"/>
          </a:p>
        </p:txBody>
      </p:sp>
      <p:sp>
        <p:nvSpPr>
          <p:cNvPr id="7" name="Shape 3"/>
          <p:cNvSpPr/>
          <p:nvPr/>
        </p:nvSpPr>
        <p:spPr>
          <a:xfrm>
            <a:off x="604837" y="2227064"/>
            <a:ext cx="7934325" cy="1287423"/>
          </a:xfrm>
          <a:prstGeom prst="roundRect">
            <a:avLst>
              <a:gd name="adj" fmla="val 5638"/>
            </a:avLst>
          </a:prstGeom>
          <a:solidFill>
            <a:srgbClr val="DFECE9"/>
          </a:solidFill>
          <a:ln w="7620">
            <a:solidFill>
              <a:srgbClr val="C5D2CF"/>
            </a:solidFill>
            <a:prstDash val="solid"/>
          </a:ln>
        </p:spPr>
      </p:sp>
      <p:sp>
        <p:nvSpPr>
          <p:cNvPr id="8" name="Text 4"/>
          <p:cNvSpPr/>
          <p:nvPr/>
        </p:nvSpPr>
        <p:spPr>
          <a:xfrm>
            <a:off x="785217" y="2407444"/>
            <a:ext cx="3026569" cy="269915"/>
          </a:xfrm>
          <a:prstGeom prst="rect">
            <a:avLst/>
          </a:prstGeom>
          <a:noFill/>
          <a:ln/>
        </p:spPr>
        <p:txBody>
          <a:bodyPr wrap="none" rtlCol="0" anchor="t"/>
          <a:lstStyle/>
          <a:p>
            <a:pPr marL="0" indent="0">
              <a:lnSpc>
                <a:spcPts val="2126"/>
              </a:lnSpc>
              <a:buNone/>
            </a:pPr>
            <a:r>
              <a:rPr lang="en-US" sz="1701" dirty="0">
                <a:solidFill>
                  <a:srgbClr val="2C3249"/>
                </a:solidFill>
                <a:latin typeface="Kanit" pitchFamily="34" charset="0"/>
                <a:ea typeface="Kanit" pitchFamily="34" charset="-122"/>
                <a:cs typeface="Kanit" pitchFamily="34" charset="-120"/>
              </a:rPr>
              <a:t>Standard-IA (Infrequent Access)</a:t>
            </a:r>
            <a:endParaRPr lang="en-US" sz="1701" dirty="0"/>
          </a:p>
        </p:txBody>
      </p:sp>
      <p:sp>
        <p:nvSpPr>
          <p:cNvPr id="9" name="Text 5"/>
          <p:cNvSpPr/>
          <p:nvPr/>
        </p:nvSpPr>
        <p:spPr>
          <a:xfrm>
            <a:off x="785217" y="2780943"/>
            <a:ext cx="7573566" cy="553164"/>
          </a:xfrm>
          <a:prstGeom prst="rect">
            <a:avLst/>
          </a:prstGeom>
          <a:noFill/>
          <a:ln/>
        </p:spPr>
        <p:txBody>
          <a:bodyPr wrap="square" rtlCol="0" anchor="t"/>
          <a:lstStyle/>
          <a:p>
            <a:pPr marL="0" indent="0">
              <a:lnSpc>
                <a:spcPts val="2177"/>
              </a:lnSpc>
              <a:buNone/>
            </a:pPr>
            <a:r>
              <a:rPr lang="en-US" sz="1361" dirty="0">
                <a:solidFill>
                  <a:srgbClr val="2C3249"/>
                </a:solidFill>
                <a:latin typeface="Martel Sans" pitchFamily="34" charset="0"/>
                <a:ea typeface="Martel Sans" pitchFamily="34" charset="-122"/>
                <a:cs typeface="Martel Sans" pitchFamily="34" charset="-120"/>
              </a:rPr>
              <a:t>Lower-cost storage for data that is accessed less frequently but requires rapid access when needed.</a:t>
            </a:r>
            <a:endParaRPr lang="en-US" sz="1361" dirty="0"/>
          </a:p>
        </p:txBody>
      </p:sp>
      <p:sp>
        <p:nvSpPr>
          <p:cNvPr id="10" name="Shape 6"/>
          <p:cNvSpPr/>
          <p:nvPr/>
        </p:nvSpPr>
        <p:spPr>
          <a:xfrm>
            <a:off x="604837" y="3687247"/>
            <a:ext cx="7934325" cy="1010841"/>
          </a:xfrm>
          <a:prstGeom prst="roundRect">
            <a:avLst>
              <a:gd name="adj" fmla="val 7181"/>
            </a:avLst>
          </a:prstGeom>
          <a:solidFill>
            <a:srgbClr val="DFECE9"/>
          </a:solidFill>
          <a:ln w="7620">
            <a:solidFill>
              <a:srgbClr val="C5D2CF"/>
            </a:solidFill>
            <a:prstDash val="solid"/>
          </a:ln>
        </p:spPr>
      </p:sp>
      <p:sp>
        <p:nvSpPr>
          <p:cNvPr id="11" name="Text 7"/>
          <p:cNvSpPr/>
          <p:nvPr/>
        </p:nvSpPr>
        <p:spPr>
          <a:xfrm>
            <a:off x="785217" y="3867626"/>
            <a:ext cx="2160270" cy="269915"/>
          </a:xfrm>
          <a:prstGeom prst="rect">
            <a:avLst/>
          </a:prstGeom>
          <a:noFill/>
          <a:ln/>
        </p:spPr>
        <p:txBody>
          <a:bodyPr wrap="none" rtlCol="0" anchor="t"/>
          <a:lstStyle/>
          <a:p>
            <a:pPr marL="0" indent="0">
              <a:lnSpc>
                <a:spcPts val="2126"/>
              </a:lnSpc>
              <a:buNone/>
            </a:pPr>
            <a:r>
              <a:rPr lang="en-US" sz="1701" dirty="0">
                <a:solidFill>
                  <a:srgbClr val="2C3249"/>
                </a:solidFill>
                <a:latin typeface="Kanit" pitchFamily="34" charset="0"/>
                <a:ea typeface="Kanit" pitchFamily="34" charset="-122"/>
                <a:cs typeface="Kanit" pitchFamily="34" charset="-120"/>
              </a:rPr>
              <a:t>One Zone-IA</a:t>
            </a:r>
            <a:endParaRPr lang="en-US" sz="1701" dirty="0"/>
          </a:p>
        </p:txBody>
      </p:sp>
      <p:sp>
        <p:nvSpPr>
          <p:cNvPr id="12" name="Text 8"/>
          <p:cNvSpPr/>
          <p:nvPr/>
        </p:nvSpPr>
        <p:spPr>
          <a:xfrm>
            <a:off x="785217" y="4241125"/>
            <a:ext cx="7573566" cy="276582"/>
          </a:xfrm>
          <a:prstGeom prst="rect">
            <a:avLst/>
          </a:prstGeom>
          <a:noFill/>
          <a:ln/>
        </p:spPr>
        <p:txBody>
          <a:bodyPr wrap="none" rtlCol="0" anchor="t"/>
          <a:lstStyle/>
          <a:p>
            <a:pPr marL="0" indent="0">
              <a:lnSpc>
                <a:spcPts val="2177"/>
              </a:lnSpc>
              <a:buNone/>
            </a:pPr>
            <a:r>
              <a:rPr lang="en-US" sz="1361" dirty="0">
                <a:solidFill>
                  <a:srgbClr val="2C3249"/>
                </a:solidFill>
                <a:latin typeface="Martel Sans" pitchFamily="34" charset="0"/>
                <a:ea typeface="Martel Sans" pitchFamily="34" charset="-122"/>
                <a:cs typeface="Martel Sans" pitchFamily="34" charset="-120"/>
              </a:rPr>
              <a:t>Lower-cost option for infrequently accessed data stored in a single availability zone.</a:t>
            </a:r>
            <a:endParaRPr lang="en-US" sz="1361" dirty="0"/>
          </a:p>
        </p:txBody>
      </p:sp>
      <p:sp>
        <p:nvSpPr>
          <p:cNvPr id="13" name="Shape 9"/>
          <p:cNvSpPr/>
          <p:nvPr/>
        </p:nvSpPr>
        <p:spPr>
          <a:xfrm>
            <a:off x="604837" y="4870847"/>
            <a:ext cx="7934325" cy="1010841"/>
          </a:xfrm>
          <a:prstGeom prst="roundRect">
            <a:avLst>
              <a:gd name="adj" fmla="val 7181"/>
            </a:avLst>
          </a:prstGeom>
          <a:solidFill>
            <a:srgbClr val="DFECE9"/>
          </a:solidFill>
          <a:ln w="7620">
            <a:solidFill>
              <a:srgbClr val="C5D2CF"/>
            </a:solidFill>
            <a:prstDash val="solid"/>
          </a:ln>
        </p:spPr>
      </p:sp>
      <p:sp>
        <p:nvSpPr>
          <p:cNvPr id="14" name="Text 10"/>
          <p:cNvSpPr/>
          <p:nvPr/>
        </p:nvSpPr>
        <p:spPr>
          <a:xfrm>
            <a:off x="785217" y="5051227"/>
            <a:ext cx="2160270" cy="269915"/>
          </a:xfrm>
          <a:prstGeom prst="rect">
            <a:avLst/>
          </a:prstGeom>
          <a:noFill/>
          <a:ln/>
        </p:spPr>
        <p:txBody>
          <a:bodyPr wrap="none" rtlCol="0" anchor="t"/>
          <a:lstStyle/>
          <a:p>
            <a:pPr marL="0" indent="0">
              <a:lnSpc>
                <a:spcPts val="2126"/>
              </a:lnSpc>
              <a:buNone/>
            </a:pPr>
            <a:r>
              <a:rPr lang="en-US" sz="1701" dirty="0">
                <a:solidFill>
                  <a:srgbClr val="2C3249"/>
                </a:solidFill>
                <a:latin typeface="Kanit" pitchFamily="34" charset="0"/>
                <a:ea typeface="Kanit" pitchFamily="34" charset="-122"/>
                <a:cs typeface="Kanit" pitchFamily="34" charset="-120"/>
              </a:rPr>
              <a:t>Glacier</a:t>
            </a:r>
            <a:endParaRPr lang="en-US" sz="1701" dirty="0"/>
          </a:p>
        </p:txBody>
      </p:sp>
      <p:sp>
        <p:nvSpPr>
          <p:cNvPr id="15" name="Text 11"/>
          <p:cNvSpPr/>
          <p:nvPr/>
        </p:nvSpPr>
        <p:spPr>
          <a:xfrm>
            <a:off x="785217" y="5424726"/>
            <a:ext cx="7573566" cy="276582"/>
          </a:xfrm>
          <a:prstGeom prst="rect">
            <a:avLst/>
          </a:prstGeom>
          <a:noFill/>
          <a:ln/>
        </p:spPr>
        <p:txBody>
          <a:bodyPr wrap="none" rtlCol="0" anchor="t"/>
          <a:lstStyle/>
          <a:p>
            <a:pPr marL="0" indent="0">
              <a:lnSpc>
                <a:spcPts val="2177"/>
              </a:lnSpc>
              <a:buNone/>
            </a:pPr>
            <a:r>
              <a:rPr lang="en-US" sz="1361" dirty="0">
                <a:solidFill>
                  <a:srgbClr val="2C3249"/>
                </a:solidFill>
                <a:latin typeface="Martel Sans" pitchFamily="34" charset="0"/>
                <a:ea typeface="Martel Sans" pitchFamily="34" charset="-122"/>
                <a:cs typeface="Martel Sans" pitchFamily="34" charset="-120"/>
              </a:rPr>
              <a:t>Low-cost storage for data archiving with retrieval times ranging from minutes to hours.</a:t>
            </a:r>
            <a:endParaRPr lang="en-US" sz="1361" dirty="0"/>
          </a:p>
        </p:txBody>
      </p:sp>
      <p:sp>
        <p:nvSpPr>
          <p:cNvPr id="16" name="Shape 12"/>
          <p:cNvSpPr/>
          <p:nvPr/>
        </p:nvSpPr>
        <p:spPr>
          <a:xfrm>
            <a:off x="604837" y="6054447"/>
            <a:ext cx="7934325" cy="1287423"/>
          </a:xfrm>
          <a:prstGeom prst="roundRect">
            <a:avLst>
              <a:gd name="adj" fmla="val 5638"/>
            </a:avLst>
          </a:prstGeom>
          <a:solidFill>
            <a:srgbClr val="DFECE9"/>
          </a:solidFill>
          <a:ln w="7620">
            <a:solidFill>
              <a:srgbClr val="C5D2CF"/>
            </a:solidFill>
            <a:prstDash val="solid"/>
          </a:ln>
        </p:spPr>
      </p:sp>
      <p:sp>
        <p:nvSpPr>
          <p:cNvPr id="17" name="Text 13"/>
          <p:cNvSpPr/>
          <p:nvPr/>
        </p:nvSpPr>
        <p:spPr>
          <a:xfrm>
            <a:off x="785217" y="6234827"/>
            <a:ext cx="2160270" cy="269915"/>
          </a:xfrm>
          <a:prstGeom prst="rect">
            <a:avLst/>
          </a:prstGeom>
          <a:noFill/>
          <a:ln/>
        </p:spPr>
        <p:txBody>
          <a:bodyPr wrap="none" rtlCol="0" anchor="t"/>
          <a:lstStyle/>
          <a:p>
            <a:pPr marL="0" indent="0">
              <a:lnSpc>
                <a:spcPts val="2126"/>
              </a:lnSpc>
              <a:buNone/>
            </a:pPr>
            <a:r>
              <a:rPr lang="en-US" sz="1701" dirty="0">
                <a:solidFill>
                  <a:srgbClr val="2C3249"/>
                </a:solidFill>
                <a:latin typeface="Kanit" pitchFamily="34" charset="0"/>
                <a:ea typeface="Kanit" pitchFamily="34" charset="-122"/>
                <a:cs typeface="Kanit" pitchFamily="34" charset="-120"/>
              </a:rPr>
              <a:t>Glacier Deep Archive</a:t>
            </a:r>
            <a:endParaRPr lang="en-US" sz="1701" dirty="0"/>
          </a:p>
        </p:txBody>
      </p:sp>
      <p:sp>
        <p:nvSpPr>
          <p:cNvPr id="18" name="Text 14"/>
          <p:cNvSpPr/>
          <p:nvPr/>
        </p:nvSpPr>
        <p:spPr>
          <a:xfrm>
            <a:off x="785217" y="6608326"/>
            <a:ext cx="7573566" cy="553164"/>
          </a:xfrm>
          <a:prstGeom prst="rect">
            <a:avLst/>
          </a:prstGeom>
          <a:noFill/>
          <a:ln/>
        </p:spPr>
        <p:txBody>
          <a:bodyPr wrap="square" rtlCol="0" anchor="t"/>
          <a:lstStyle/>
          <a:p>
            <a:pPr marL="0" indent="0">
              <a:lnSpc>
                <a:spcPts val="2177"/>
              </a:lnSpc>
              <a:buNone/>
            </a:pPr>
            <a:r>
              <a:rPr lang="en-US" sz="1361" dirty="0">
                <a:solidFill>
                  <a:srgbClr val="2C3249"/>
                </a:solidFill>
                <a:latin typeface="Martel Sans" pitchFamily="34" charset="0"/>
                <a:ea typeface="Martel Sans" pitchFamily="34" charset="-122"/>
                <a:cs typeface="Martel Sans" pitchFamily="34" charset="-120"/>
              </a:rPr>
              <a:t>Lowest-cost storage option for long-term data archiving with retrieval times of up to 12 hours.</a:t>
            </a:r>
            <a:endParaRPr lang="en-US" sz="136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4037" y="2014776"/>
            <a:ext cx="12902327" cy="1543050"/>
          </a:xfrm>
          <a:prstGeom prst="rect">
            <a:avLst/>
          </a:prstGeom>
          <a:noFill/>
          <a:ln/>
        </p:spPr>
        <p:txBody>
          <a:bodyPr wrap="square" rtlCol="0" anchor="t"/>
          <a:lstStyle/>
          <a:p>
            <a:pPr marL="0" indent="0">
              <a:lnSpc>
                <a:spcPts val="6075"/>
              </a:lnSpc>
              <a:buNone/>
            </a:pPr>
            <a:r>
              <a:rPr lang="en-US" sz="4860" dirty="0">
                <a:solidFill>
                  <a:srgbClr val="272D45"/>
                </a:solidFill>
                <a:latin typeface="Kanit" pitchFamily="34" charset="0"/>
                <a:ea typeface="Kanit" pitchFamily="34" charset="-122"/>
                <a:cs typeface="Kanit" pitchFamily="34" charset="-120"/>
              </a:rPr>
              <a:t>Key Features of AWS S3: Versioning and Lifecycle Policies</a:t>
            </a:r>
            <a:endParaRPr lang="en-US" sz="4860" dirty="0"/>
          </a:p>
        </p:txBody>
      </p:sp>
      <p:sp>
        <p:nvSpPr>
          <p:cNvPr id="5" name="Text 3"/>
          <p:cNvSpPr/>
          <p:nvPr/>
        </p:nvSpPr>
        <p:spPr>
          <a:xfrm>
            <a:off x="864037" y="4174927"/>
            <a:ext cx="3086100" cy="385763"/>
          </a:xfrm>
          <a:prstGeom prst="rect">
            <a:avLst/>
          </a:prstGeom>
          <a:noFill/>
          <a:ln/>
        </p:spPr>
        <p:txBody>
          <a:bodyPr wrap="none" rtlCol="0" anchor="t"/>
          <a:lstStyle/>
          <a:p>
            <a:pPr marL="0" indent="0">
              <a:lnSpc>
                <a:spcPts val="3038"/>
              </a:lnSpc>
              <a:buNone/>
            </a:pPr>
            <a:r>
              <a:rPr lang="en-US" sz="2430" dirty="0">
                <a:solidFill>
                  <a:srgbClr val="272D45"/>
                </a:solidFill>
                <a:latin typeface="Kanit" pitchFamily="34" charset="0"/>
                <a:ea typeface="Kanit" pitchFamily="34" charset="-122"/>
                <a:cs typeface="Kanit" pitchFamily="34" charset="-120"/>
              </a:rPr>
              <a:t>Versioning</a:t>
            </a:r>
            <a:endParaRPr lang="en-US" sz="2430" dirty="0"/>
          </a:p>
        </p:txBody>
      </p:sp>
      <p:sp>
        <p:nvSpPr>
          <p:cNvPr id="6" name="Text 4"/>
          <p:cNvSpPr/>
          <p:nvPr/>
        </p:nvSpPr>
        <p:spPr>
          <a:xfrm>
            <a:off x="864037" y="4807506"/>
            <a:ext cx="6150054" cy="1185148"/>
          </a:xfrm>
          <a:prstGeom prst="rect">
            <a:avLst/>
          </a:prstGeom>
          <a:noFill/>
          <a:ln/>
        </p:spPr>
        <p:txBody>
          <a:bodyPr wrap="square" rtlCol="0" anchor="t"/>
          <a:lstStyle/>
          <a:p>
            <a:pPr marL="0" indent="0">
              <a:lnSpc>
                <a:spcPts val="3110"/>
              </a:lnSpc>
              <a:buNone/>
            </a:pPr>
            <a:r>
              <a:rPr lang="en-US" sz="1944" dirty="0">
                <a:solidFill>
                  <a:srgbClr val="2C3249"/>
                </a:solidFill>
                <a:latin typeface="Martel Sans" pitchFamily="34" charset="0"/>
                <a:ea typeface="Martel Sans" pitchFamily="34" charset="-122"/>
                <a:cs typeface="Martel Sans" pitchFamily="34" charset="-120"/>
              </a:rPr>
              <a:t>You can enable versioning on a bucket to keep multiple versions of an object. This helps protect against accidental deletion or overwriting of data.</a:t>
            </a:r>
            <a:endParaRPr lang="en-US" sz="1944" dirty="0"/>
          </a:p>
        </p:txBody>
      </p:sp>
      <p:sp>
        <p:nvSpPr>
          <p:cNvPr id="7" name="Text 5"/>
          <p:cNvSpPr/>
          <p:nvPr/>
        </p:nvSpPr>
        <p:spPr>
          <a:xfrm>
            <a:off x="7623929" y="4174927"/>
            <a:ext cx="3086100" cy="385763"/>
          </a:xfrm>
          <a:prstGeom prst="rect">
            <a:avLst/>
          </a:prstGeom>
          <a:noFill/>
          <a:ln/>
        </p:spPr>
        <p:txBody>
          <a:bodyPr wrap="none" rtlCol="0" anchor="t"/>
          <a:lstStyle/>
          <a:p>
            <a:pPr marL="0" indent="0">
              <a:lnSpc>
                <a:spcPts val="3038"/>
              </a:lnSpc>
              <a:buNone/>
            </a:pPr>
            <a:r>
              <a:rPr lang="en-US" sz="2430" dirty="0">
                <a:solidFill>
                  <a:srgbClr val="272D45"/>
                </a:solidFill>
                <a:latin typeface="Kanit" pitchFamily="34" charset="0"/>
                <a:ea typeface="Kanit" pitchFamily="34" charset="-122"/>
                <a:cs typeface="Kanit" pitchFamily="34" charset="-120"/>
              </a:rPr>
              <a:t>Lifecycle Policies</a:t>
            </a:r>
            <a:endParaRPr lang="en-US" sz="2430" dirty="0"/>
          </a:p>
        </p:txBody>
      </p:sp>
      <p:sp>
        <p:nvSpPr>
          <p:cNvPr id="8" name="Text 6"/>
          <p:cNvSpPr/>
          <p:nvPr/>
        </p:nvSpPr>
        <p:spPr>
          <a:xfrm>
            <a:off x="7623929" y="4807506"/>
            <a:ext cx="6150054" cy="1185148"/>
          </a:xfrm>
          <a:prstGeom prst="rect">
            <a:avLst/>
          </a:prstGeom>
          <a:noFill/>
          <a:ln/>
        </p:spPr>
        <p:txBody>
          <a:bodyPr wrap="square" rtlCol="0" anchor="t"/>
          <a:lstStyle/>
          <a:p>
            <a:pPr marL="0" indent="0">
              <a:lnSpc>
                <a:spcPts val="3110"/>
              </a:lnSpc>
              <a:buNone/>
            </a:pPr>
            <a:r>
              <a:rPr lang="en-US" sz="1944" dirty="0">
                <a:solidFill>
                  <a:srgbClr val="2C3249"/>
                </a:solidFill>
                <a:latin typeface="Martel Sans" pitchFamily="34" charset="0"/>
                <a:ea typeface="Martel Sans" pitchFamily="34" charset="-122"/>
                <a:cs typeface="Martel Sans" pitchFamily="34" charset="-120"/>
              </a:rPr>
              <a:t>S3 allows you to define lifecycle policies to automatically transition objects to different storage classes or delete them after a specified period.</a:t>
            </a:r>
            <a:endParaRPr lang="en-US" sz="1944"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4037" y="1817251"/>
            <a:ext cx="12902327" cy="1543050"/>
          </a:xfrm>
          <a:prstGeom prst="rect">
            <a:avLst/>
          </a:prstGeom>
          <a:noFill/>
          <a:ln/>
        </p:spPr>
        <p:txBody>
          <a:bodyPr wrap="square" rtlCol="0" anchor="t"/>
          <a:lstStyle/>
          <a:p>
            <a:pPr marL="0" indent="0">
              <a:lnSpc>
                <a:spcPts val="6075"/>
              </a:lnSpc>
              <a:buNone/>
            </a:pPr>
            <a:r>
              <a:rPr lang="en-US" sz="4860" dirty="0">
                <a:solidFill>
                  <a:srgbClr val="272D45"/>
                </a:solidFill>
                <a:latin typeface="Kanit" pitchFamily="34" charset="0"/>
                <a:ea typeface="Kanit" pitchFamily="34" charset="-122"/>
                <a:cs typeface="Kanit" pitchFamily="34" charset="-120"/>
              </a:rPr>
              <a:t>Key Features of AWS S3: Encryption and Data Transfer</a:t>
            </a:r>
            <a:endParaRPr lang="en-US" sz="4860" dirty="0"/>
          </a:p>
        </p:txBody>
      </p:sp>
      <p:sp>
        <p:nvSpPr>
          <p:cNvPr id="5" name="Text 3"/>
          <p:cNvSpPr/>
          <p:nvPr/>
        </p:nvSpPr>
        <p:spPr>
          <a:xfrm>
            <a:off x="864037" y="3977402"/>
            <a:ext cx="3086100" cy="385763"/>
          </a:xfrm>
          <a:prstGeom prst="rect">
            <a:avLst/>
          </a:prstGeom>
          <a:noFill/>
          <a:ln/>
        </p:spPr>
        <p:txBody>
          <a:bodyPr wrap="none" rtlCol="0" anchor="t"/>
          <a:lstStyle/>
          <a:p>
            <a:pPr marL="0" indent="0">
              <a:lnSpc>
                <a:spcPts val="3038"/>
              </a:lnSpc>
              <a:buNone/>
            </a:pPr>
            <a:r>
              <a:rPr lang="en-US" sz="2430" dirty="0">
                <a:solidFill>
                  <a:srgbClr val="272D45"/>
                </a:solidFill>
                <a:latin typeface="Kanit" pitchFamily="34" charset="0"/>
                <a:ea typeface="Kanit" pitchFamily="34" charset="-122"/>
                <a:cs typeface="Kanit" pitchFamily="34" charset="-120"/>
              </a:rPr>
              <a:t>Encryption</a:t>
            </a:r>
            <a:endParaRPr lang="en-US" sz="2430" dirty="0"/>
          </a:p>
        </p:txBody>
      </p:sp>
      <p:sp>
        <p:nvSpPr>
          <p:cNvPr id="6" name="Text 4"/>
          <p:cNvSpPr/>
          <p:nvPr/>
        </p:nvSpPr>
        <p:spPr>
          <a:xfrm>
            <a:off x="864037" y="4609981"/>
            <a:ext cx="6150054" cy="1580198"/>
          </a:xfrm>
          <a:prstGeom prst="rect">
            <a:avLst/>
          </a:prstGeom>
          <a:noFill/>
          <a:ln/>
        </p:spPr>
        <p:txBody>
          <a:bodyPr wrap="square" rtlCol="0" anchor="t"/>
          <a:lstStyle/>
          <a:p>
            <a:pPr marL="0" indent="0">
              <a:lnSpc>
                <a:spcPts val="3110"/>
              </a:lnSpc>
              <a:buNone/>
            </a:pPr>
            <a:r>
              <a:rPr lang="en-US" sz="1944" dirty="0">
                <a:solidFill>
                  <a:srgbClr val="2C3249"/>
                </a:solidFill>
                <a:latin typeface="Martel Sans" pitchFamily="34" charset="0"/>
                <a:ea typeface="Martel Sans" pitchFamily="34" charset="-122"/>
                <a:cs typeface="Martel Sans" pitchFamily="34" charset="-120"/>
              </a:rPr>
              <a:t>S3 supports data encryption both in transit and at rest. You can use server-side encryption with AWS-managed keys (SSE-S3), AWS Key Management Service (SSE-KMS), or client-side encryption.</a:t>
            </a:r>
            <a:endParaRPr lang="en-US" sz="1944" dirty="0"/>
          </a:p>
        </p:txBody>
      </p:sp>
      <p:sp>
        <p:nvSpPr>
          <p:cNvPr id="7" name="Text 5"/>
          <p:cNvSpPr/>
          <p:nvPr/>
        </p:nvSpPr>
        <p:spPr>
          <a:xfrm>
            <a:off x="7623929" y="3977402"/>
            <a:ext cx="3569732" cy="385763"/>
          </a:xfrm>
          <a:prstGeom prst="rect">
            <a:avLst/>
          </a:prstGeom>
          <a:noFill/>
          <a:ln/>
        </p:spPr>
        <p:txBody>
          <a:bodyPr wrap="none" rtlCol="0" anchor="t"/>
          <a:lstStyle/>
          <a:p>
            <a:pPr marL="0" indent="0">
              <a:lnSpc>
                <a:spcPts val="3038"/>
              </a:lnSpc>
              <a:buNone/>
            </a:pPr>
            <a:r>
              <a:rPr lang="en-US" sz="2430" dirty="0">
                <a:solidFill>
                  <a:srgbClr val="272D45"/>
                </a:solidFill>
                <a:latin typeface="Kanit" pitchFamily="34" charset="0"/>
                <a:ea typeface="Kanit" pitchFamily="34" charset="-122"/>
                <a:cs typeface="Kanit" pitchFamily="34" charset="-120"/>
              </a:rPr>
              <a:t>Data Transfer Acceleration</a:t>
            </a:r>
            <a:endParaRPr lang="en-US" sz="2430" dirty="0"/>
          </a:p>
        </p:txBody>
      </p:sp>
      <p:sp>
        <p:nvSpPr>
          <p:cNvPr id="8" name="Text 6"/>
          <p:cNvSpPr/>
          <p:nvPr/>
        </p:nvSpPr>
        <p:spPr>
          <a:xfrm>
            <a:off x="7623929" y="4609981"/>
            <a:ext cx="6150054" cy="1185148"/>
          </a:xfrm>
          <a:prstGeom prst="rect">
            <a:avLst/>
          </a:prstGeom>
          <a:noFill/>
          <a:ln/>
        </p:spPr>
        <p:txBody>
          <a:bodyPr wrap="square" rtlCol="0" anchor="t"/>
          <a:lstStyle/>
          <a:p>
            <a:pPr marL="0" indent="0">
              <a:lnSpc>
                <a:spcPts val="3110"/>
              </a:lnSpc>
              <a:buNone/>
            </a:pPr>
            <a:r>
              <a:rPr lang="en-US" sz="1944" dirty="0">
                <a:solidFill>
                  <a:srgbClr val="2C3249"/>
                </a:solidFill>
                <a:latin typeface="Martel Sans" pitchFamily="34" charset="0"/>
                <a:ea typeface="Martel Sans" pitchFamily="34" charset="-122"/>
                <a:cs typeface="Martel Sans" pitchFamily="34" charset="-120"/>
              </a:rPr>
              <a:t>S3 Transfer Acceleration uses Amazon CloudFront's globally distributed edge locations to accelerate data transfers to and from S3.</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31624"/>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44000" y="0"/>
            <a:ext cx="5486400" cy="8231624"/>
          </a:xfrm>
          <a:prstGeom prst="rect">
            <a:avLst/>
          </a:prstGeom>
        </p:spPr>
      </p:pic>
      <p:pic>
        <p:nvPicPr>
          <p:cNvPr id="5" name="Image 1" descr="preencoded.png"/>
          <p:cNvPicPr>
            <a:picLocks noChangeAspect="1"/>
          </p:cNvPicPr>
          <p:nvPr/>
        </p:nvPicPr>
        <p:blipFill>
          <a:blip r:embed="rId4"/>
          <a:stretch>
            <a:fillRect/>
          </a:stretch>
        </p:blipFill>
        <p:spPr>
          <a:xfrm>
            <a:off x="9427488" y="2646045"/>
            <a:ext cx="4919424" cy="2939415"/>
          </a:xfrm>
          <a:prstGeom prst="rect">
            <a:avLst/>
          </a:prstGeom>
        </p:spPr>
      </p:pic>
      <p:sp>
        <p:nvSpPr>
          <p:cNvPr id="6" name="Text 2"/>
          <p:cNvSpPr/>
          <p:nvPr/>
        </p:nvSpPr>
        <p:spPr>
          <a:xfrm>
            <a:off x="793552" y="623411"/>
            <a:ext cx="7556897" cy="1417082"/>
          </a:xfrm>
          <a:prstGeom prst="rect">
            <a:avLst/>
          </a:prstGeom>
          <a:noFill/>
          <a:ln/>
        </p:spPr>
        <p:txBody>
          <a:bodyPr wrap="square" rtlCol="0" anchor="t"/>
          <a:lstStyle/>
          <a:p>
            <a:pPr marL="0" indent="0">
              <a:lnSpc>
                <a:spcPts val="5579"/>
              </a:lnSpc>
              <a:buNone/>
            </a:pPr>
            <a:r>
              <a:rPr lang="en-US" sz="4463" dirty="0">
                <a:solidFill>
                  <a:srgbClr val="272D45"/>
                </a:solidFill>
                <a:latin typeface="Kanit" pitchFamily="34" charset="0"/>
                <a:ea typeface="Kanit" pitchFamily="34" charset="-122"/>
                <a:cs typeface="Kanit" pitchFamily="34" charset="-120"/>
              </a:rPr>
              <a:t>Logging and Monitoring in AWS S3</a:t>
            </a:r>
            <a:endParaRPr lang="en-US" sz="4463" dirty="0"/>
          </a:p>
        </p:txBody>
      </p:sp>
      <p:sp>
        <p:nvSpPr>
          <p:cNvPr id="7" name="Shape 3"/>
          <p:cNvSpPr/>
          <p:nvPr/>
        </p:nvSpPr>
        <p:spPr>
          <a:xfrm>
            <a:off x="793552" y="2635568"/>
            <a:ext cx="510064" cy="510064"/>
          </a:xfrm>
          <a:prstGeom prst="roundRect">
            <a:avLst>
              <a:gd name="adj" fmla="val 18670"/>
            </a:avLst>
          </a:prstGeom>
          <a:solidFill>
            <a:srgbClr val="DFECE9"/>
          </a:solidFill>
          <a:ln w="7620">
            <a:solidFill>
              <a:srgbClr val="C5D2CF"/>
            </a:solidFill>
            <a:prstDash val="solid"/>
          </a:ln>
        </p:spPr>
      </p:sp>
      <p:sp>
        <p:nvSpPr>
          <p:cNvPr id="8" name="Text 4"/>
          <p:cNvSpPr/>
          <p:nvPr/>
        </p:nvSpPr>
        <p:spPr>
          <a:xfrm>
            <a:off x="996791" y="2720578"/>
            <a:ext cx="103465" cy="340043"/>
          </a:xfrm>
          <a:prstGeom prst="rect">
            <a:avLst/>
          </a:prstGeom>
          <a:noFill/>
          <a:ln/>
        </p:spPr>
        <p:txBody>
          <a:bodyPr wrap="none" rtlCol="0" anchor="t"/>
          <a:lstStyle/>
          <a:p>
            <a:pPr marL="0" indent="0" algn="ctr">
              <a:lnSpc>
                <a:spcPts val="2678"/>
              </a:lnSpc>
              <a:buNone/>
            </a:pPr>
            <a:r>
              <a:rPr lang="en-US" sz="2678" dirty="0">
                <a:solidFill>
                  <a:srgbClr val="2C3249"/>
                </a:solidFill>
                <a:latin typeface="Kanit" pitchFamily="34" charset="0"/>
                <a:ea typeface="Kanit" pitchFamily="34" charset="-122"/>
                <a:cs typeface="Kanit" pitchFamily="34" charset="-120"/>
              </a:rPr>
              <a:t>1</a:t>
            </a:r>
            <a:endParaRPr lang="en-US" sz="2678" dirty="0"/>
          </a:p>
        </p:txBody>
      </p:sp>
      <p:sp>
        <p:nvSpPr>
          <p:cNvPr id="9" name="Text 5"/>
          <p:cNvSpPr/>
          <p:nvPr/>
        </p:nvSpPr>
        <p:spPr>
          <a:xfrm>
            <a:off x="1530310" y="2635568"/>
            <a:ext cx="2834164" cy="354211"/>
          </a:xfrm>
          <a:prstGeom prst="rect">
            <a:avLst/>
          </a:prstGeom>
          <a:noFill/>
          <a:ln/>
        </p:spPr>
        <p:txBody>
          <a:bodyPr wrap="none" rtlCol="0" anchor="t"/>
          <a:lstStyle/>
          <a:p>
            <a:pPr marL="0" indent="0">
              <a:lnSpc>
                <a:spcPts val="2790"/>
              </a:lnSpc>
              <a:buNone/>
            </a:pPr>
            <a:r>
              <a:rPr lang="en-US" sz="2232" dirty="0">
                <a:solidFill>
                  <a:srgbClr val="2C3249"/>
                </a:solidFill>
                <a:latin typeface="Kanit" pitchFamily="34" charset="0"/>
                <a:ea typeface="Kanit" pitchFamily="34" charset="-122"/>
                <a:cs typeface="Kanit" pitchFamily="34" charset="-120"/>
              </a:rPr>
              <a:t>Server Access Logging</a:t>
            </a:r>
            <a:endParaRPr lang="en-US" sz="2232" dirty="0"/>
          </a:p>
        </p:txBody>
      </p:sp>
      <p:sp>
        <p:nvSpPr>
          <p:cNvPr id="10" name="Text 6"/>
          <p:cNvSpPr/>
          <p:nvPr/>
        </p:nvSpPr>
        <p:spPr>
          <a:xfrm>
            <a:off x="1530310" y="3125748"/>
            <a:ext cx="6820138" cy="725329"/>
          </a:xfrm>
          <a:prstGeom prst="rect">
            <a:avLst/>
          </a:prstGeom>
          <a:noFill/>
          <a:ln/>
        </p:spPr>
        <p:txBody>
          <a:bodyPr wrap="square" rtlCol="0" anchor="t"/>
          <a:lstStyle/>
          <a:p>
            <a:pPr marL="0" indent="0">
              <a:lnSpc>
                <a:spcPts val="2856"/>
              </a:lnSpc>
              <a:buNone/>
            </a:pPr>
            <a:r>
              <a:rPr lang="en-US" sz="1785" dirty="0">
                <a:solidFill>
                  <a:srgbClr val="2C3249"/>
                </a:solidFill>
                <a:latin typeface="Martel Sans" pitchFamily="34" charset="0"/>
                <a:ea typeface="Martel Sans" pitchFamily="34" charset="-122"/>
                <a:cs typeface="Martel Sans" pitchFamily="34" charset="-120"/>
              </a:rPr>
              <a:t>S3 provides server access logging to track requests for access to your bucket.</a:t>
            </a:r>
            <a:endParaRPr lang="en-US" sz="1785" dirty="0"/>
          </a:p>
        </p:txBody>
      </p:sp>
      <p:sp>
        <p:nvSpPr>
          <p:cNvPr id="11" name="Shape 7"/>
          <p:cNvSpPr/>
          <p:nvPr/>
        </p:nvSpPr>
        <p:spPr>
          <a:xfrm>
            <a:off x="793552" y="4332803"/>
            <a:ext cx="510064" cy="510064"/>
          </a:xfrm>
          <a:prstGeom prst="roundRect">
            <a:avLst>
              <a:gd name="adj" fmla="val 18670"/>
            </a:avLst>
          </a:prstGeom>
          <a:solidFill>
            <a:srgbClr val="DFECE9"/>
          </a:solidFill>
          <a:ln w="7620">
            <a:solidFill>
              <a:srgbClr val="C5D2CF"/>
            </a:solidFill>
            <a:prstDash val="solid"/>
          </a:ln>
        </p:spPr>
      </p:sp>
      <p:sp>
        <p:nvSpPr>
          <p:cNvPr id="12" name="Text 8"/>
          <p:cNvSpPr/>
          <p:nvPr/>
        </p:nvSpPr>
        <p:spPr>
          <a:xfrm>
            <a:off x="962501" y="4417814"/>
            <a:ext cx="172164" cy="340043"/>
          </a:xfrm>
          <a:prstGeom prst="rect">
            <a:avLst/>
          </a:prstGeom>
          <a:noFill/>
          <a:ln/>
        </p:spPr>
        <p:txBody>
          <a:bodyPr wrap="none" rtlCol="0" anchor="t"/>
          <a:lstStyle/>
          <a:p>
            <a:pPr marL="0" indent="0" algn="ctr">
              <a:lnSpc>
                <a:spcPts val="2678"/>
              </a:lnSpc>
              <a:buNone/>
            </a:pPr>
            <a:r>
              <a:rPr lang="en-US" sz="2678" dirty="0">
                <a:solidFill>
                  <a:srgbClr val="2C3249"/>
                </a:solidFill>
                <a:latin typeface="Kanit" pitchFamily="34" charset="0"/>
                <a:ea typeface="Kanit" pitchFamily="34" charset="-122"/>
                <a:cs typeface="Kanit" pitchFamily="34" charset="-120"/>
              </a:rPr>
              <a:t>2</a:t>
            </a:r>
            <a:endParaRPr lang="en-US" sz="2678" dirty="0"/>
          </a:p>
        </p:txBody>
      </p:sp>
      <p:sp>
        <p:nvSpPr>
          <p:cNvPr id="13" name="Text 9"/>
          <p:cNvSpPr/>
          <p:nvPr/>
        </p:nvSpPr>
        <p:spPr>
          <a:xfrm>
            <a:off x="1530310" y="4332803"/>
            <a:ext cx="2834164" cy="354211"/>
          </a:xfrm>
          <a:prstGeom prst="rect">
            <a:avLst/>
          </a:prstGeom>
          <a:noFill/>
          <a:ln/>
        </p:spPr>
        <p:txBody>
          <a:bodyPr wrap="none" rtlCol="0" anchor="t"/>
          <a:lstStyle/>
          <a:p>
            <a:pPr marL="0" indent="0">
              <a:lnSpc>
                <a:spcPts val="2790"/>
              </a:lnSpc>
              <a:buNone/>
            </a:pPr>
            <a:r>
              <a:rPr lang="en-US" sz="2232" dirty="0">
                <a:solidFill>
                  <a:srgbClr val="2C3249"/>
                </a:solidFill>
                <a:latin typeface="Kanit" pitchFamily="34" charset="0"/>
                <a:ea typeface="Kanit" pitchFamily="34" charset="-122"/>
                <a:cs typeface="Kanit" pitchFamily="34" charset="-120"/>
              </a:rPr>
              <a:t>AWS CloudTrail</a:t>
            </a:r>
            <a:endParaRPr lang="en-US" sz="2232" dirty="0"/>
          </a:p>
        </p:txBody>
      </p:sp>
      <p:sp>
        <p:nvSpPr>
          <p:cNvPr id="14" name="Text 10"/>
          <p:cNvSpPr/>
          <p:nvPr/>
        </p:nvSpPr>
        <p:spPr>
          <a:xfrm>
            <a:off x="1530310" y="4822984"/>
            <a:ext cx="6820138" cy="1087993"/>
          </a:xfrm>
          <a:prstGeom prst="rect">
            <a:avLst/>
          </a:prstGeom>
          <a:noFill/>
          <a:ln/>
        </p:spPr>
        <p:txBody>
          <a:bodyPr wrap="square" rtlCol="0" anchor="t"/>
          <a:lstStyle/>
          <a:p>
            <a:pPr marL="0" indent="0">
              <a:lnSpc>
                <a:spcPts val="2856"/>
              </a:lnSpc>
              <a:buNone/>
            </a:pPr>
            <a:r>
              <a:rPr lang="en-US" sz="1785" dirty="0">
                <a:solidFill>
                  <a:srgbClr val="2C3249"/>
                </a:solidFill>
                <a:latin typeface="Martel Sans" pitchFamily="34" charset="0"/>
                <a:ea typeface="Martel Sans" pitchFamily="34" charset="-122"/>
                <a:cs typeface="Martel Sans" pitchFamily="34" charset="-120"/>
              </a:rPr>
              <a:t>Use CloudTrail to log, continuously monitor, and retain account activity related to actions across your AWS infrastructure.</a:t>
            </a:r>
            <a:endParaRPr lang="en-US" sz="1785" dirty="0"/>
          </a:p>
        </p:txBody>
      </p:sp>
      <p:sp>
        <p:nvSpPr>
          <p:cNvPr id="15" name="Shape 11"/>
          <p:cNvSpPr/>
          <p:nvPr/>
        </p:nvSpPr>
        <p:spPr>
          <a:xfrm>
            <a:off x="793552" y="6392704"/>
            <a:ext cx="510064" cy="510064"/>
          </a:xfrm>
          <a:prstGeom prst="roundRect">
            <a:avLst>
              <a:gd name="adj" fmla="val 18670"/>
            </a:avLst>
          </a:prstGeom>
          <a:solidFill>
            <a:srgbClr val="DFECE9"/>
          </a:solidFill>
          <a:ln w="7620">
            <a:solidFill>
              <a:srgbClr val="C5D2CF"/>
            </a:solidFill>
            <a:prstDash val="solid"/>
          </a:ln>
        </p:spPr>
      </p:sp>
      <p:sp>
        <p:nvSpPr>
          <p:cNvPr id="16" name="Text 12"/>
          <p:cNvSpPr/>
          <p:nvPr/>
        </p:nvSpPr>
        <p:spPr>
          <a:xfrm>
            <a:off x="961192" y="6477714"/>
            <a:ext cx="174784" cy="340043"/>
          </a:xfrm>
          <a:prstGeom prst="rect">
            <a:avLst/>
          </a:prstGeom>
          <a:noFill/>
          <a:ln/>
        </p:spPr>
        <p:txBody>
          <a:bodyPr wrap="none" rtlCol="0" anchor="t"/>
          <a:lstStyle/>
          <a:p>
            <a:pPr marL="0" indent="0" algn="ctr">
              <a:lnSpc>
                <a:spcPts val="2678"/>
              </a:lnSpc>
              <a:buNone/>
            </a:pPr>
            <a:r>
              <a:rPr lang="en-US" sz="2678" dirty="0">
                <a:solidFill>
                  <a:srgbClr val="2C3249"/>
                </a:solidFill>
                <a:latin typeface="Kanit" pitchFamily="34" charset="0"/>
                <a:ea typeface="Kanit" pitchFamily="34" charset="-122"/>
                <a:cs typeface="Kanit" pitchFamily="34" charset="-120"/>
              </a:rPr>
              <a:t>3</a:t>
            </a:r>
            <a:endParaRPr lang="en-US" sz="2678" dirty="0"/>
          </a:p>
        </p:txBody>
      </p:sp>
      <p:sp>
        <p:nvSpPr>
          <p:cNvPr id="17" name="Text 13"/>
          <p:cNvSpPr/>
          <p:nvPr/>
        </p:nvSpPr>
        <p:spPr>
          <a:xfrm>
            <a:off x="1530310" y="6392704"/>
            <a:ext cx="2834164" cy="354211"/>
          </a:xfrm>
          <a:prstGeom prst="rect">
            <a:avLst/>
          </a:prstGeom>
          <a:noFill/>
          <a:ln/>
        </p:spPr>
        <p:txBody>
          <a:bodyPr wrap="none" rtlCol="0" anchor="t"/>
          <a:lstStyle/>
          <a:p>
            <a:pPr marL="0" indent="0">
              <a:lnSpc>
                <a:spcPts val="2790"/>
              </a:lnSpc>
              <a:buNone/>
            </a:pPr>
            <a:r>
              <a:rPr lang="en-US" sz="2232" dirty="0">
                <a:solidFill>
                  <a:srgbClr val="2C3249"/>
                </a:solidFill>
                <a:latin typeface="Kanit" pitchFamily="34" charset="0"/>
                <a:ea typeface="Kanit" pitchFamily="34" charset="-122"/>
                <a:cs typeface="Kanit" pitchFamily="34" charset="-120"/>
              </a:rPr>
              <a:t>AWS CloudWatch</a:t>
            </a:r>
            <a:endParaRPr lang="en-US" sz="2232" dirty="0"/>
          </a:p>
        </p:txBody>
      </p:sp>
      <p:sp>
        <p:nvSpPr>
          <p:cNvPr id="18" name="Text 14"/>
          <p:cNvSpPr/>
          <p:nvPr/>
        </p:nvSpPr>
        <p:spPr>
          <a:xfrm>
            <a:off x="1530310" y="6882884"/>
            <a:ext cx="6820138" cy="725329"/>
          </a:xfrm>
          <a:prstGeom prst="rect">
            <a:avLst/>
          </a:prstGeom>
          <a:noFill/>
          <a:ln/>
        </p:spPr>
        <p:txBody>
          <a:bodyPr wrap="square" rtlCol="0" anchor="t"/>
          <a:lstStyle/>
          <a:p>
            <a:pPr marL="0" indent="0">
              <a:lnSpc>
                <a:spcPts val="2856"/>
              </a:lnSpc>
              <a:buNone/>
            </a:pPr>
            <a:r>
              <a:rPr lang="en-US" sz="1785" dirty="0">
                <a:solidFill>
                  <a:srgbClr val="2C3249"/>
                </a:solidFill>
                <a:latin typeface="Martel Sans" pitchFamily="34" charset="0"/>
                <a:ea typeface="Martel Sans" pitchFamily="34" charset="-122"/>
                <a:cs typeface="Martel Sans" pitchFamily="34" charset="-120"/>
              </a:rPr>
              <a:t>Monitor S3 resources and applications in real-time using CloudWatch metrics and alarms.</a:t>
            </a:r>
            <a:endParaRPr lang="en-US" sz="178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10131385"/>
          </a:xfrm>
          <a:prstGeom prst="rect">
            <a:avLst/>
          </a:prstGeom>
          <a:solidFill>
            <a:srgbClr val="FFFFFF"/>
          </a:solidFill>
          <a:ln/>
        </p:spPr>
      </p:sp>
      <p:sp>
        <p:nvSpPr>
          <p:cNvPr id="4" name="Text 2"/>
          <p:cNvSpPr/>
          <p:nvPr/>
        </p:nvSpPr>
        <p:spPr>
          <a:xfrm>
            <a:off x="2594967" y="475178"/>
            <a:ext cx="5343406" cy="540068"/>
          </a:xfrm>
          <a:prstGeom prst="rect">
            <a:avLst/>
          </a:prstGeom>
          <a:noFill/>
          <a:ln/>
        </p:spPr>
        <p:txBody>
          <a:bodyPr wrap="none" rtlCol="0" anchor="t"/>
          <a:lstStyle/>
          <a:p>
            <a:pPr marL="0" indent="0">
              <a:lnSpc>
                <a:spcPts val="4253"/>
              </a:lnSpc>
              <a:buNone/>
            </a:pPr>
            <a:r>
              <a:rPr lang="en-US" sz="3402" dirty="0">
                <a:solidFill>
                  <a:srgbClr val="272D45"/>
                </a:solidFill>
                <a:latin typeface="Kanit" pitchFamily="34" charset="0"/>
                <a:ea typeface="Kanit" pitchFamily="34" charset="-122"/>
                <a:cs typeface="Kanit" pitchFamily="34" charset="-120"/>
              </a:rPr>
              <a:t>Getting Started with AWS S3</a:t>
            </a:r>
            <a:endParaRPr lang="en-US" sz="3402" dirty="0"/>
          </a:p>
        </p:txBody>
      </p:sp>
      <p:pic>
        <p:nvPicPr>
          <p:cNvPr id="5" name="Image 0" descr="preencoded.png"/>
          <p:cNvPicPr>
            <a:picLocks noChangeAspect="1"/>
          </p:cNvPicPr>
          <p:nvPr/>
        </p:nvPicPr>
        <p:blipFill>
          <a:blip r:embed="rId3"/>
          <a:stretch>
            <a:fillRect/>
          </a:stretch>
        </p:blipFill>
        <p:spPr>
          <a:xfrm>
            <a:off x="2594967" y="1360884"/>
            <a:ext cx="864037" cy="1382554"/>
          </a:xfrm>
          <a:prstGeom prst="rect">
            <a:avLst/>
          </a:prstGeom>
        </p:spPr>
      </p:pic>
      <p:sp>
        <p:nvSpPr>
          <p:cNvPr id="6" name="Text 3"/>
          <p:cNvSpPr/>
          <p:nvPr/>
        </p:nvSpPr>
        <p:spPr>
          <a:xfrm>
            <a:off x="3718203" y="1533644"/>
            <a:ext cx="2160270" cy="269915"/>
          </a:xfrm>
          <a:prstGeom prst="rect">
            <a:avLst/>
          </a:prstGeom>
          <a:noFill/>
          <a:ln/>
        </p:spPr>
        <p:txBody>
          <a:bodyPr wrap="none" rtlCol="0" anchor="t"/>
          <a:lstStyle/>
          <a:p>
            <a:pPr marL="0" indent="0" algn="l">
              <a:lnSpc>
                <a:spcPts val="2126"/>
              </a:lnSpc>
              <a:buNone/>
            </a:pPr>
            <a:r>
              <a:rPr lang="en-US" sz="1701" dirty="0">
                <a:solidFill>
                  <a:srgbClr val="2C3249"/>
                </a:solidFill>
                <a:latin typeface="Kanit" pitchFamily="34" charset="0"/>
                <a:ea typeface="Kanit" pitchFamily="34" charset="-122"/>
                <a:cs typeface="Kanit" pitchFamily="34" charset="-120"/>
              </a:rPr>
              <a:t>Sign Up for AWS</a:t>
            </a:r>
            <a:endParaRPr lang="en-US" sz="1701" dirty="0"/>
          </a:p>
        </p:txBody>
      </p:sp>
      <p:sp>
        <p:nvSpPr>
          <p:cNvPr id="7" name="Text 4"/>
          <p:cNvSpPr/>
          <p:nvPr/>
        </p:nvSpPr>
        <p:spPr>
          <a:xfrm>
            <a:off x="3718203" y="1907143"/>
            <a:ext cx="8317111" cy="276582"/>
          </a:xfrm>
          <a:prstGeom prst="rect">
            <a:avLst/>
          </a:prstGeom>
          <a:noFill/>
          <a:ln/>
        </p:spPr>
        <p:txBody>
          <a:bodyPr wrap="none" rtlCol="0" anchor="t"/>
          <a:lstStyle/>
          <a:p>
            <a:pPr marL="0" indent="0" algn="l">
              <a:lnSpc>
                <a:spcPts val="2177"/>
              </a:lnSpc>
              <a:buNone/>
            </a:pPr>
            <a:r>
              <a:rPr lang="en-US" sz="1361" dirty="0">
                <a:solidFill>
                  <a:srgbClr val="2C3249"/>
                </a:solidFill>
                <a:latin typeface="Martel Sans" pitchFamily="34" charset="0"/>
                <a:ea typeface="Martel Sans" pitchFamily="34" charset="-122"/>
                <a:cs typeface="Martel Sans" pitchFamily="34" charset="-120"/>
              </a:rPr>
              <a:t>Create an AWS account if you don't already have one.</a:t>
            </a:r>
            <a:endParaRPr lang="en-US" sz="1361" dirty="0"/>
          </a:p>
        </p:txBody>
      </p:sp>
      <p:pic>
        <p:nvPicPr>
          <p:cNvPr id="8" name="Image 1" descr="preencoded.png"/>
          <p:cNvPicPr>
            <a:picLocks noChangeAspect="1"/>
          </p:cNvPicPr>
          <p:nvPr/>
        </p:nvPicPr>
        <p:blipFill>
          <a:blip r:embed="rId4"/>
          <a:stretch>
            <a:fillRect/>
          </a:stretch>
        </p:blipFill>
        <p:spPr>
          <a:xfrm>
            <a:off x="2594967" y="2743438"/>
            <a:ext cx="864037" cy="1382554"/>
          </a:xfrm>
          <a:prstGeom prst="rect">
            <a:avLst/>
          </a:prstGeom>
        </p:spPr>
      </p:pic>
      <p:sp>
        <p:nvSpPr>
          <p:cNvPr id="9" name="Text 5"/>
          <p:cNvSpPr/>
          <p:nvPr/>
        </p:nvSpPr>
        <p:spPr>
          <a:xfrm>
            <a:off x="3718203" y="2916198"/>
            <a:ext cx="2160270" cy="269915"/>
          </a:xfrm>
          <a:prstGeom prst="rect">
            <a:avLst/>
          </a:prstGeom>
          <a:noFill/>
          <a:ln/>
        </p:spPr>
        <p:txBody>
          <a:bodyPr wrap="none" rtlCol="0" anchor="t"/>
          <a:lstStyle/>
          <a:p>
            <a:pPr marL="0" indent="0" algn="l">
              <a:lnSpc>
                <a:spcPts val="2126"/>
              </a:lnSpc>
              <a:buNone/>
            </a:pPr>
            <a:r>
              <a:rPr lang="en-US" sz="1701" dirty="0">
                <a:solidFill>
                  <a:srgbClr val="2C3249"/>
                </a:solidFill>
                <a:latin typeface="Kanit" pitchFamily="34" charset="0"/>
                <a:ea typeface="Kanit" pitchFamily="34" charset="-122"/>
                <a:cs typeface="Kanit" pitchFamily="34" charset="-120"/>
              </a:rPr>
              <a:t>Access the S3 Console</a:t>
            </a:r>
            <a:endParaRPr lang="en-US" sz="1701" dirty="0"/>
          </a:p>
        </p:txBody>
      </p:sp>
      <p:sp>
        <p:nvSpPr>
          <p:cNvPr id="10" name="Text 6"/>
          <p:cNvSpPr/>
          <p:nvPr/>
        </p:nvSpPr>
        <p:spPr>
          <a:xfrm>
            <a:off x="3718203" y="3289697"/>
            <a:ext cx="8317111" cy="276582"/>
          </a:xfrm>
          <a:prstGeom prst="rect">
            <a:avLst/>
          </a:prstGeom>
          <a:noFill/>
          <a:ln/>
        </p:spPr>
        <p:txBody>
          <a:bodyPr wrap="none" rtlCol="0" anchor="t"/>
          <a:lstStyle/>
          <a:p>
            <a:pPr marL="0" indent="0" algn="l">
              <a:lnSpc>
                <a:spcPts val="2177"/>
              </a:lnSpc>
              <a:buNone/>
            </a:pPr>
            <a:r>
              <a:rPr lang="en-US" sz="1361" dirty="0">
                <a:solidFill>
                  <a:srgbClr val="2C3249"/>
                </a:solidFill>
                <a:latin typeface="Martel Sans" pitchFamily="34" charset="0"/>
                <a:ea typeface="Martel Sans" pitchFamily="34" charset="-122"/>
                <a:cs typeface="Martel Sans" pitchFamily="34" charset="-120"/>
              </a:rPr>
              <a:t>Log in to the AWS Management Console and navigate to the S3 service.</a:t>
            </a:r>
            <a:endParaRPr lang="en-US" sz="1361" dirty="0"/>
          </a:p>
        </p:txBody>
      </p:sp>
      <p:pic>
        <p:nvPicPr>
          <p:cNvPr id="11" name="Image 2" descr="preencoded.png"/>
          <p:cNvPicPr>
            <a:picLocks noChangeAspect="1"/>
          </p:cNvPicPr>
          <p:nvPr/>
        </p:nvPicPr>
        <p:blipFill>
          <a:blip r:embed="rId5"/>
          <a:stretch>
            <a:fillRect/>
          </a:stretch>
        </p:blipFill>
        <p:spPr>
          <a:xfrm>
            <a:off x="2594967" y="4125992"/>
            <a:ext cx="864037" cy="1382554"/>
          </a:xfrm>
          <a:prstGeom prst="rect">
            <a:avLst/>
          </a:prstGeom>
        </p:spPr>
      </p:pic>
      <p:sp>
        <p:nvSpPr>
          <p:cNvPr id="12" name="Text 7"/>
          <p:cNvSpPr/>
          <p:nvPr/>
        </p:nvSpPr>
        <p:spPr>
          <a:xfrm>
            <a:off x="3718203" y="4298752"/>
            <a:ext cx="2160270" cy="269915"/>
          </a:xfrm>
          <a:prstGeom prst="rect">
            <a:avLst/>
          </a:prstGeom>
          <a:noFill/>
          <a:ln/>
        </p:spPr>
        <p:txBody>
          <a:bodyPr wrap="none" rtlCol="0" anchor="t"/>
          <a:lstStyle/>
          <a:p>
            <a:pPr marL="0" indent="0" algn="l">
              <a:lnSpc>
                <a:spcPts val="2126"/>
              </a:lnSpc>
              <a:buNone/>
            </a:pPr>
            <a:r>
              <a:rPr lang="en-US" sz="1701" dirty="0">
                <a:solidFill>
                  <a:srgbClr val="2C3249"/>
                </a:solidFill>
                <a:latin typeface="Kanit" pitchFamily="34" charset="0"/>
                <a:ea typeface="Kanit" pitchFamily="34" charset="-122"/>
                <a:cs typeface="Kanit" pitchFamily="34" charset="-120"/>
              </a:rPr>
              <a:t>Create a Bucket</a:t>
            </a:r>
            <a:endParaRPr lang="en-US" sz="1701" dirty="0"/>
          </a:p>
        </p:txBody>
      </p:sp>
      <p:sp>
        <p:nvSpPr>
          <p:cNvPr id="13" name="Text 8"/>
          <p:cNvSpPr/>
          <p:nvPr/>
        </p:nvSpPr>
        <p:spPr>
          <a:xfrm>
            <a:off x="3718203" y="4672251"/>
            <a:ext cx="8317111" cy="276582"/>
          </a:xfrm>
          <a:prstGeom prst="rect">
            <a:avLst/>
          </a:prstGeom>
          <a:noFill/>
          <a:ln/>
        </p:spPr>
        <p:txBody>
          <a:bodyPr wrap="none" rtlCol="0" anchor="t"/>
          <a:lstStyle/>
          <a:p>
            <a:pPr marL="0" indent="0" algn="l">
              <a:lnSpc>
                <a:spcPts val="2177"/>
              </a:lnSpc>
              <a:buNone/>
            </a:pPr>
            <a:r>
              <a:rPr lang="en-US" sz="1361" dirty="0">
                <a:solidFill>
                  <a:srgbClr val="2C3249"/>
                </a:solidFill>
                <a:latin typeface="Martel Sans" pitchFamily="34" charset="0"/>
                <a:ea typeface="Martel Sans" pitchFamily="34" charset="-122"/>
                <a:cs typeface="Martel Sans" pitchFamily="34" charset="-120"/>
              </a:rPr>
              <a:t>Follow the prompts to create a new bucket, specifying the bucket name and region.</a:t>
            </a:r>
            <a:endParaRPr lang="en-US" sz="1361" dirty="0"/>
          </a:p>
        </p:txBody>
      </p:sp>
      <p:pic>
        <p:nvPicPr>
          <p:cNvPr id="14" name="Image 3" descr="preencoded.png"/>
          <p:cNvPicPr>
            <a:picLocks noChangeAspect="1"/>
          </p:cNvPicPr>
          <p:nvPr/>
        </p:nvPicPr>
        <p:blipFill>
          <a:blip r:embed="rId6"/>
          <a:stretch>
            <a:fillRect/>
          </a:stretch>
        </p:blipFill>
        <p:spPr>
          <a:xfrm>
            <a:off x="2594967" y="5508546"/>
            <a:ext cx="864037" cy="1382554"/>
          </a:xfrm>
          <a:prstGeom prst="rect">
            <a:avLst/>
          </a:prstGeom>
        </p:spPr>
      </p:pic>
      <p:sp>
        <p:nvSpPr>
          <p:cNvPr id="15" name="Text 9"/>
          <p:cNvSpPr/>
          <p:nvPr/>
        </p:nvSpPr>
        <p:spPr>
          <a:xfrm>
            <a:off x="3718203" y="5681305"/>
            <a:ext cx="2160270" cy="269915"/>
          </a:xfrm>
          <a:prstGeom prst="rect">
            <a:avLst/>
          </a:prstGeom>
          <a:noFill/>
          <a:ln/>
        </p:spPr>
        <p:txBody>
          <a:bodyPr wrap="none" rtlCol="0" anchor="t"/>
          <a:lstStyle/>
          <a:p>
            <a:pPr marL="0" indent="0" algn="l">
              <a:lnSpc>
                <a:spcPts val="2126"/>
              </a:lnSpc>
              <a:buNone/>
            </a:pPr>
            <a:r>
              <a:rPr lang="en-US" sz="1701" dirty="0">
                <a:solidFill>
                  <a:srgbClr val="2C3249"/>
                </a:solidFill>
                <a:latin typeface="Kanit" pitchFamily="34" charset="0"/>
                <a:ea typeface="Kanit" pitchFamily="34" charset="-122"/>
                <a:cs typeface="Kanit" pitchFamily="34" charset="-120"/>
              </a:rPr>
              <a:t>Upload Objects</a:t>
            </a:r>
            <a:endParaRPr lang="en-US" sz="1701" dirty="0"/>
          </a:p>
        </p:txBody>
      </p:sp>
      <p:sp>
        <p:nvSpPr>
          <p:cNvPr id="16" name="Text 10"/>
          <p:cNvSpPr/>
          <p:nvPr/>
        </p:nvSpPr>
        <p:spPr>
          <a:xfrm>
            <a:off x="3718203" y="6054804"/>
            <a:ext cx="8317111" cy="276582"/>
          </a:xfrm>
          <a:prstGeom prst="rect">
            <a:avLst/>
          </a:prstGeom>
          <a:noFill/>
          <a:ln/>
        </p:spPr>
        <p:txBody>
          <a:bodyPr wrap="none" rtlCol="0" anchor="t"/>
          <a:lstStyle/>
          <a:p>
            <a:pPr marL="0" indent="0" algn="l">
              <a:lnSpc>
                <a:spcPts val="2177"/>
              </a:lnSpc>
              <a:buNone/>
            </a:pPr>
            <a:r>
              <a:rPr lang="en-US" sz="1361" dirty="0">
                <a:solidFill>
                  <a:srgbClr val="2C3249"/>
                </a:solidFill>
                <a:latin typeface="Martel Sans" pitchFamily="34" charset="0"/>
                <a:ea typeface="Martel Sans" pitchFamily="34" charset="-122"/>
                <a:cs typeface="Martel Sans" pitchFamily="34" charset="-120"/>
              </a:rPr>
              <a:t>Use the console or other tools to upload files to your bucket.</a:t>
            </a:r>
            <a:endParaRPr lang="en-US" sz="1361" dirty="0"/>
          </a:p>
        </p:txBody>
      </p:sp>
      <p:pic>
        <p:nvPicPr>
          <p:cNvPr id="17" name="Image 4" descr="preencoded.png"/>
          <p:cNvPicPr>
            <a:picLocks noChangeAspect="1"/>
          </p:cNvPicPr>
          <p:nvPr/>
        </p:nvPicPr>
        <p:blipFill>
          <a:blip r:embed="rId7"/>
          <a:stretch>
            <a:fillRect/>
          </a:stretch>
        </p:blipFill>
        <p:spPr>
          <a:xfrm>
            <a:off x="2594967" y="6891099"/>
            <a:ext cx="864037" cy="1382554"/>
          </a:xfrm>
          <a:prstGeom prst="rect">
            <a:avLst/>
          </a:prstGeom>
        </p:spPr>
      </p:pic>
      <p:sp>
        <p:nvSpPr>
          <p:cNvPr id="18" name="Text 11"/>
          <p:cNvSpPr/>
          <p:nvPr/>
        </p:nvSpPr>
        <p:spPr>
          <a:xfrm>
            <a:off x="3718203" y="7063859"/>
            <a:ext cx="2160270" cy="269915"/>
          </a:xfrm>
          <a:prstGeom prst="rect">
            <a:avLst/>
          </a:prstGeom>
          <a:noFill/>
          <a:ln/>
        </p:spPr>
        <p:txBody>
          <a:bodyPr wrap="none" rtlCol="0" anchor="t"/>
          <a:lstStyle/>
          <a:p>
            <a:pPr marL="0" indent="0" algn="l">
              <a:lnSpc>
                <a:spcPts val="2126"/>
              </a:lnSpc>
              <a:buNone/>
            </a:pPr>
            <a:r>
              <a:rPr lang="en-US" sz="1701" dirty="0">
                <a:solidFill>
                  <a:srgbClr val="2C3249"/>
                </a:solidFill>
                <a:latin typeface="Kanit" pitchFamily="34" charset="0"/>
                <a:ea typeface="Kanit" pitchFamily="34" charset="-122"/>
                <a:cs typeface="Kanit" pitchFamily="34" charset="-120"/>
              </a:rPr>
              <a:t>Set Permissions</a:t>
            </a:r>
            <a:endParaRPr lang="en-US" sz="1701" dirty="0"/>
          </a:p>
        </p:txBody>
      </p:sp>
      <p:sp>
        <p:nvSpPr>
          <p:cNvPr id="19" name="Text 12"/>
          <p:cNvSpPr/>
          <p:nvPr/>
        </p:nvSpPr>
        <p:spPr>
          <a:xfrm>
            <a:off x="3718203" y="7437358"/>
            <a:ext cx="8317111" cy="276582"/>
          </a:xfrm>
          <a:prstGeom prst="rect">
            <a:avLst/>
          </a:prstGeom>
          <a:noFill/>
          <a:ln/>
        </p:spPr>
        <p:txBody>
          <a:bodyPr wrap="none" rtlCol="0" anchor="t"/>
          <a:lstStyle/>
          <a:p>
            <a:pPr marL="0" indent="0" algn="l">
              <a:lnSpc>
                <a:spcPts val="2177"/>
              </a:lnSpc>
              <a:buNone/>
            </a:pPr>
            <a:r>
              <a:rPr lang="en-US" sz="1361" dirty="0">
                <a:solidFill>
                  <a:srgbClr val="2C3249"/>
                </a:solidFill>
                <a:latin typeface="Martel Sans" pitchFamily="34" charset="0"/>
                <a:ea typeface="Martel Sans" pitchFamily="34" charset="-122"/>
                <a:cs typeface="Martel Sans" pitchFamily="34" charset="-120"/>
              </a:rPr>
              <a:t>Configure access permissions to control who can view or modify your data.</a:t>
            </a:r>
            <a:endParaRPr lang="en-US" sz="1361" dirty="0"/>
          </a:p>
        </p:txBody>
      </p:sp>
      <p:pic>
        <p:nvPicPr>
          <p:cNvPr id="20" name="Image 5" descr="preencoded.png"/>
          <p:cNvPicPr>
            <a:picLocks noChangeAspect="1"/>
          </p:cNvPicPr>
          <p:nvPr/>
        </p:nvPicPr>
        <p:blipFill>
          <a:blip r:embed="rId8"/>
          <a:stretch>
            <a:fillRect/>
          </a:stretch>
        </p:blipFill>
        <p:spPr>
          <a:xfrm>
            <a:off x="2594967" y="8273653"/>
            <a:ext cx="864037" cy="1382554"/>
          </a:xfrm>
          <a:prstGeom prst="rect">
            <a:avLst/>
          </a:prstGeom>
        </p:spPr>
      </p:pic>
      <p:sp>
        <p:nvSpPr>
          <p:cNvPr id="21" name="Text 13"/>
          <p:cNvSpPr/>
          <p:nvPr/>
        </p:nvSpPr>
        <p:spPr>
          <a:xfrm>
            <a:off x="3718203" y="8446413"/>
            <a:ext cx="2160270" cy="269915"/>
          </a:xfrm>
          <a:prstGeom prst="rect">
            <a:avLst/>
          </a:prstGeom>
          <a:noFill/>
          <a:ln/>
        </p:spPr>
        <p:txBody>
          <a:bodyPr wrap="none" rtlCol="0" anchor="t"/>
          <a:lstStyle/>
          <a:p>
            <a:pPr marL="0" indent="0" algn="l">
              <a:lnSpc>
                <a:spcPts val="2126"/>
              </a:lnSpc>
              <a:buNone/>
            </a:pPr>
            <a:r>
              <a:rPr lang="en-US" sz="1701" dirty="0">
                <a:solidFill>
                  <a:srgbClr val="2C3249"/>
                </a:solidFill>
                <a:latin typeface="Kanit" pitchFamily="34" charset="0"/>
                <a:ea typeface="Kanit" pitchFamily="34" charset="-122"/>
                <a:cs typeface="Kanit" pitchFamily="34" charset="-120"/>
              </a:rPr>
              <a:t>Explore More Features</a:t>
            </a:r>
            <a:endParaRPr lang="en-US" sz="1701" dirty="0"/>
          </a:p>
        </p:txBody>
      </p:sp>
      <p:sp>
        <p:nvSpPr>
          <p:cNvPr id="22" name="Text 14"/>
          <p:cNvSpPr/>
          <p:nvPr/>
        </p:nvSpPr>
        <p:spPr>
          <a:xfrm>
            <a:off x="3718203" y="8819912"/>
            <a:ext cx="8317111" cy="553164"/>
          </a:xfrm>
          <a:prstGeom prst="rect">
            <a:avLst/>
          </a:prstGeom>
          <a:noFill/>
          <a:ln/>
        </p:spPr>
        <p:txBody>
          <a:bodyPr wrap="square" rtlCol="0" anchor="t"/>
          <a:lstStyle/>
          <a:p>
            <a:pPr marL="0" indent="0" algn="l">
              <a:lnSpc>
                <a:spcPts val="2177"/>
              </a:lnSpc>
              <a:buNone/>
            </a:pPr>
            <a:r>
              <a:rPr lang="en-US" sz="1361" dirty="0">
                <a:solidFill>
                  <a:srgbClr val="2C3249"/>
                </a:solidFill>
                <a:latin typeface="Martel Sans" pitchFamily="34" charset="0"/>
                <a:ea typeface="Martel Sans" pitchFamily="34" charset="-122"/>
                <a:cs typeface="Martel Sans" pitchFamily="34" charset="-120"/>
              </a:rPr>
              <a:t>Experiment with different storage classes, lifecycle policies, versioning, and other features to understand how they can benefit your use case.</a:t>
            </a:r>
            <a:endParaRPr lang="en-US" sz="136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918</Words>
  <Application>Microsoft Office PowerPoint</Application>
  <PresentationFormat>Custom</PresentationFormat>
  <Paragraphs>89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Kanit</vt:lpstr>
      <vt:lpstr>Martel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Ramesh N</cp:lastModifiedBy>
  <cp:revision>1</cp:revision>
  <dcterms:created xsi:type="dcterms:W3CDTF">2024-07-31T06:45:16Z</dcterms:created>
  <dcterms:modified xsi:type="dcterms:W3CDTF">2024-07-31T06:49:08Z</dcterms:modified>
</cp:coreProperties>
</file>