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1"/>
  </p:notesMasterIdLst>
  <p:sldIdLst>
    <p:sldId id="478" r:id="rId2"/>
    <p:sldId id="491" r:id="rId3"/>
    <p:sldId id="492" r:id="rId4"/>
    <p:sldId id="500" r:id="rId5"/>
    <p:sldId id="493" r:id="rId6"/>
    <p:sldId id="496" r:id="rId7"/>
    <p:sldId id="494" r:id="rId8"/>
    <p:sldId id="497" r:id="rId9"/>
    <p:sldId id="495" r:id="rId1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0049DA"/>
    <a:srgbClr val="004620"/>
    <a:srgbClr val="E0ABAA"/>
    <a:srgbClr val="AF423F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0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4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1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0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8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40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nso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5087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Creating an Amazon SQS Standard Queue: Step-by-Step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2332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Amazon Simple Queue Service (SQS)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C00000"/>
                </a:solidFill>
              </a:rPr>
              <a:t>fully managed message queuing service </a:t>
            </a:r>
            <a:r>
              <a:rPr lang="en-US" sz="2000" dirty="0"/>
              <a:t>that allows you to </a:t>
            </a:r>
            <a:r>
              <a:rPr lang="en-US" sz="2000" dirty="0">
                <a:solidFill>
                  <a:srgbClr val="C00000"/>
                </a:solidFill>
              </a:rPr>
              <a:t>decouple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</a:rPr>
              <a:t>scale</a:t>
            </a:r>
            <a:r>
              <a:rPr lang="en-US" sz="2000" dirty="0"/>
              <a:t> microservices, distributed systems, and serverless applications. </a:t>
            </a:r>
            <a:r>
              <a:rPr lang="en-US" sz="2000" dirty="0">
                <a:solidFill>
                  <a:srgbClr val="C00000"/>
                </a:solidFill>
              </a:rPr>
              <a:t>SQS</a:t>
            </a:r>
            <a:r>
              <a:rPr lang="en-US" sz="2000" dirty="0"/>
              <a:t> enables you to </a:t>
            </a:r>
            <a:r>
              <a:rPr lang="en-US" sz="2000" dirty="0">
                <a:solidFill>
                  <a:srgbClr val="C00000"/>
                </a:solidFill>
              </a:rPr>
              <a:t>send, store, and receive messages</a:t>
            </a:r>
            <a:r>
              <a:rPr lang="en-US" sz="2000" dirty="0"/>
              <a:t> between software components at any volume, without losing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or requiring other services to be available.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Creating an </a:t>
            </a:r>
            <a:r>
              <a:rPr lang="en-US" sz="2000" dirty="0">
                <a:solidFill>
                  <a:srgbClr val="C00000"/>
                </a:solidFill>
              </a:rPr>
              <a:t>Amazon SQS (Simple Queue Service) Standard Queue </a:t>
            </a:r>
            <a:r>
              <a:rPr lang="en-US" sz="2000" dirty="0"/>
              <a:t>is a straightforward process that allows you to manage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between different parts of your application </a:t>
            </a:r>
            <a:r>
              <a:rPr lang="en-US" sz="2000" dirty="0">
                <a:solidFill>
                  <a:srgbClr val="C00000"/>
                </a:solidFill>
              </a:rPr>
              <a:t>asynchronously</a:t>
            </a:r>
            <a:r>
              <a:rPr lang="en-US" sz="2000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99" y="3526456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6961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251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137791"/>
            <a:ext cx="249299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Types of SQS Queues: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603624"/>
            <a:ext cx="11956774" cy="166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There are </a:t>
            </a:r>
            <a:r>
              <a:rPr lang="en-US" sz="2000" dirty="0">
                <a:solidFill>
                  <a:srgbClr val="C00000"/>
                </a:solidFill>
              </a:rPr>
              <a:t>two types </a:t>
            </a:r>
            <a:r>
              <a:rPr lang="en-US" sz="2000" dirty="0"/>
              <a:t>of queues in Amazon SQS: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Standard Queues</a:t>
            </a:r>
            <a:r>
              <a:rPr lang="en-US" sz="2000" dirty="0"/>
              <a:t>: Provide maximum throughput, best-effort ordering, and at-least-once delivery.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FIFO Queues</a:t>
            </a:r>
            <a:r>
              <a:rPr lang="en-US" sz="2000" dirty="0"/>
              <a:t>: Ensure that messages are processed exactly once, in the exact order they are sent.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F0AB6-1E5F-3B52-4C22-2BB6E7A1BA48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Creating an Amazon SQS Standard Queue: Step-by-Step Guide</a:t>
            </a:r>
          </a:p>
        </p:txBody>
      </p:sp>
    </p:spTree>
    <p:extLst>
      <p:ext uri="{BB962C8B-B14F-4D97-AF65-F5344CB8AC3E}">
        <p14:creationId xmlns:p14="http://schemas.microsoft.com/office/powerpoint/2010/main" val="10720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234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563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1600200"/>
            <a:ext cx="3082895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 Standard Queue?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076510"/>
            <a:ext cx="11956774" cy="3786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Standard Queue </a:t>
            </a:r>
            <a:r>
              <a:rPr lang="en-US" sz="2000" dirty="0"/>
              <a:t>in </a:t>
            </a:r>
            <a:r>
              <a:rPr lang="en-US" sz="2000" dirty="0">
                <a:solidFill>
                  <a:srgbClr val="C00000"/>
                </a:solidFill>
              </a:rPr>
              <a:t>Amazon SQS </a:t>
            </a:r>
            <a:r>
              <a:rPr lang="en-US" sz="2000" dirty="0"/>
              <a:t>offers </a:t>
            </a:r>
            <a:r>
              <a:rPr lang="en-US" sz="2000" dirty="0">
                <a:solidFill>
                  <a:srgbClr val="C00000"/>
                </a:solidFill>
              </a:rPr>
              <a:t>high throughput, best-effort ordering, and at-least-once delivery</a:t>
            </a:r>
            <a:r>
              <a:rPr lang="en-US" sz="2000" dirty="0"/>
              <a:t>. This means:</a:t>
            </a:r>
            <a:br>
              <a:rPr lang="en-US" sz="1400" dirty="0"/>
            </a:br>
            <a:br>
              <a:rPr lang="en-US" sz="1400" dirty="0"/>
            </a:br>
            <a:endParaRPr lang="en-US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High Throughput</a:t>
            </a:r>
            <a:r>
              <a:rPr lang="en-US" sz="2000" dirty="0"/>
              <a:t>: Supports a nearly </a:t>
            </a:r>
            <a:r>
              <a:rPr lang="en-US" sz="2000" dirty="0">
                <a:solidFill>
                  <a:srgbClr val="C00000"/>
                </a:solidFill>
              </a:rPr>
              <a:t>unlimited number of transactions per second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At-Least-Once Delivery</a:t>
            </a:r>
            <a:r>
              <a:rPr lang="en-US" sz="2000" dirty="0"/>
              <a:t>: Ensures that </a:t>
            </a:r>
            <a:r>
              <a:rPr lang="en-US" sz="2000" dirty="0">
                <a:solidFill>
                  <a:srgbClr val="C00000"/>
                </a:solidFill>
              </a:rPr>
              <a:t>each message is delivered at least once</a:t>
            </a:r>
            <a:r>
              <a:rPr lang="en-US" sz="2000" dirty="0"/>
              <a:t>, but occasionally more than once.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Best-Effort Ordering</a:t>
            </a:r>
            <a:r>
              <a:rPr lang="en-US" sz="2000" dirty="0"/>
              <a:t>: Guarantees that messages are generally delivered in the </a:t>
            </a:r>
            <a:r>
              <a:rPr lang="en-US" sz="2000" dirty="0">
                <a:solidFill>
                  <a:srgbClr val="C00000"/>
                </a:solidFill>
              </a:rPr>
              <a:t>same order they were sent</a:t>
            </a:r>
            <a:r>
              <a:rPr lang="en-US" sz="2000" dirty="0"/>
              <a:t>, but not always.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F0AB6-1E5F-3B52-4C22-2BB6E7A1BA48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Creating an Amazon SQS Standard Queue: Step-by-Step Guide</a:t>
            </a:r>
          </a:p>
        </p:txBody>
      </p:sp>
    </p:spTree>
    <p:extLst>
      <p:ext uri="{BB962C8B-B14F-4D97-AF65-F5344CB8AC3E}">
        <p14:creationId xmlns:p14="http://schemas.microsoft.com/office/powerpoint/2010/main" val="37900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3871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716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1828800"/>
            <a:ext cx="3221716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Why Use a Standard Queue?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294633"/>
            <a:ext cx="11956774" cy="2048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Standard Queues </a:t>
            </a:r>
            <a:r>
              <a:rPr lang="en-US" sz="2000" dirty="0"/>
              <a:t>are ideal for applications where the </a:t>
            </a:r>
            <a:r>
              <a:rPr lang="en-US" sz="2000" dirty="0">
                <a:solidFill>
                  <a:srgbClr val="C00000"/>
                </a:solidFill>
              </a:rPr>
              <a:t>order of message processing </a:t>
            </a:r>
            <a:r>
              <a:rPr lang="en-US" sz="2000" dirty="0"/>
              <a:t>isn't crucial but the ability to handle a </a:t>
            </a:r>
            <a:r>
              <a:rPr lang="en-US" sz="2000" dirty="0">
                <a:solidFill>
                  <a:srgbClr val="C00000"/>
                </a:solidFill>
              </a:rPr>
              <a:t>high volume of messages </a:t>
            </a:r>
            <a:r>
              <a:rPr lang="en-US" sz="2000" dirty="0"/>
              <a:t>quickly is important. Common use cases include: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Processing user requests.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Managing background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Offloading tasks from your main application to improve performance.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F0AB6-1E5F-3B52-4C22-2BB6E7A1BA48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Creating an Amazon SQS Standard Queue: Step-by-Step Guide</a:t>
            </a:r>
          </a:p>
        </p:txBody>
      </p:sp>
    </p:spTree>
    <p:extLst>
      <p:ext uri="{BB962C8B-B14F-4D97-AF65-F5344CB8AC3E}">
        <p14:creationId xmlns:p14="http://schemas.microsoft.com/office/powerpoint/2010/main" val="422689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01133" y="37723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0698" y="31013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52400" y="1094017"/>
            <a:ext cx="6978449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Step-by-Step Guide to Creating an Amazon SQS Standard 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94534" y="1600200"/>
            <a:ext cx="11838439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sz="2000" b="1" dirty="0"/>
            </a:br>
            <a:r>
              <a:rPr lang="en-US" sz="2000" b="1" dirty="0"/>
              <a:t>Step 1: Sign in to the AWS Management Console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Go to the </a:t>
            </a:r>
            <a:r>
              <a:rPr lang="en-US" sz="2000" dirty="0">
                <a:hlinkClick r:id="rId3"/>
              </a:rPr>
              <a:t>AWS Management Console</a:t>
            </a:r>
            <a:r>
              <a:rPr lang="en-US" sz="20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Sign in with your AWS account credentials.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Step 2: Navigate to Amazon SQS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In the AWS Management Console, type "SQS" in the search bar and select </a:t>
            </a:r>
            <a:r>
              <a:rPr lang="en-US" sz="2000" b="1" dirty="0"/>
              <a:t>Amazon SQS</a:t>
            </a:r>
            <a:r>
              <a:rPr lang="en-US" sz="2000" dirty="0"/>
              <a:t> from the drop-down menu.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Step 3: Create a New Queue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On the Amazon SQS dashboard, click the </a:t>
            </a:r>
            <a:r>
              <a:rPr lang="en-US" sz="2000" b="1" dirty="0"/>
              <a:t>Create queue</a:t>
            </a:r>
            <a:r>
              <a:rPr lang="en-US" sz="2000" dirty="0"/>
              <a:t> button.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Step 4: Configure Queue Details</a:t>
            </a:r>
          </a:p>
          <a:p>
            <a:pPr lvl="1">
              <a:buFont typeface="+mj-lt"/>
              <a:buAutoNum type="arabicPeriod"/>
            </a:pPr>
            <a:r>
              <a:rPr lang="en-US" sz="2000" b="1" dirty="0"/>
              <a:t>Queue Name</a:t>
            </a:r>
            <a:r>
              <a:rPr lang="en-US" sz="2000" dirty="0"/>
              <a:t>: Enter a unique name for your queue.</a:t>
            </a:r>
          </a:p>
          <a:p>
            <a:pPr lvl="1">
              <a:buFont typeface="+mj-lt"/>
              <a:buAutoNum type="arabicPeriod"/>
            </a:pPr>
            <a:r>
              <a:rPr lang="en-US" sz="2000" b="1" dirty="0"/>
              <a:t>Queue Type</a:t>
            </a:r>
            <a:r>
              <a:rPr lang="en-US" sz="2000" dirty="0"/>
              <a:t>: Select </a:t>
            </a:r>
            <a:r>
              <a:rPr lang="en-US" sz="2000" b="1" dirty="0"/>
              <a:t>Standard Queue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F0AB6-1E5F-3B52-4C22-2BB6E7A1BA48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Creating an Amazon SQS Standard Queue: Step-by-Step Guide</a:t>
            </a:r>
          </a:p>
        </p:txBody>
      </p:sp>
    </p:spTree>
    <p:extLst>
      <p:ext uri="{BB962C8B-B14F-4D97-AF65-F5344CB8AC3E}">
        <p14:creationId xmlns:p14="http://schemas.microsoft.com/office/powerpoint/2010/main" val="3358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77238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0139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073166"/>
            <a:ext cx="11956774" cy="5480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Step 5: Configure Queue Settings (Optional)</a:t>
            </a:r>
          </a:p>
          <a:p>
            <a:r>
              <a:rPr lang="en-US" sz="1800" dirty="0"/>
              <a:t>Amazon SQS offers several configuration options for your queue. Here are some key settings you can configure:</a:t>
            </a:r>
          </a:p>
          <a:p>
            <a:pPr marL="966338" lvl="1" indent="-342900">
              <a:buFont typeface="+mj-lt"/>
              <a:buAutoNum type="arabicPeriod"/>
            </a:pPr>
            <a:r>
              <a:rPr lang="en-US" sz="1800" b="1" dirty="0"/>
              <a:t>Visibility Timeout: </a:t>
            </a:r>
            <a:r>
              <a:rPr lang="en-US" sz="1800" dirty="0"/>
              <a:t>The duration (in seconds) that the message will be invisible to other consumers after being read. The default is 30 seconds.</a:t>
            </a:r>
          </a:p>
          <a:p>
            <a:pPr marL="966338" lvl="1" indent="-342900">
              <a:buFont typeface="+mj-lt"/>
              <a:buAutoNum type="arabicPeriod"/>
            </a:pPr>
            <a:r>
              <a:rPr lang="en-US" sz="1800" b="1" dirty="0"/>
              <a:t>Message Retention Period: </a:t>
            </a:r>
            <a:r>
              <a:rPr lang="en-US" sz="1800" dirty="0"/>
              <a:t>The length of time that Amazon SQS retains a message. The default is 4 days, but you can set it from 1 minute to 14 days.</a:t>
            </a:r>
          </a:p>
          <a:p>
            <a:pPr marL="966338" lvl="1" indent="-342900">
              <a:buFont typeface="+mj-lt"/>
              <a:buAutoNum type="arabicPeriod"/>
            </a:pPr>
            <a:r>
              <a:rPr lang="en-US" sz="1800" b="1" dirty="0"/>
              <a:t>Maximum Message Size: </a:t>
            </a:r>
            <a:r>
              <a:rPr lang="en-US" sz="1800" dirty="0"/>
              <a:t>The limit on the size of the messages that can be sent to the queue. The default is 256 KB.</a:t>
            </a:r>
          </a:p>
          <a:p>
            <a:pPr marL="966338" lvl="1" indent="-342900">
              <a:buFont typeface="+mj-lt"/>
              <a:buAutoNum type="arabicPeriod"/>
            </a:pPr>
            <a:r>
              <a:rPr lang="en-US" sz="1800" b="1" dirty="0"/>
              <a:t>Delivery Delay: </a:t>
            </a:r>
            <a:r>
              <a:rPr lang="en-US" sz="1800" dirty="0"/>
              <a:t>The amount of time to delay the delivery of all messages added to the queue. The default is 0 seconds.</a:t>
            </a:r>
          </a:p>
          <a:p>
            <a:pPr marL="966338" lvl="1" indent="-342900">
              <a:buFont typeface="+mj-lt"/>
              <a:buAutoNum type="arabicPeriod"/>
            </a:pPr>
            <a:r>
              <a:rPr lang="en-US" sz="1800" b="1" dirty="0"/>
              <a:t>Receive Message Wait Time: </a:t>
            </a:r>
            <a:r>
              <a:rPr lang="en-US" sz="1800" dirty="0"/>
              <a:t>The amount of time that a </a:t>
            </a:r>
            <a:r>
              <a:rPr lang="en-US" sz="1800" dirty="0" err="1"/>
              <a:t>ReceiveMessage</a:t>
            </a:r>
            <a:r>
              <a:rPr lang="en-US" sz="1800" dirty="0"/>
              <a:t> call will wait for a message to arrive if the queue is empty. The default is 0 seconds.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Step 6: Set Up Access Permissions (Optional)</a:t>
            </a:r>
          </a:p>
          <a:p>
            <a:pPr marL="966338" lvl="1" indent="-342900">
              <a:buFont typeface="+mj-lt"/>
              <a:buAutoNum type="arabicPeriod"/>
            </a:pPr>
            <a:r>
              <a:rPr lang="en-US" sz="1800" dirty="0"/>
              <a:t>Queue Access Policy: You can set up policies to control who can send messages to and receive messages from your queue. You can either create a custom policy or use a basic predefined policy.</a:t>
            </a:r>
          </a:p>
          <a:p>
            <a:pPr marL="966338" lvl="1" indent="-342900">
              <a:buFont typeface="+mj-lt"/>
              <a:buAutoNum type="arabicPeriod"/>
            </a:pPr>
            <a:endParaRPr lang="en-US" sz="1800" b="1" dirty="0"/>
          </a:p>
          <a:p>
            <a:r>
              <a:rPr lang="en-US" sz="1800" b="1" dirty="0"/>
              <a:t>Step 7: Configure Dead-Letter Queue (Optional)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Dead-Letter Queue (DLQ): Optionally, you can configure a DLQ to handle messages that can’t be processed successfully. This is useful for troubleshooting and ensuring that failed messages are not lost.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F0AB6-1E5F-3B52-4C22-2BB6E7A1BA48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Creating an Amazon SQS Standard Queue: Step-by-Step Guide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5ED53-F75F-388D-C76E-E16C3BB6109A}"/>
              </a:ext>
            </a:extLst>
          </p:cNvPr>
          <p:cNvSpPr txBox="1"/>
          <p:nvPr/>
        </p:nvSpPr>
        <p:spPr>
          <a:xfrm>
            <a:off x="105063" y="623335"/>
            <a:ext cx="6978449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Step-by-Step Guide to Creating an Amazon SQS Standard Queue</a:t>
            </a:r>
          </a:p>
        </p:txBody>
      </p:sp>
    </p:spTree>
    <p:extLst>
      <p:ext uri="{BB962C8B-B14F-4D97-AF65-F5344CB8AC3E}">
        <p14:creationId xmlns:p14="http://schemas.microsoft.com/office/powerpoint/2010/main" val="1806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4675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7965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685800"/>
            <a:ext cx="6978449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Step-by-Step Guide to Creating an Amazon SQS Standard 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59026" y="1143000"/>
            <a:ext cx="11956774" cy="541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Step 8: Create Tags</a:t>
            </a:r>
            <a:r>
              <a:rPr lang="en-US" sz="1800" dirty="0"/>
              <a:t>(Optional) </a:t>
            </a:r>
          </a:p>
          <a:p>
            <a:pPr marL="966338" lvl="1" indent="-342900">
              <a:buFont typeface="+mj-lt"/>
              <a:buAutoNum type="arabicPeriod"/>
            </a:pPr>
            <a:r>
              <a:rPr lang="en-US" sz="1800" dirty="0"/>
              <a:t>Add tags to your queue for better resource management and cost allocation.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800" b="1" dirty="0"/>
              <a:t>Step 9: Review and Create</a:t>
            </a:r>
          </a:p>
          <a:p>
            <a:pPr marL="966338" lvl="1" indent="-342900">
              <a:buFont typeface="+mj-lt"/>
              <a:buAutoNum type="arabicPeriod"/>
            </a:pPr>
            <a:r>
              <a:rPr lang="en-US" sz="1800" dirty="0"/>
              <a:t>Review your queue settings.</a:t>
            </a:r>
          </a:p>
          <a:p>
            <a:pPr marL="966338" lvl="1" indent="-342900">
              <a:buFont typeface="+mj-lt"/>
              <a:buAutoNum type="arabicPeriod"/>
            </a:pPr>
            <a:r>
              <a:rPr lang="en-US" sz="1800" dirty="0"/>
              <a:t>Click Create queue.</a:t>
            </a:r>
          </a:p>
          <a:p>
            <a:endParaRPr lang="en-US" sz="1800" b="1" dirty="0"/>
          </a:p>
          <a:p>
            <a:r>
              <a:rPr lang="en-US" sz="1800" b="1" dirty="0"/>
              <a:t>Step 10: Send and Receive Messages</a:t>
            </a:r>
          </a:p>
          <a:p>
            <a:r>
              <a:rPr lang="en-US" sz="1800" dirty="0"/>
              <a:t>	Now that your queue is created, you can start sending and receiving messages.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Sending a Message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On the queue's details page, click the </a:t>
            </a:r>
            <a:r>
              <a:rPr lang="en-US" sz="1800" b="1" dirty="0"/>
              <a:t>Send and receive messages</a:t>
            </a:r>
            <a:r>
              <a:rPr lang="en-US" sz="1800" dirty="0"/>
              <a:t> button.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Enter the message body in the </a:t>
            </a:r>
            <a:r>
              <a:rPr lang="en-US" sz="1800" b="1" dirty="0"/>
              <a:t>Message body</a:t>
            </a:r>
            <a:r>
              <a:rPr lang="en-US" sz="1800" dirty="0"/>
              <a:t> field.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Click </a:t>
            </a:r>
            <a:r>
              <a:rPr lang="en-US" sz="1800" b="1" dirty="0"/>
              <a:t>Send message</a:t>
            </a:r>
            <a:r>
              <a:rPr lang="en-US" sz="1800" dirty="0"/>
              <a:t>.</a:t>
            </a:r>
          </a:p>
          <a:p>
            <a:endParaRPr lang="en-US" sz="1800" b="1" dirty="0"/>
          </a:p>
          <a:p>
            <a:r>
              <a:rPr lang="en-US" sz="1800" b="1" dirty="0"/>
              <a:t>Receiving a Message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On the queue's details page, click the </a:t>
            </a:r>
            <a:r>
              <a:rPr lang="en-US" sz="1800" b="1" dirty="0"/>
              <a:t>Send and receive messages</a:t>
            </a:r>
            <a:r>
              <a:rPr lang="en-US" sz="1800" dirty="0"/>
              <a:t> button.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Click the </a:t>
            </a:r>
            <a:r>
              <a:rPr lang="en-US" sz="1800" b="1" dirty="0"/>
              <a:t>Poll for messages</a:t>
            </a:r>
            <a:r>
              <a:rPr lang="en-US" sz="1800" dirty="0"/>
              <a:t> button to retrieve messages from the queue.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The messages will appear in the </a:t>
            </a:r>
            <a:r>
              <a:rPr lang="en-US" sz="1800" b="1" dirty="0"/>
              <a:t>Messages</a:t>
            </a:r>
            <a:r>
              <a:rPr lang="en-US" sz="1800" dirty="0"/>
              <a:t> section.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F0AB6-1E5F-3B52-4C22-2BB6E7A1BA48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Creating an Amazon SQS Standard Queue: Step-by-Step Guide</a:t>
            </a:r>
          </a:p>
        </p:txBody>
      </p:sp>
    </p:spTree>
    <p:extLst>
      <p:ext uri="{BB962C8B-B14F-4D97-AF65-F5344CB8AC3E}">
        <p14:creationId xmlns:p14="http://schemas.microsoft.com/office/powerpoint/2010/main" val="37266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8485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775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290191"/>
            <a:ext cx="2169953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Example Use Case: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756024"/>
            <a:ext cx="11956774" cy="141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	Imagine you have an </a:t>
            </a:r>
            <a:r>
              <a:rPr lang="en-US" sz="2000" dirty="0">
                <a:solidFill>
                  <a:srgbClr val="C00000"/>
                </a:solidFill>
              </a:rPr>
              <a:t>e-commerce application</a:t>
            </a:r>
            <a:r>
              <a:rPr lang="en-US" sz="2000" dirty="0"/>
              <a:t>. When a user places an </a:t>
            </a:r>
            <a:r>
              <a:rPr lang="en-US" sz="2000" dirty="0">
                <a:solidFill>
                  <a:srgbClr val="C00000"/>
                </a:solidFill>
              </a:rPr>
              <a:t>order</a:t>
            </a:r>
            <a:r>
              <a:rPr lang="en-US" sz="2000" dirty="0"/>
              <a:t>, the order details are sent to an </a:t>
            </a:r>
            <a:r>
              <a:rPr lang="en-US" sz="2000" dirty="0">
                <a:solidFill>
                  <a:srgbClr val="C00000"/>
                </a:solidFill>
              </a:rPr>
              <a:t>SQS Standard Queue</a:t>
            </a:r>
            <a:r>
              <a:rPr lang="en-US" sz="2000" dirty="0"/>
              <a:t>. Various services like payment processing, inventory management, and order fulfillment can then independently process the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from the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. This ensures that the system remains </a:t>
            </a:r>
            <a:r>
              <a:rPr lang="en-US" sz="2000" dirty="0">
                <a:solidFill>
                  <a:srgbClr val="C00000"/>
                </a:solidFill>
              </a:rPr>
              <a:t>decoupled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</a:rPr>
              <a:t>scalable</a:t>
            </a:r>
            <a:r>
              <a:rPr lang="en-US" sz="20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F0AB6-1E5F-3B52-4C22-2BB6E7A1BA48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Creating an Amazon SQS Standard Queue: Step-by-Step Guide</a:t>
            </a:r>
          </a:p>
        </p:txBody>
      </p:sp>
    </p:spTree>
    <p:extLst>
      <p:ext uri="{BB962C8B-B14F-4D97-AF65-F5344CB8AC3E}">
        <p14:creationId xmlns:p14="http://schemas.microsoft.com/office/powerpoint/2010/main" val="5064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615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44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057400"/>
            <a:ext cx="1721433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Best Practices: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523233"/>
            <a:ext cx="11956774" cy="288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Monitor the Queue</a:t>
            </a:r>
            <a:r>
              <a:rPr lang="en-US" sz="1800" dirty="0"/>
              <a:t>: Use </a:t>
            </a:r>
            <a:r>
              <a:rPr lang="en-US" sz="1800" dirty="0">
                <a:solidFill>
                  <a:srgbClr val="C00000"/>
                </a:solidFill>
              </a:rPr>
              <a:t>Amazon CloudWatch</a:t>
            </a:r>
            <a:r>
              <a:rPr lang="en-US" sz="1800" dirty="0"/>
              <a:t> to monitor the </a:t>
            </a:r>
            <a:r>
              <a:rPr lang="en-US" sz="1800" dirty="0">
                <a:solidFill>
                  <a:srgbClr val="C00000"/>
                </a:solidFill>
              </a:rPr>
              <a:t>performance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C00000"/>
                </a:solidFill>
              </a:rPr>
              <a:t>health</a:t>
            </a:r>
            <a:r>
              <a:rPr lang="en-US" sz="1800" dirty="0"/>
              <a:t> of your queues.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Handle Duplicate Messages</a:t>
            </a:r>
            <a:r>
              <a:rPr lang="en-US" sz="1800" dirty="0"/>
              <a:t>: Since </a:t>
            </a:r>
            <a:r>
              <a:rPr lang="en-US" sz="1800" dirty="0">
                <a:solidFill>
                  <a:srgbClr val="C00000"/>
                </a:solidFill>
              </a:rPr>
              <a:t>Standard Queues </a:t>
            </a:r>
            <a:r>
              <a:rPr lang="en-US" sz="1800" dirty="0"/>
              <a:t>guarantee </a:t>
            </a:r>
            <a:r>
              <a:rPr lang="en-US" sz="1800" dirty="0">
                <a:solidFill>
                  <a:srgbClr val="C00000"/>
                </a:solidFill>
              </a:rPr>
              <a:t>at-least-once delivery</a:t>
            </a:r>
            <a:r>
              <a:rPr lang="en-US" sz="1800" dirty="0"/>
              <a:t>, ensure </a:t>
            </a:r>
            <a:r>
              <a:rPr lang="en-US" sz="1800" dirty="0">
                <a:solidFill>
                  <a:srgbClr val="C00000"/>
                </a:solidFill>
              </a:rPr>
              <a:t>your application can handle duplicate messages.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Implement Error Handling</a:t>
            </a:r>
            <a:r>
              <a:rPr lang="en-US" sz="1800" dirty="0"/>
              <a:t>: Use </a:t>
            </a:r>
            <a:r>
              <a:rPr lang="en-US" sz="1800" dirty="0">
                <a:solidFill>
                  <a:srgbClr val="C00000"/>
                </a:solidFill>
              </a:rPr>
              <a:t>dead-letter queues </a:t>
            </a:r>
            <a:r>
              <a:rPr lang="en-US" sz="1800" dirty="0"/>
              <a:t>to manage messages that can't be processed successfully.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By following these steps and best practices, you can effectively create and use </a:t>
            </a:r>
            <a:r>
              <a:rPr lang="en-US" sz="1800" dirty="0">
                <a:solidFill>
                  <a:srgbClr val="C00000"/>
                </a:solidFill>
              </a:rPr>
              <a:t>Amazon SQS Standard Queues </a:t>
            </a:r>
            <a:r>
              <a:rPr lang="en-US" sz="1800" dirty="0"/>
              <a:t>to build robust and scalable applications.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F0AB6-1E5F-3B52-4C22-2BB6E7A1BA48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Creating an Amazon SQS Standard Queue: Step-by-Step Guide</a:t>
            </a:r>
          </a:p>
        </p:txBody>
      </p:sp>
    </p:spTree>
    <p:extLst>
      <p:ext uri="{BB962C8B-B14F-4D97-AF65-F5344CB8AC3E}">
        <p14:creationId xmlns:p14="http://schemas.microsoft.com/office/powerpoint/2010/main" val="21912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93842</TotalTime>
  <Words>1044</Words>
  <Application>Microsoft Office PowerPoint</Application>
  <PresentationFormat>Widescreen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10320</cp:revision>
  <dcterms:created xsi:type="dcterms:W3CDTF">2006-08-16T00:00:00Z</dcterms:created>
  <dcterms:modified xsi:type="dcterms:W3CDTF">2024-08-18T05:45:39Z</dcterms:modified>
</cp:coreProperties>
</file>