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</p:sldIdLst>
  <p:sldSz cx="14630400" cy="8229600"/>
  <p:notesSz cx="8229600" cy="14630400"/>
  <p:embeddedFontLs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Open Sans Bold" panose="020B0806030504020204" pitchFamily="34" charset="0"/>
      <p:bold r:id="rId14"/>
    </p:embeddedFont>
    <p:embeddedFont>
      <p:font typeface="Playfair Display Bold" panose="00000800000000000000" pitchFamily="2" charset="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00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DD642-C828-4903-76B4-C34265575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6B046-BB38-F2BA-E649-ECCB56951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B9C737-7906-04F2-69A9-3E5E550CB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EBF9D-74B8-8497-469E-736450505E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8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4022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000" b="1" dirty="0">
                <a:solidFill>
                  <a:srgbClr val="101014"/>
                </a:solidFill>
                <a:ea typeface="Playfair Display Bold" pitchFamily="34" charset="-122"/>
                <a:cs typeface="Playfair Display Bold" pitchFamily="34" charset="-120"/>
              </a:rPr>
              <a:t>AWS SNS Subscription Filter Policy – Simple Explanation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6280190" y="2597944"/>
            <a:ext cx="802001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AWS SNS (Simple Notification Service)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allows you to send messages to multiple subscribers, like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email, SMS, mobile apps, or other AWS services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. But sometimes, not all subscribers need to receive every message.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Subscription Filter Policy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helps you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control which messages a subscriber will receive</a:t>
            </a:r>
            <a:r>
              <a:rPr lang="en-US" sz="2400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6280190" y="488350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u="sng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What is a Subscription Filter Policy?</a:t>
            </a:r>
            <a:endParaRPr lang="en-US" sz="2400" u="sng" dirty="0"/>
          </a:p>
        </p:txBody>
      </p:sp>
      <p:sp>
        <p:nvSpPr>
          <p:cNvPr id="6" name="Text 3"/>
          <p:cNvSpPr/>
          <p:nvPr/>
        </p:nvSpPr>
        <p:spPr>
          <a:xfrm>
            <a:off x="6280190" y="5501561"/>
            <a:ext cx="80200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Subscription Filter Policy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lets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SNS subscribers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decide which messages they want to receive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based on message attributes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. Instead of sending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all messages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to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all subscribers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, AWS SNS </a:t>
            </a:r>
            <a:b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only delivers relevant messages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to each subscriber.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280190" y="700932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7486848"/>
            <a:ext cx="347663" cy="3476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56440" y="7462322"/>
            <a:ext cx="202561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39393C"/>
                </a:solidFill>
                <a:ea typeface="Open Sans Bold" pitchFamily="34" charset="-122"/>
                <a:cs typeface="Open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0884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dirty="0">
                <a:solidFill>
                  <a:srgbClr val="101014"/>
                </a:solidFill>
                <a:ea typeface="Playfair Display Bold" pitchFamily="34" charset="-122"/>
                <a:cs typeface="Playfair Display Bold" pitchFamily="34" charset="-120"/>
              </a:rPr>
              <a:t>How Does It Work?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6280190" y="251293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44444"/>
          </a:solidFill>
          <a:ln/>
        </p:spPr>
      </p:sp>
      <p:sp>
        <p:nvSpPr>
          <p:cNvPr id="5" name="Text 2"/>
          <p:cNvSpPr/>
          <p:nvPr/>
        </p:nvSpPr>
        <p:spPr>
          <a:xfrm>
            <a:off x="6470094" y="2597944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7017306" y="2512933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A publisher sends a message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to an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SNS topic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b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</a:b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(a central channel where messages are sent).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280190" y="376035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44444"/>
          </a:solidFill>
          <a:ln/>
        </p:spPr>
      </p:sp>
      <p:sp>
        <p:nvSpPr>
          <p:cNvPr id="8" name="Text 5"/>
          <p:cNvSpPr/>
          <p:nvPr/>
        </p:nvSpPr>
        <p:spPr>
          <a:xfrm>
            <a:off x="6446282" y="3845362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3600" dirty="0"/>
          </a:p>
        </p:txBody>
      </p:sp>
      <p:sp>
        <p:nvSpPr>
          <p:cNvPr id="9" name="Text 6"/>
          <p:cNvSpPr/>
          <p:nvPr/>
        </p:nvSpPr>
        <p:spPr>
          <a:xfrm>
            <a:off x="7017306" y="376035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The message contains attributes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(extra details about the message).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2801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44444"/>
          </a:solidFill>
          <a:ln/>
        </p:spPr>
      </p:sp>
      <p:sp>
        <p:nvSpPr>
          <p:cNvPr id="11" name="Text 8"/>
          <p:cNvSpPr/>
          <p:nvPr/>
        </p:nvSpPr>
        <p:spPr>
          <a:xfrm>
            <a:off x="6452235" y="5092779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3600" dirty="0"/>
          </a:p>
        </p:txBody>
      </p:sp>
      <p:sp>
        <p:nvSpPr>
          <p:cNvPr id="12" name="Text 9"/>
          <p:cNvSpPr/>
          <p:nvPr/>
        </p:nvSpPr>
        <p:spPr>
          <a:xfrm>
            <a:off x="7017306" y="5007769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SNS checks each subscriber's filter policy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to see if the message matches.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6280190" y="62551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44444"/>
          </a:solidFill>
          <a:ln/>
        </p:spPr>
      </p:sp>
      <p:sp>
        <p:nvSpPr>
          <p:cNvPr id="14" name="Text 11"/>
          <p:cNvSpPr/>
          <p:nvPr/>
        </p:nvSpPr>
        <p:spPr>
          <a:xfrm>
            <a:off x="6445448" y="6340197"/>
            <a:ext cx="1796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ea typeface="Playfair Display Bold" pitchFamily="34" charset="-122"/>
                <a:cs typeface="Playfair Display Bold" pitchFamily="34" charset="-120"/>
              </a:rPr>
              <a:t>4</a:t>
            </a:r>
            <a:endParaRPr lang="en-US" sz="3600" dirty="0"/>
          </a:p>
        </p:txBody>
      </p:sp>
      <p:sp>
        <p:nvSpPr>
          <p:cNvPr id="15" name="Text 12"/>
          <p:cNvSpPr/>
          <p:nvPr/>
        </p:nvSpPr>
        <p:spPr>
          <a:xfrm>
            <a:off x="7017306" y="6255187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Only subscribers whose filter policy matches the message attributes will receive the message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71CC3-8AB1-3F56-5851-37F1DAAEF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DD35C36-3BF1-6A3F-AFAA-26C215CCA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9A9875-D2AF-3DDA-0283-A77C86CD4E27}"/>
              </a:ext>
            </a:extLst>
          </p:cNvPr>
          <p:cNvSpPr txBox="1"/>
          <p:nvPr/>
        </p:nvSpPr>
        <p:spPr>
          <a:xfrm>
            <a:off x="12166600" y="7391400"/>
            <a:ext cx="2336800" cy="7366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D846C-CA78-7FA9-C6E8-8F928DB69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1" y="5346376"/>
            <a:ext cx="7772400" cy="278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9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2465" y="664250"/>
            <a:ext cx="4803338" cy="600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4400" b="1" dirty="0">
                <a:solidFill>
                  <a:srgbClr val="101014"/>
                </a:solidFill>
                <a:ea typeface="Playfair Display Bold" pitchFamily="34" charset="-122"/>
                <a:cs typeface="Playfair Display Bold" pitchFamily="34" charset="-120"/>
              </a:rPr>
              <a:t>Example Scenario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672465" y="1648777"/>
            <a:ext cx="13285470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Imagine you have an SNS topic for </a:t>
            </a:r>
            <a:r>
              <a:rPr lang="en-US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weather alerts</a:t>
            </a:r>
            <a:r>
              <a:rPr lang="en-US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. There are three subscribers:</a:t>
            </a: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672465" y="2388394"/>
            <a:ext cx="432197" cy="432197"/>
          </a:xfrm>
          <a:prstGeom prst="roundRect">
            <a:avLst>
              <a:gd name="adj" fmla="val 6668"/>
            </a:avLst>
          </a:prstGeom>
          <a:solidFill>
            <a:srgbClr val="F44444"/>
          </a:solidFill>
          <a:ln/>
        </p:spPr>
      </p:sp>
      <p:sp>
        <p:nvSpPr>
          <p:cNvPr id="5" name="Text 3"/>
          <p:cNvSpPr/>
          <p:nvPr/>
        </p:nvSpPr>
        <p:spPr>
          <a:xfrm>
            <a:off x="833318" y="2460308"/>
            <a:ext cx="110371" cy="288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96710" y="2388394"/>
            <a:ext cx="3676174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Alice wants only "rain" alerts.</a:t>
            </a: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5164931" y="2388394"/>
            <a:ext cx="432197" cy="432197"/>
          </a:xfrm>
          <a:prstGeom prst="roundRect">
            <a:avLst>
              <a:gd name="adj" fmla="val 6668"/>
            </a:avLst>
          </a:prstGeom>
          <a:solidFill>
            <a:srgbClr val="F44444"/>
          </a:solidFill>
          <a:ln/>
        </p:spPr>
      </p:sp>
      <p:sp>
        <p:nvSpPr>
          <p:cNvPr id="8" name="Text 6"/>
          <p:cNvSpPr/>
          <p:nvPr/>
        </p:nvSpPr>
        <p:spPr>
          <a:xfrm>
            <a:off x="5305663" y="2460308"/>
            <a:ext cx="150733" cy="288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5789176" y="2388394"/>
            <a:ext cx="3676174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Bob wants only "snow" alerts.</a:t>
            </a: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9657398" y="2388394"/>
            <a:ext cx="432197" cy="432197"/>
          </a:xfrm>
          <a:prstGeom prst="roundRect">
            <a:avLst>
              <a:gd name="adj" fmla="val 6668"/>
            </a:avLst>
          </a:prstGeom>
          <a:solidFill>
            <a:srgbClr val="F44444"/>
          </a:solidFill>
          <a:ln/>
        </p:spPr>
      </p:sp>
      <p:sp>
        <p:nvSpPr>
          <p:cNvPr id="11" name="Text 9"/>
          <p:cNvSpPr/>
          <p:nvPr/>
        </p:nvSpPr>
        <p:spPr>
          <a:xfrm>
            <a:off x="9803130" y="2460308"/>
            <a:ext cx="140613" cy="288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10281642" y="2388394"/>
            <a:ext cx="3676174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Charlie wants all alerts.</a:t>
            </a: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672465" y="3324820"/>
            <a:ext cx="5561528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101014"/>
                </a:solidFill>
                <a:ea typeface="Playfair Display Bold" pitchFamily="34" charset="-122"/>
                <a:cs typeface="Playfair Display Bold" pitchFamily="34" charset="-120"/>
              </a:rPr>
              <a:t>Step 1: A Publisher Sends Messages with Attributes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672465" y="3913108"/>
            <a:ext cx="13285470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A </a:t>
            </a:r>
            <a:r>
              <a:rPr lang="en-US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weather service</a:t>
            </a:r>
            <a:r>
              <a:rPr lang="en-US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 sends messages with </a:t>
            </a:r>
            <a:r>
              <a:rPr lang="en-US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attributes</a:t>
            </a:r>
            <a:r>
              <a:rPr lang="en-US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, such as:</a:t>
            </a:r>
            <a:endParaRPr lang="en-US" dirty="0"/>
          </a:p>
        </p:txBody>
      </p:sp>
      <p:sp>
        <p:nvSpPr>
          <p:cNvPr id="15" name="Shape 13"/>
          <p:cNvSpPr/>
          <p:nvPr/>
        </p:nvSpPr>
        <p:spPr>
          <a:xfrm>
            <a:off x="672465" y="4652724"/>
            <a:ext cx="432197" cy="432197"/>
          </a:xfrm>
          <a:prstGeom prst="roundRect">
            <a:avLst>
              <a:gd name="adj" fmla="val 6668"/>
            </a:avLst>
          </a:prstGeom>
          <a:solidFill>
            <a:srgbClr val="F44444"/>
          </a:solidFill>
          <a:ln/>
        </p:spPr>
      </p:sp>
      <p:sp>
        <p:nvSpPr>
          <p:cNvPr id="16" name="Text 14"/>
          <p:cNvSpPr/>
          <p:nvPr/>
        </p:nvSpPr>
        <p:spPr>
          <a:xfrm>
            <a:off x="833318" y="4724638"/>
            <a:ext cx="110371" cy="288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800" dirty="0"/>
          </a:p>
        </p:txBody>
      </p:sp>
      <p:sp>
        <p:nvSpPr>
          <p:cNvPr id="17" name="Text 15"/>
          <p:cNvSpPr/>
          <p:nvPr/>
        </p:nvSpPr>
        <p:spPr>
          <a:xfrm>
            <a:off x="1296710" y="4652724"/>
            <a:ext cx="5922526" cy="6148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Message 1:</a:t>
            </a:r>
            <a:r>
              <a:rPr lang="en-US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 "Heavy Rain in New York" → </a:t>
            </a:r>
            <a:r>
              <a:rPr lang="en-US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Attribute: "weather": "rain"</a:t>
            </a:r>
            <a:endParaRPr lang="en-US" dirty="0"/>
          </a:p>
        </p:txBody>
      </p:sp>
      <p:sp>
        <p:nvSpPr>
          <p:cNvPr id="18" name="Shape 16"/>
          <p:cNvSpPr/>
          <p:nvPr/>
        </p:nvSpPr>
        <p:spPr>
          <a:xfrm>
            <a:off x="7411283" y="4652724"/>
            <a:ext cx="432197" cy="432197"/>
          </a:xfrm>
          <a:prstGeom prst="roundRect">
            <a:avLst>
              <a:gd name="adj" fmla="val 6668"/>
            </a:avLst>
          </a:prstGeom>
          <a:solidFill>
            <a:srgbClr val="F44444"/>
          </a:solidFill>
          <a:ln/>
        </p:spPr>
      </p:sp>
      <p:sp>
        <p:nvSpPr>
          <p:cNvPr id="19" name="Text 17"/>
          <p:cNvSpPr/>
          <p:nvPr/>
        </p:nvSpPr>
        <p:spPr>
          <a:xfrm>
            <a:off x="7552015" y="4724638"/>
            <a:ext cx="150733" cy="288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800" dirty="0"/>
          </a:p>
        </p:txBody>
      </p:sp>
      <p:sp>
        <p:nvSpPr>
          <p:cNvPr id="20" name="Text 18"/>
          <p:cNvSpPr/>
          <p:nvPr/>
        </p:nvSpPr>
        <p:spPr>
          <a:xfrm>
            <a:off x="8035528" y="4652724"/>
            <a:ext cx="5922526" cy="6148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Message 2:</a:t>
            </a:r>
            <a:r>
              <a:rPr lang="en-US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 "Snowstorm in Chicago" → </a:t>
            </a:r>
            <a:r>
              <a:rPr lang="en-US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Attribute: "weather": "snow"</a:t>
            </a: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672465" y="5589151"/>
            <a:ext cx="5634514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101014"/>
                </a:solidFill>
                <a:ea typeface="Playfair Display Bold" pitchFamily="34" charset="-122"/>
                <a:cs typeface="Playfair Display Bold" pitchFamily="34" charset="-120"/>
              </a:rPr>
              <a:t>Step 2: Filter Policies Decide Who Gets the Message</a:t>
            </a:r>
            <a:endParaRPr lang="en-US" sz="2400" dirty="0"/>
          </a:p>
        </p:txBody>
      </p:sp>
      <p:sp>
        <p:nvSpPr>
          <p:cNvPr id="22" name="Shape 20"/>
          <p:cNvSpPr/>
          <p:nvPr/>
        </p:nvSpPr>
        <p:spPr>
          <a:xfrm>
            <a:off x="672465" y="6393537"/>
            <a:ext cx="432197" cy="432197"/>
          </a:xfrm>
          <a:prstGeom prst="roundRect">
            <a:avLst>
              <a:gd name="adj" fmla="val 6668"/>
            </a:avLst>
          </a:prstGeom>
          <a:solidFill>
            <a:srgbClr val="F44444"/>
          </a:solidFill>
          <a:ln/>
        </p:spPr>
      </p:sp>
      <p:sp>
        <p:nvSpPr>
          <p:cNvPr id="23" name="Text 21"/>
          <p:cNvSpPr/>
          <p:nvPr/>
        </p:nvSpPr>
        <p:spPr>
          <a:xfrm>
            <a:off x="833318" y="6465451"/>
            <a:ext cx="110371" cy="288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800" dirty="0"/>
          </a:p>
        </p:txBody>
      </p:sp>
      <p:sp>
        <p:nvSpPr>
          <p:cNvPr id="24" name="Text 22"/>
          <p:cNvSpPr/>
          <p:nvPr/>
        </p:nvSpPr>
        <p:spPr>
          <a:xfrm>
            <a:off x="1296710" y="6393537"/>
            <a:ext cx="3676174" cy="6148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Alice's filter policy:</a:t>
            </a:r>
            <a:r>
              <a:rPr lang="en-US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 { "weather": ["rain"] } → </a:t>
            </a:r>
            <a:r>
              <a:rPr lang="en-US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She gets Message 1 (Rain Alert).</a:t>
            </a:r>
            <a:endParaRPr lang="en-US" dirty="0"/>
          </a:p>
        </p:txBody>
      </p:sp>
      <p:sp>
        <p:nvSpPr>
          <p:cNvPr id="25" name="Shape 23"/>
          <p:cNvSpPr/>
          <p:nvPr/>
        </p:nvSpPr>
        <p:spPr>
          <a:xfrm>
            <a:off x="5164931" y="6393537"/>
            <a:ext cx="432197" cy="432197"/>
          </a:xfrm>
          <a:prstGeom prst="roundRect">
            <a:avLst>
              <a:gd name="adj" fmla="val 6668"/>
            </a:avLst>
          </a:prstGeom>
          <a:solidFill>
            <a:srgbClr val="F44444"/>
          </a:solidFill>
          <a:ln/>
        </p:spPr>
      </p:sp>
      <p:sp>
        <p:nvSpPr>
          <p:cNvPr id="26" name="Text 24"/>
          <p:cNvSpPr/>
          <p:nvPr/>
        </p:nvSpPr>
        <p:spPr>
          <a:xfrm>
            <a:off x="5305663" y="6465451"/>
            <a:ext cx="150733" cy="288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800" dirty="0"/>
          </a:p>
        </p:txBody>
      </p:sp>
      <p:sp>
        <p:nvSpPr>
          <p:cNvPr id="27" name="Text 25"/>
          <p:cNvSpPr/>
          <p:nvPr/>
        </p:nvSpPr>
        <p:spPr>
          <a:xfrm>
            <a:off x="5789176" y="6393537"/>
            <a:ext cx="3676174" cy="6148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Bob's filter policy:</a:t>
            </a:r>
            <a:r>
              <a:rPr lang="en-US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 { "weather": ["snow"] } → </a:t>
            </a:r>
            <a:r>
              <a:rPr lang="en-US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He gets Message 2 (Snow Alert).</a:t>
            </a:r>
            <a:endParaRPr lang="en-US" dirty="0"/>
          </a:p>
        </p:txBody>
      </p:sp>
      <p:sp>
        <p:nvSpPr>
          <p:cNvPr id="28" name="Shape 26"/>
          <p:cNvSpPr/>
          <p:nvPr/>
        </p:nvSpPr>
        <p:spPr>
          <a:xfrm>
            <a:off x="9657398" y="6393537"/>
            <a:ext cx="432197" cy="432197"/>
          </a:xfrm>
          <a:prstGeom prst="roundRect">
            <a:avLst>
              <a:gd name="adj" fmla="val 6668"/>
            </a:avLst>
          </a:prstGeom>
          <a:solidFill>
            <a:srgbClr val="F44444"/>
          </a:solidFill>
          <a:ln/>
        </p:spPr>
      </p:sp>
      <p:sp>
        <p:nvSpPr>
          <p:cNvPr id="29" name="Text 27"/>
          <p:cNvSpPr/>
          <p:nvPr/>
        </p:nvSpPr>
        <p:spPr>
          <a:xfrm>
            <a:off x="9803130" y="6465451"/>
            <a:ext cx="140613" cy="288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800" dirty="0"/>
          </a:p>
        </p:txBody>
      </p:sp>
      <p:sp>
        <p:nvSpPr>
          <p:cNvPr id="30" name="Text 28"/>
          <p:cNvSpPr/>
          <p:nvPr/>
        </p:nvSpPr>
        <p:spPr>
          <a:xfrm>
            <a:off x="10281642" y="6393537"/>
            <a:ext cx="3676174" cy="6148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Charlie has no filter policy</a:t>
            </a:r>
            <a:r>
              <a:rPr lang="en-US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 → </a:t>
            </a:r>
            <a:r>
              <a:rPr lang="en-US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He gets both messages.</a:t>
            </a:r>
            <a:endParaRPr lang="en-US" dirty="0"/>
          </a:p>
        </p:txBody>
      </p:sp>
      <p:sp>
        <p:nvSpPr>
          <p:cNvPr id="31" name="Text 29"/>
          <p:cNvSpPr/>
          <p:nvPr/>
        </p:nvSpPr>
        <p:spPr>
          <a:xfrm>
            <a:off x="672584" y="7512605"/>
            <a:ext cx="13285470" cy="307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This way, </a:t>
            </a:r>
            <a:r>
              <a:rPr lang="en-US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subscribers only get the messages they care about</a:t>
            </a:r>
            <a:r>
              <a:rPr lang="en-US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4260" y="1087398"/>
            <a:ext cx="9110424" cy="664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800" b="1" dirty="0">
                <a:solidFill>
                  <a:srgbClr val="101014"/>
                </a:solidFill>
                <a:ea typeface="Playfair Display Bold" pitchFamily="34" charset="-122"/>
                <a:cs typeface="Playfair Display Bold" pitchFamily="34" charset="-120"/>
              </a:rPr>
              <a:t>Why Use a Subscription Filter Policy?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60" y="2070854"/>
            <a:ext cx="531614" cy="53161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4260" y="2815114"/>
            <a:ext cx="2948702" cy="664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b="1" dirty="0">
                <a:solidFill>
                  <a:srgbClr val="39393C"/>
                </a:solidFill>
                <a:ea typeface="Playfair Display Bold" pitchFamily="34" charset="-122"/>
                <a:cs typeface="Playfair Display Bold" pitchFamily="34" charset="-120"/>
              </a:rPr>
              <a:t>Reduces unnecessary messages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744260" y="3947398"/>
            <a:ext cx="2948702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Subscribers get only what they need.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930" y="2070854"/>
            <a:ext cx="531614" cy="5316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011930" y="2815114"/>
            <a:ext cx="2658070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b="1" dirty="0">
                <a:solidFill>
                  <a:srgbClr val="39393C"/>
                </a:solidFill>
                <a:ea typeface="Playfair Display Bold" pitchFamily="34" charset="-122"/>
                <a:cs typeface="Playfair Display Bold" pitchFamily="34" charset="-120"/>
              </a:rPr>
              <a:t>Saves costs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4011930" y="3274933"/>
            <a:ext cx="294882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Avoids unnecessary message processing.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9719" y="2070854"/>
            <a:ext cx="531614" cy="53161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79719" y="2815114"/>
            <a:ext cx="2658070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b="1" dirty="0">
                <a:solidFill>
                  <a:srgbClr val="39393C"/>
                </a:solidFill>
                <a:ea typeface="Playfair Display Bold" pitchFamily="34" charset="-122"/>
                <a:cs typeface="Playfair Display Bold" pitchFamily="34" charset="-120"/>
              </a:rPr>
              <a:t>Improves efficiency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7279719" y="3274933"/>
            <a:ext cx="294882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Helps applications process only relevant data.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260" y="4925497"/>
            <a:ext cx="531614" cy="53161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4260" y="5669756"/>
            <a:ext cx="3657600" cy="6646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b="1" dirty="0">
                <a:solidFill>
                  <a:srgbClr val="39393C"/>
                </a:solidFill>
                <a:ea typeface="Playfair Display Bold" pitchFamily="34" charset="-122"/>
                <a:cs typeface="Playfair Display Bold" pitchFamily="34" charset="-120"/>
              </a:rPr>
              <a:t>Simplifies message handling</a:t>
            </a:r>
            <a:endParaRPr lang="en-US" sz="3200" dirty="0"/>
          </a:p>
        </p:txBody>
      </p:sp>
      <p:sp>
        <p:nvSpPr>
          <p:cNvPr id="15" name="Text 8"/>
          <p:cNvSpPr/>
          <p:nvPr/>
        </p:nvSpPr>
        <p:spPr>
          <a:xfrm>
            <a:off x="744260" y="6461879"/>
            <a:ext cx="2948702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No need for subscribers to filter messages themselves.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607" y="522208"/>
            <a:ext cx="8608814" cy="593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4400" b="1" dirty="0">
                <a:solidFill>
                  <a:srgbClr val="101014"/>
                </a:solidFill>
                <a:ea typeface="Playfair Display Bold" pitchFamily="34" charset="-122"/>
                <a:cs typeface="Playfair Display Bold" pitchFamily="34" charset="-120"/>
              </a:rPr>
              <a:t>How to Set a Subscription Filter Policy?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07" y="1495187"/>
            <a:ext cx="949404" cy="113930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898809" y="1684973"/>
            <a:ext cx="12066984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Go to AWS SNS Console.</a:t>
            </a:r>
            <a:endParaRPr lang="en-US" sz="24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07" y="2634496"/>
            <a:ext cx="949404" cy="113930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98809" y="2824282"/>
            <a:ext cx="12066984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Select a topic.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07" y="3773805"/>
            <a:ext cx="949404" cy="113930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98809" y="3963591"/>
            <a:ext cx="12066984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Choose a subscription.</a:t>
            </a:r>
            <a:endParaRPr lang="en-US" sz="24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607" y="4913114"/>
            <a:ext cx="949404" cy="1139309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898809" y="5102900"/>
            <a:ext cx="12066984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Edit the subscription and add a filter policy.</a:t>
            </a:r>
            <a:endParaRPr lang="en-US" sz="24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607" y="6052423"/>
            <a:ext cx="949404" cy="1139309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898809" y="6242209"/>
            <a:ext cx="12066984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Save the settings.</a:t>
            </a:r>
            <a:endParaRPr lang="en-US" sz="2400" dirty="0"/>
          </a:p>
        </p:txBody>
      </p:sp>
      <p:sp>
        <p:nvSpPr>
          <p:cNvPr id="13" name="Text 6"/>
          <p:cNvSpPr/>
          <p:nvPr/>
        </p:nvSpPr>
        <p:spPr>
          <a:xfrm>
            <a:off x="664607" y="7405330"/>
            <a:ext cx="1330118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You can also do this using the </a:t>
            </a:r>
            <a:r>
              <a:rPr lang="en-US" sz="2400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AWS CLI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 or </a:t>
            </a:r>
            <a:r>
              <a:rPr lang="en-US" sz="2400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AWS SDK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184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dirty="0">
                <a:solidFill>
                  <a:srgbClr val="101014"/>
                </a:solidFill>
                <a:ea typeface="Playfair Display Bold" pitchFamily="34" charset="-122"/>
                <a:cs typeface="Playfair Display Bold" pitchFamily="34" charset="-120"/>
              </a:rPr>
              <a:t>Summary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6280190" y="202251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44444"/>
          </a:solidFill>
          <a:ln/>
        </p:spPr>
      </p:sp>
      <p:sp>
        <p:nvSpPr>
          <p:cNvPr id="5" name="Text 2"/>
          <p:cNvSpPr/>
          <p:nvPr/>
        </p:nvSpPr>
        <p:spPr>
          <a:xfrm>
            <a:off x="6470094" y="2107525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7017306" y="2022515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AWS SNS Subscription Filter Policy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controls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which messages a subscriber will receive.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6280190" y="326993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44444"/>
          </a:solidFill>
          <a:ln/>
        </p:spPr>
      </p:sp>
      <p:sp>
        <p:nvSpPr>
          <p:cNvPr id="8" name="Text 5"/>
          <p:cNvSpPr/>
          <p:nvPr/>
        </p:nvSpPr>
        <p:spPr>
          <a:xfrm>
            <a:off x="6446282" y="3354943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3600" dirty="0"/>
          </a:p>
        </p:txBody>
      </p:sp>
      <p:sp>
        <p:nvSpPr>
          <p:cNvPr id="9" name="Text 6"/>
          <p:cNvSpPr/>
          <p:nvPr/>
        </p:nvSpPr>
        <p:spPr>
          <a:xfrm>
            <a:off x="7017306" y="3269933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It works by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matching message attributes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with a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subscriber's filter policy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280190" y="451735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44444"/>
          </a:solidFill>
          <a:ln/>
        </p:spPr>
      </p:sp>
      <p:sp>
        <p:nvSpPr>
          <p:cNvPr id="11" name="Text 8"/>
          <p:cNvSpPr/>
          <p:nvPr/>
        </p:nvSpPr>
        <p:spPr>
          <a:xfrm>
            <a:off x="6452235" y="4602361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3600" dirty="0"/>
          </a:p>
        </p:txBody>
      </p:sp>
      <p:sp>
        <p:nvSpPr>
          <p:cNvPr id="12" name="Text 9"/>
          <p:cNvSpPr/>
          <p:nvPr/>
        </p:nvSpPr>
        <p:spPr>
          <a:xfrm>
            <a:off x="7017306" y="451735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Only relevant messages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are delivered to each subscriber.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6280190" y="57647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44444"/>
          </a:solidFill>
          <a:ln/>
        </p:spPr>
      </p:sp>
      <p:sp>
        <p:nvSpPr>
          <p:cNvPr id="14" name="Text 11"/>
          <p:cNvSpPr/>
          <p:nvPr/>
        </p:nvSpPr>
        <p:spPr>
          <a:xfrm>
            <a:off x="6445448" y="5849779"/>
            <a:ext cx="1796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ea typeface="Playfair Display Bold" pitchFamily="34" charset="-122"/>
                <a:cs typeface="Playfair Display Bold" pitchFamily="34" charset="-120"/>
              </a:rPr>
              <a:t>4</a:t>
            </a:r>
            <a:endParaRPr lang="en-US" sz="3600" dirty="0"/>
          </a:p>
        </p:txBody>
      </p:sp>
      <p:sp>
        <p:nvSpPr>
          <p:cNvPr id="15" name="Text 12"/>
          <p:cNvSpPr/>
          <p:nvPr/>
        </p:nvSpPr>
        <p:spPr>
          <a:xfrm>
            <a:off x="7017306" y="5764768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Saves costs, improves efficiency, and simplifies message handling</a:t>
            </a:r>
            <a:r>
              <a:rPr lang="en-US" sz="2400" b="1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6280190" y="678537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This feature is useful </a:t>
            </a:r>
            <a:r>
              <a:rPr lang="en-US" sz="2400" b="1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when different subscribers need different types of messages from the same SNS topic</a:t>
            </a:r>
            <a:r>
              <a:rPr lang="en-US" sz="2400" dirty="0">
                <a:solidFill>
                  <a:srgbClr val="39393C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523</Words>
  <Application>Microsoft Office PowerPoint</Application>
  <PresentationFormat>Custom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Playfair Display Bold</vt:lpstr>
      <vt:lpstr>Arial</vt:lpstr>
      <vt:lpstr>Open Sans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20</cp:revision>
  <dcterms:created xsi:type="dcterms:W3CDTF">2025-02-18T16:46:23Z</dcterms:created>
  <dcterms:modified xsi:type="dcterms:W3CDTF">2025-03-03T12:39:37Z</dcterms:modified>
</cp:coreProperties>
</file>