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1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813" y="3161109"/>
            <a:ext cx="5052655" cy="190738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97220" y="830084"/>
            <a:ext cx="8655248" cy="2244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891"/>
              </a:lnSpc>
              <a:buNone/>
            </a:pPr>
            <a:r>
              <a:rPr lang="en-US" sz="440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Amazon Simple Storage Service (S3): </a:t>
            </a:r>
            <a:r>
              <a:rPr lang="en-US" sz="480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Your Gateway to Scalable Cloud Storage</a:t>
            </a:r>
            <a:endParaRPr lang="en-US" sz="4800" dirty="0"/>
          </a:p>
        </p:txBody>
      </p:sp>
      <p:sp>
        <p:nvSpPr>
          <p:cNvPr id="7" name="Text 3"/>
          <p:cNvSpPr/>
          <p:nvPr/>
        </p:nvSpPr>
        <p:spPr>
          <a:xfrm>
            <a:off x="216932" y="3664386"/>
            <a:ext cx="8609568" cy="2609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86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Amazon Simple Storage Service (Amazon S3)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is a widely-used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object storage service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offered by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Amazon Web Services (AWS).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It allows you to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store and retrieve any amount of data from anywhere on the web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This powerful and flexible storage solution is designed to handle a wide range of use cases,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from simple file storage to complex data management scenarios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In this presentation, we'll explore the key concepts, basic operations, and essential features of AWS S3, providing you with a comprehensive understanding of this versatile cloud storage service.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607100" y="6158389"/>
            <a:ext cx="277535" cy="277535"/>
          </a:xfrm>
          <a:prstGeom prst="roundRect">
            <a:avLst>
              <a:gd name="adj" fmla="val 3294390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20" y="6839109"/>
            <a:ext cx="262295" cy="26229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53812" y="6818511"/>
            <a:ext cx="1548527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90"/>
              </a:lnSpc>
              <a:buNone/>
            </a:pPr>
            <a:r>
              <a:rPr lang="en-US" sz="28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by Ram N Java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" y="3162181"/>
            <a:ext cx="5002411" cy="190511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64104" y="832445"/>
            <a:ext cx="7788593" cy="12101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65"/>
              </a:lnSpc>
              <a:buNone/>
            </a:pPr>
            <a:r>
              <a:rPr lang="en-US" sz="540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Conclusion: Harnessing the Power of AWS S3</a:t>
            </a:r>
            <a:endParaRPr lang="en-US" sz="5400" dirty="0"/>
          </a:p>
        </p:txBody>
      </p:sp>
      <p:sp>
        <p:nvSpPr>
          <p:cNvPr id="7" name="Shape 3"/>
          <p:cNvSpPr/>
          <p:nvPr/>
        </p:nvSpPr>
        <p:spPr>
          <a:xfrm>
            <a:off x="6164104" y="2332989"/>
            <a:ext cx="7788593" cy="1634811"/>
          </a:xfrm>
          <a:prstGeom prst="roundRect">
            <a:avLst>
              <a:gd name="adj" fmla="val 564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65319" y="2534205"/>
            <a:ext cx="2756416" cy="3433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2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Versatile Storage Solution</a:t>
            </a:r>
            <a:endParaRPr lang="en-US" sz="3200" b="1" dirty="0"/>
          </a:p>
        </p:txBody>
      </p:sp>
      <p:sp>
        <p:nvSpPr>
          <p:cNvPr id="9" name="Text 5"/>
          <p:cNvSpPr/>
          <p:nvPr/>
        </p:nvSpPr>
        <p:spPr>
          <a:xfrm>
            <a:off x="6365319" y="2952829"/>
            <a:ext cx="7386161" cy="7029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AWS S3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is a powerful and flexible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storage service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that can handle a wide range of use cases, from simple file storage to complex data management scenarios.</a:t>
            </a:r>
            <a:endParaRPr lang="en-US" sz="2400" dirty="0"/>
          </a:p>
        </p:txBody>
      </p:sp>
      <p:sp>
        <p:nvSpPr>
          <p:cNvPr id="10" name="Shape 6"/>
          <p:cNvSpPr/>
          <p:nvPr/>
        </p:nvSpPr>
        <p:spPr>
          <a:xfrm>
            <a:off x="6164104" y="4169016"/>
            <a:ext cx="7788593" cy="1773237"/>
          </a:xfrm>
          <a:prstGeom prst="roundRect">
            <a:avLst>
              <a:gd name="adj" fmla="val 564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6365319" y="4330858"/>
            <a:ext cx="2626281" cy="343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2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Comprehensive Features</a:t>
            </a:r>
            <a:endParaRPr lang="en-US" sz="3200" b="1" dirty="0"/>
          </a:p>
        </p:txBody>
      </p:sp>
      <p:sp>
        <p:nvSpPr>
          <p:cNvPr id="12" name="Text 8"/>
          <p:cNvSpPr/>
          <p:nvPr/>
        </p:nvSpPr>
        <p:spPr>
          <a:xfrm>
            <a:off x="6365319" y="4749482"/>
            <a:ext cx="7386161" cy="7029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By understanding the basic concepts, operations, and features of S3, you can effectively leverage this service to meet your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storage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needs.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6164104" y="6121716"/>
            <a:ext cx="7788593" cy="1714183"/>
          </a:xfrm>
          <a:prstGeom prst="roundRect">
            <a:avLst>
              <a:gd name="adj" fmla="val 564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6365319" y="6322933"/>
            <a:ext cx="2420422" cy="3600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82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Scalable and Reliable</a:t>
            </a:r>
            <a:endParaRPr lang="en-US" sz="3200" b="1" dirty="0"/>
          </a:p>
        </p:txBody>
      </p:sp>
      <p:sp>
        <p:nvSpPr>
          <p:cNvPr id="15" name="Text 11"/>
          <p:cNvSpPr/>
          <p:nvPr/>
        </p:nvSpPr>
        <p:spPr>
          <a:xfrm>
            <a:off x="6365319" y="6741557"/>
            <a:ext cx="7386161" cy="737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4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With its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scalability, durability, and high availability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S3 provides a robust foundation for your data storage requirements in the cloud.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906780"/>
            <a:ext cx="654998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Key Concepts of AWS S3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29540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b="1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Object Storage</a:t>
            </a:r>
            <a:endParaRPr lang="en-US" sz="3200" b="1" dirty="0"/>
          </a:p>
        </p:txBody>
      </p:sp>
      <p:sp>
        <p:nvSpPr>
          <p:cNvPr id="6" name="Text 4"/>
          <p:cNvSpPr/>
          <p:nvPr/>
        </p:nvSpPr>
        <p:spPr>
          <a:xfrm>
            <a:off x="864037" y="2927985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Objects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: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Data in S3 is stored as objects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Each object consists of the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data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itself,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metadata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(information about the data), and a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unique identifier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(key).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850226" y="5696903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Buckets: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Objects are stored in containers called buckets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A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bucket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is like a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folder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or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directory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where you can organize your data.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372695" y="2295406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b="1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Scalability</a:t>
            </a:r>
            <a:endParaRPr lang="en-US" sz="3200" b="1" dirty="0"/>
          </a:p>
        </p:txBody>
      </p:sp>
      <p:sp>
        <p:nvSpPr>
          <p:cNvPr id="9" name="Text 7"/>
          <p:cNvSpPr/>
          <p:nvPr/>
        </p:nvSpPr>
        <p:spPr>
          <a:xfrm>
            <a:off x="5372695" y="2927985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S3 automatically scales to handle large amounts of data and a high number of requests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without requiring any configuration or management from the user.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9881354" y="2295406"/>
            <a:ext cx="350984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b="1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Durability and Availability</a:t>
            </a:r>
            <a:endParaRPr lang="en-US" sz="3200" b="1" dirty="0"/>
          </a:p>
        </p:txBody>
      </p:sp>
      <p:sp>
        <p:nvSpPr>
          <p:cNvPr id="11" name="Text 9"/>
          <p:cNvSpPr/>
          <p:nvPr/>
        </p:nvSpPr>
        <p:spPr>
          <a:xfrm>
            <a:off x="9881354" y="2927985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S3 is designed for 99.999999999% (11 nines) of durability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meaning that your data is highly unlikely to be lost.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9881354" y="5298281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It offers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high availability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ensuring that your data is accessible whenever you need it.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98" y="2560558"/>
            <a:ext cx="5054203" cy="310836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38" y="496729"/>
            <a:ext cx="4320540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540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Basic Operations in S3</a:t>
            </a:r>
            <a:endParaRPr lang="en-US" sz="5400" dirty="0"/>
          </a:p>
        </p:txBody>
      </p:sp>
      <p:sp>
        <p:nvSpPr>
          <p:cNvPr id="7" name="Shape 3"/>
          <p:cNvSpPr/>
          <p:nvPr/>
        </p:nvSpPr>
        <p:spPr>
          <a:xfrm>
            <a:off x="6339007" y="1295995"/>
            <a:ext cx="22860" cy="6436757"/>
          </a:xfrm>
          <a:prstGeom prst="roundRect">
            <a:avLst>
              <a:gd name="adj" fmla="val 317520"/>
            </a:avLst>
          </a:prstGeom>
          <a:solidFill>
            <a:srgbClr val="C5D2CF"/>
          </a:solidFill>
          <a:ln/>
        </p:spPr>
      </p:sp>
      <p:sp>
        <p:nvSpPr>
          <p:cNvPr id="8" name="Shape 4"/>
          <p:cNvSpPr/>
          <p:nvPr/>
        </p:nvSpPr>
        <p:spPr>
          <a:xfrm>
            <a:off x="6521946" y="1673185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C5D2CF"/>
          </a:solidFill>
          <a:ln/>
        </p:spPr>
      </p:sp>
      <p:sp>
        <p:nvSpPr>
          <p:cNvPr id="9" name="Shape 5"/>
          <p:cNvSpPr/>
          <p:nvPr/>
        </p:nvSpPr>
        <p:spPr>
          <a:xfrm>
            <a:off x="6156067" y="1490305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310967" y="1555075"/>
            <a:ext cx="78819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40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1</a:t>
            </a:r>
            <a:endParaRPr lang="en-US" sz="4000" dirty="0"/>
          </a:p>
        </p:txBody>
      </p:sp>
      <p:sp>
        <p:nvSpPr>
          <p:cNvPr id="11" name="Text 7"/>
          <p:cNvSpPr/>
          <p:nvPr/>
        </p:nvSpPr>
        <p:spPr>
          <a:xfrm>
            <a:off x="7300913" y="146875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Creating a Bucket</a:t>
            </a:r>
            <a:endParaRPr lang="en-US" sz="3200" dirty="0"/>
          </a:p>
        </p:txBody>
      </p:sp>
      <p:sp>
        <p:nvSpPr>
          <p:cNvPr id="12" name="Text 8"/>
          <p:cNvSpPr/>
          <p:nvPr/>
        </p:nvSpPr>
        <p:spPr>
          <a:xfrm>
            <a:off x="7300913" y="1842254"/>
            <a:ext cx="6724650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You can </a:t>
            </a:r>
            <a:r>
              <a:rPr lang="en-US" sz="2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create a bucket </a:t>
            </a: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using the </a:t>
            </a:r>
            <a:r>
              <a:rPr lang="en-US" sz="2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AWS Management Console, AWS CLI, or AWS SDKs.</a:t>
            </a: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Each bucket must have a unique name </a:t>
            </a: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and is created in a specific AWS region.</a:t>
            </a:r>
            <a:endParaRPr lang="en-US" sz="2200" dirty="0"/>
          </a:p>
        </p:txBody>
      </p:sp>
      <p:sp>
        <p:nvSpPr>
          <p:cNvPr id="13" name="Shape 9"/>
          <p:cNvSpPr/>
          <p:nvPr/>
        </p:nvSpPr>
        <p:spPr>
          <a:xfrm>
            <a:off x="6521946" y="3394710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C5D2CF"/>
          </a:solidFill>
          <a:ln/>
        </p:spPr>
      </p:sp>
      <p:sp>
        <p:nvSpPr>
          <p:cNvPr id="14" name="Shape 10"/>
          <p:cNvSpPr/>
          <p:nvPr/>
        </p:nvSpPr>
        <p:spPr>
          <a:xfrm>
            <a:off x="6156067" y="3211830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284774" y="3276600"/>
            <a:ext cx="131207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40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2</a:t>
            </a:r>
            <a:endParaRPr lang="en-US" sz="4000" dirty="0"/>
          </a:p>
        </p:txBody>
      </p:sp>
      <p:sp>
        <p:nvSpPr>
          <p:cNvPr id="16" name="Text 12"/>
          <p:cNvSpPr/>
          <p:nvPr/>
        </p:nvSpPr>
        <p:spPr>
          <a:xfrm>
            <a:off x="7300913" y="3190280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Uploading Objects</a:t>
            </a:r>
            <a:endParaRPr lang="en-US" sz="3200" dirty="0"/>
          </a:p>
        </p:txBody>
      </p:sp>
      <p:sp>
        <p:nvSpPr>
          <p:cNvPr id="17" name="Text 13"/>
          <p:cNvSpPr/>
          <p:nvPr/>
        </p:nvSpPr>
        <p:spPr>
          <a:xfrm>
            <a:off x="7300913" y="3563779"/>
            <a:ext cx="6724650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Objects</a:t>
            </a: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can be uploaded to </a:t>
            </a:r>
            <a:r>
              <a:rPr lang="en-US" sz="2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S3</a:t>
            </a: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using the </a:t>
            </a:r>
            <a:r>
              <a:rPr lang="en-US" sz="2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console, CLI, or SDKs. </a:t>
            </a: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You can upload single file, multiple files, or entire directories.</a:t>
            </a:r>
            <a:endParaRPr lang="en-US" sz="2200" dirty="0"/>
          </a:p>
        </p:txBody>
      </p:sp>
      <p:sp>
        <p:nvSpPr>
          <p:cNvPr id="18" name="Shape 14"/>
          <p:cNvSpPr/>
          <p:nvPr/>
        </p:nvSpPr>
        <p:spPr>
          <a:xfrm>
            <a:off x="6521946" y="4839653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C5D2CF"/>
          </a:solidFill>
          <a:ln/>
        </p:spPr>
      </p:sp>
      <p:sp>
        <p:nvSpPr>
          <p:cNvPr id="19" name="Shape 15"/>
          <p:cNvSpPr/>
          <p:nvPr/>
        </p:nvSpPr>
        <p:spPr>
          <a:xfrm>
            <a:off x="6156067" y="4656773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283821" y="4721542"/>
            <a:ext cx="133231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40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3</a:t>
            </a:r>
            <a:endParaRPr lang="en-US" sz="4000" dirty="0"/>
          </a:p>
        </p:txBody>
      </p:sp>
      <p:sp>
        <p:nvSpPr>
          <p:cNvPr id="21" name="Text 17"/>
          <p:cNvSpPr/>
          <p:nvPr/>
        </p:nvSpPr>
        <p:spPr>
          <a:xfrm>
            <a:off x="7300913" y="463522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Retrieving Objects</a:t>
            </a:r>
            <a:endParaRPr lang="en-US" sz="3200" dirty="0"/>
          </a:p>
        </p:txBody>
      </p:sp>
      <p:sp>
        <p:nvSpPr>
          <p:cNvPr id="22" name="Text 18"/>
          <p:cNvSpPr/>
          <p:nvPr/>
        </p:nvSpPr>
        <p:spPr>
          <a:xfrm>
            <a:off x="7300913" y="5008721"/>
            <a:ext cx="6724650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You can </a:t>
            </a:r>
            <a:r>
              <a:rPr lang="en-US" sz="2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download objects </a:t>
            </a: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from </a:t>
            </a:r>
            <a:r>
              <a:rPr lang="en-US" sz="2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S3 </a:t>
            </a: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using the same methods. </a:t>
            </a:r>
            <a:r>
              <a:rPr lang="en-US" sz="2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S3 provides URL endpoints for objects</a:t>
            </a: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making them accessible over the web if the appropriate permissions are set.</a:t>
            </a:r>
            <a:endParaRPr lang="en-US" sz="2200" dirty="0"/>
          </a:p>
        </p:txBody>
      </p:sp>
      <p:sp>
        <p:nvSpPr>
          <p:cNvPr id="23" name="Shape 19"/>
          <p:cNvSpPr/>
          <p:nvPr/>
        </p:nvSpPr>
        <p:spPr>
          <a:xfrm>
            <a:off x="6521946" y="6561177"/>
            <a:ext cx="604837" cy="22860"/>
          </a:xfrm>
          <a:prstGeom prst="roundRect">
            <a:avLst>
              <a:gd name="adj" fmla="val 317520"/>
            </a:avLst>
          </a:prstGeom>
          <a:solidFill>
            <a:srgbClr val="C5D2CF"/>
          </a:solidFill>
          <a:ln/>
        </p:spPr>
      </p:sp>
      <p:sp>
        <p:nvSpPr>
          <p:cNvPr id="24" name="Shape 20"/>
          <p:cNvSpPr/>
          <p:nvPr/>
        </p:nvSpPr>
        <p:spPr>
          <a:xfrm>
            <a:off x="6156067" y="6378297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6280249" y="6443067"/>
            <a:ext cx="140256" cy="259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041"/>
              </a:lnSpc>
              <a:buNone/>
            </a:pPr>
            <a:r>
              <a:rPr lang="en-US" sz="40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4</a:t>
            </a:r>
            <a:endParaRPr lang="en-US" sz="4000" dirty="0"/>
          </a:p>
        </p:txBody>
      </p:sp>
      <p:sp>
        <p:nvSpPr>
          <p:cNvPr id="26" name="Text 22"/>
          <p:cNvSpPr/>
          <p:nvPr/>
        </p:nvSpPr>
        <p:spPr>
          <a:xfrm>
            <a:off x="7300913" y="6356747"/>
            <a:ext cx="2810589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Managing Access Permissions</a:t>
            </a:r>
            <a:endParaRPr lang="en-US" sz="3200" dirty="0"/>
          </a:p>
        </p:txBody>
      </p:sp>
      <p:sp>
        <p:nvSpPr>
          <p:cNvPr id="27" name="Text 23"/>
          <p:cNvSpPr/>
          <p:nvPr/>
        </p:nvSpPr>
        <p:spPr>
          <a:xfrm>
            <a:off x="7300913" y="6730246"/>
            <a:ext cx="6724650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S3</a:t>
            </a: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provides various ways to </a:t>
            </a:r>
            <a:r>
              <a:rPr lang="en-US" sz="2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manage access to your data</a:t>
            </a: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including </a:t>
            </a:r>
            <a:r>
              <a:rPr lang="en-US" sz="2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bucket policies, access control lists (ACLs), and AWS Identity and Access Management (IAM) policies</a:t>
            </a:r>
            <a:r>
              <a:rPr lang="en-US" sz="2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5215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751" y="3609856"/>
            <a:ext cx="12900898" cy="1475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811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S3 Storage Classes: Standard and Intelligent-Tiering</a:t>
            </a:r>
            <a:endParaRPr lang="en-US" sz="4800" dirty="0"/>
          </a:p>
        </p:txBody>
      </p:sp>
      <p:sp>
        <p:nvSpPr>
          <p:cNvPr id="6" name="Shape 3"/>
          <p:cNvSpPr/>
          <p:nvPr/>
        </p:nvSpPr>
        <p:spPr>
          <a:xfrm>
            <a:off x="864751" y="5439966"/>
            <a:ext cx="6332458" cy="2131933"/>
          </a:xfrm>
          <a:prstGeom prst="roundRect">
            <a:avLst>
              <a:gd name="adj" fmla="val 465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108472" y="5683687"/>
            <a:ext cx="2952155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6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Standard</a:t>
            </a:r>
            <a:endParaRPr lang="en-US" sz="3200" b="1" dirty="0"/>
          </a:p>
        </p:txBody>
      </p:sp>
      <p:sp>
        <p:nvSpPr>
          <p:cNvPr id="8" name="Text 5"/>
          <p:cNvSpPr/>
          <p:nvPr/>
        </p:nvSpPr>
        <p:spPr>
          <a:xfrm>
            <a:off x="1108472" y="6194465"/>
            <a:ext cx="5845016" cy="7558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High durability, availability, and performance for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frequently accessed data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7433310" y="5439966"/>
            <a:ext cx="6332458" cy="2131933"/>
          </a:xfrm>
          <a:prstGeom prst="roundRect">
            <a:avLst>
              <a:gd name="adj" fmla="val 465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77031" y="5683687"/>
            <a:ext cx="2952155" cy="3690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06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Intelligent-Tiering</a:t>
            </a:r>
            <a:endParaRPr lang="en-US" sz="3200" b="1" dirty="0"/>
          </a:p>
        </p:txBody>
      </p:sp>
      <p:sp>
        <p:nvSpPr>
          <p:cNvPr id="11" name="Text 8"/>
          <p:cNvSpPr/>
          <p:nvPr/>
        </p:nvSpPr>
        <p:spPr>
          <a:xfrm>
            <a:off x="7677031" y="6194465"/>
            <a:ext cx="5845016" cy="1133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75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Automatically moves data between two access tiers (frequent and infrequent)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based on changing access patterns.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979" y="2693194"/>
            <a:ext cx="5054322" cy="28430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379452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S3 Storage Classes: </a:t>
            </a:r>
          </a:p>
          <a:p>
            <a:pPr marL="0" indent="0">
              <a:lnSpc>
                <a:spcPts val="4253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Infrequent Access and Glacier</a:t>
            </a:r>
            <a:endParaRPr lang="en-US" sz="4800" dirty="0"/>
          </a:p>
        </p:txBody>
      </p:sp>
      <p:sp>
        <p:nvSpPr>
          <p:cNvPr id="7" name="Shape 3"/>
          <p:cNvSpPr/>
          <p:nvPr/>
        </p:nvSpPr>
        <p:spPr>
          <a:xfrm>
            <a:off x="604837" y="2227064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85217" y="2407444"/>
            <a:ext cx="3026569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Standard-IA (Infrequent Access)</a:t>
            </a:r>
            <a:endParaRPr lang="en-US" sz="3200" dirty="0"/>
          </a:p>
        </p:txBody>
      </p:sp>
      <p:sp>
        <p:nvSpPr>
          <p:cNvPr id="9" name="Text 5"/>
          <p:cNvSpPr/>
          <p:nvPr/>
        </p:nvSpPr>
        <p:spPr>
          <a:xfrm>
            <a:off x="785217" y="2780943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Lower-cost storage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for data that is accessed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less frequently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but requires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rapid access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when needed.</a:t>
            </a:r>
            <a:endParaRPr lang="en-US" sz="2400" dirty="0"/>
          </a:p>
        </p:txBody>
      </p:sp>
      <p:sp>
        <p:nvSpPr>
          <p:cNvPr id="10" name="Shape 6"/>
          <p:cNvSpPr/>
          <p:nvPr/>
        </p:nvSpPr>
        <p:spPr>
          <a:xfrm>
            <a:off x="604837" y="3687247"/>
            <a:ext cx="7934325" cy="1245116"/>
          </a:xfrm>
          <a:prstGeom prst="roundRect">
            <a:avLst>
              <a:gd name="adj" fmla="val 718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85217" y="3867626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One Zone-IA</a:t>
            </a:r>
            <a:endParaRPr lang="en-US" sz="3200" dirty="0"/>
          </a:p>
        </p:txBody>
      </p:sp>
      <p:sp>
        <p:nvSpPr>
          <p:cNvPr id="12" name="Text 8"/>
          <p:cNvSpPr/>
          <p:nvPr/>
        </p:nvSpPr>
        <p:spPr>
          <a:xfrm>
            <a:off x="785217" y="4241125"/>
            <a:ext cx="7573566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Lower-cost option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infrequently accessed data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stored in </a:t>
            </a:r>
          </a:p>
          <a:p>
            <a:pPr marL="0" indent="0">
              <a:lnSpc>
                <a:spcPts val="2177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single availability zone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604837" y="5035947"/>
            <a:ext cx="7934325" cy="1287423"/>
          </a:xfrm>
          <a:prstGeom prst="roundRect">
            <a:avLst>
              <a:gd name="adj" fmla="val 718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785217" y="521632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Glacier</a:t>
            </a:r>
            <a:endParaRPr lang="en-US" sz="3200" dirty="0"/>
          </a:p>
        </p:txBody>
      </p:sp>
      <p:sp>
        <p:nvSpPr>
          <p:cNvPr id="15" name="Text 11"/>
          <p:cNvSpPr/>
          <p:nvPr/>
        </p:nvSpPr>
        <p:spPr>
          <a:xfrm>
            <a:off x="785217" y="5589826"/>
            <a:ext cx="7573566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Low-cost storage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data archiving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with retrieval times </a:t>
            </a:r>
          </a:p>
          <a:p>
            <a:pPr marL="0" indent="0">
              <a:lnSpc>
                <a:spcPts val="2177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ranging from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minutes to hours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sp>
        <p:nvSpPr>
          <p:cNvPr id="16" name="Shape 12"/>
          <p:cNvSpPr/>
          <p:nvPr/>
        </p:nvSpPr>
        <p:spPr>
          <a:xfrm>
            <a:off x="604837" y="6549747"/>
            <a:ext cx="7934325" cy="1287423"/>
          </a:xfrm>
          <a:prstGeom prst="roundRect">
            <a:avLst>
              <a:gd name="adj" fmla="val 5638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7" name="Text 13"/>
          <p:cNvSpPr/>
          <p:nvPr/>
        </p:nvSpPr>
        <p:spPr>
          <a:xfrm>
            <a:off x="785217" y="673012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26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Glacier Deep Archive</a:t>
            </a:r>
            <a:endParaRPr lang="en-US" sz="3200" dirty="0"/>
          </a:p>
        </p:txBody>
      </p:sp>
      <p:sp>
        <p:nvSpPr>
          <p:cNvPr id="18" name="Text 14"/>
          <p:cNvSpPr/>
          <p:nvPr/>
        </p:nvSpPr>
        <p:spPr>
          <a:xfrm>
            <a:off x="785217" y="7103626"/>
            <a:ext cx="7573566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Lowest-cost storage option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long-term data archiving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with retrieval times of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up to 12 hours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14776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720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Key Features of AWS S3: Versioning and Lifecycle Policies</a:t>
            </a:r>
            <a:endParaRPr lang="en-US" sz="7200" dirty="0"/>
          </a:p>
        </p:txBody>
      </p:sp>
      <p:sp>
        <p:nvSpPr>
          <p:cNvPr id="5" name="Text 3"/>
          <p:cNvSpPr/>
          <p:nvPr/>
        </p:nvSpPr>
        <p:spPr>
          <a:xfrm>
            <a:off x="864037" y="417492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4000" b="1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Versioning</a:t>
            </a:r>
            <a:endParaRPr lang="en-US" sz="4000" b="1" dirty="0"/>
          </a:p>
        </p:txBody>
      </p:sp>
      <p:sp>
        <p:nvSpPr>
          <p:cNvPr id="6" name="Text 4"/>
          <p:cNvSpPr/>
          <p:nvPr/>
        </p:nvSpPr>
        <p:spPr>
          <a:xfrm>
            <a:off x="864037" y="4807506"/>
            <a:ext cx="615005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You can </a:t>
            </a:r>
            <a:r>
              <a:rPr lang="en-US" sz="3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enable versioning on a bucket to keep multiple versions of an object</a:t>
            </a:r>
            <a:r>
              <a:rPr lang="en-US" sz="3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This helps protect against accidental deletion or overwriting of data.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7623929" y="417492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4000" b="1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Lifecycle Policies</a:t>
            </a:r>
            <a:endParaRPr lang="en-US" sz="4000" b="1" dirty="0"/>
          </a:p>
        </p:txBody>
      </p:sp>
      <p:sp>
        <p:nvSpPr>
          <p:cNvPr id="8" name="Text 6"/>
          <p:cNvSpPr/>
          <p:nvPr/>
        </p:nvSpPr>
        <p:spPr>
          <a:xfrm>
            <a:off x="7623929" y="4807506"/>
            <a:ext cx="615005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S3 allows you to define </a:t>
            </a:r>
            <a:r>
              <a:rPr lang="en-US" sz="3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lifecycle policies</a:t>
            </a:r>
            <a:r>
              <a:rPr lang="en-US" sz="3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to automatically </a:t>
            </a:r>
            <a:r>
              <a:rPr lang="en-US" sz="32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transition objects</a:t>
            </a:r>
            <a:r>
              <a:rPr lang="en-US" sz="32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to different storage classes or delete them after a specified period.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17251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660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Key Features of AWS S3: </a:t>
            </a:r>
          </a:p>
          <a:p>
            <a:pPr marL="0" indent="0">
              <a:lnSpc>
                <a:spcPts val="6075"/>
              </a:lnSpc>
              <a:buNone/>
            </a:pPr>
            <a:r>
              <a:rPr lang="en-US" sz="660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Encryption and Data Transfer</a:t>
            </a:r>
            <a:endParaRPr lang="en-US" sz="6600" dirty="0"/>
          </a:p>
        </p:txBody>
      </p:sp>
      <p:sp>
        <p:nvSpPr>
          <p:cNvPr id="5" name="Text 3"/>
          <p:cNvSpPr/>
          <p:nvPr/>
        </p:nvSpPr>
        <p:spPr>
          <a:xfrm>
            <a:off x="864037" y="397740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600" b="1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Encryption</a:t>
            </a:r>
            <a:endParaRPr lang="en-US" sz="3600" b="1" dirty="0"/>
          </a:p>
        </p:txBody>
      </p:sp>
      <p:sp>
        <p:nvSpPr>
          <p:cNvPr id="6" name="Text 4"/>
          <p:cNvSpPr/>
          <p:nvPr/>
        </p:nvSpPr>
        <p:spPr>
          <a:xfrm>
            <a:off x="864037" y="4609980"/>
            <a:ext cx="6150054" cy="25782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S3 supports </a:t>
            </a:r>
            <a:r>
              <a:rPr lang="en-US" sz="28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data encryption both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8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In-transit and at-rest</a:t>
            </a:r>
            <a:r>
              <a:rPr lang="en-US" sz="28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You can use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8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server-side encryption </a:t>
            </a:r>
            <a:r>
              <a:rPr lang="en-US" sz="28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with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AWS-managed keys (SSE-S3), AWS Key Management Service (SSE-KMS), or </a:t>
            </a:r>
            <a:r>
              <a:rPr lang="en-US" sz="28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client-side encryption</a:t>
            </a:r>
            <a:r>
              <a:rPr lang="en-US" sz="28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7623929" y="3977402"/>
            <a:ext cx="3569732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600" b="1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Data Transfer Acceleration</a:t>
            </a:r>
            <a:endParaRPr lang="en-US" sz="3600" b="1" dirty="0"/>
          </a:p>
        </p:txBody>
      </p:sp>
      <p:sp>
        <p:nvSpPr>
          <p:cNvPr id="8" name="Text 6"/>
          <p:cNvSpPr/>
          <p:nvPr/>
        </p:nvSpPr>
        <p:spPr>
          <a:xfrm>
            <a:off x="7623929" y="4609981"/>
            <a:ext cx="615005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8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S3 Transfer Acceleration </a:t>
            </a:r>
            <a:r>
              <a:rPr lang="en-US" sz="28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uses Amazon CloudFront's globally distributed edge locations to accelerate data transfers to and from S3.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62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62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646045"/>
            <a:ext cx="4919424" cy="29394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552" y="623411"/>
            <a:ext cx="7556897" cy="14170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79"/>
              </a:lnSpc>
              <a:buNone/>
            </a:pPr>
            <a:r>
              <a:rPr lang="en-US" sz="600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Logging and Monitoring in AWS S3</a:t>
            </a:r>
            <a:endParaRPr lang="en-US" sz="6000" dirty="0"/>
          </a:p>
        </p:txBody>
      </p:sp>
      <p:sp>
        <p:nvSpPr>
          <p:cNvPr id="7" name="Shape 3"/>
          <p:cNvSpPr/>
          <p:nvPr/>
        </p:nvSpPr>
        <p:spPr>
          <a:xfrm>
            <a:off x="793552" y="2635568"/>
            <a:ext cx="510064" cy="510064"/>
          </a:xfrm>
          <a:prstGeom prst="roundRect">
            <a:avLst>
              <a:gd name="adj" fmla="val 1867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96791" y="2720578"/>
            <a:ext cx="103465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8"/>
              </a:lnSpc>
              <a:buNone/>
            </a:pPr>
            <a:r>
              <a:rPr lang="en-US" sz="36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1</a:t>
            </a:r>
            <a:endParaRPr lang="en-US" sz="3600" dirty="0"/>
          </a:p>
        </p:txBody>
      </p:sp>
      <p:sp>
        <p:nvSpPr>
          <p:cNvPr id="9" name="Text 5"/>
          <p:cNvSpPr/>
          <p:nvPr/>
        </p:nvSpPr>
        <p:spPr>
          <a:xfrm>
            <a:off x="1530310" y="2635568"/>
            <a:ext cx="2834164" cy="3542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Server Access Logging</a:t>
            </a:r>
            <a:endParaRPr lang="en-US" sz="3200" b="1" dirty="0"/>
          </a:p>
        </p:txBody>
      </p:sp>
      <p:sp>
        <p:nvSpPr>
          <p:cNvPr id="10" name="Text 6"/>
          <p:cNvSpPr/>
          <p:nvPr/>
        </p:nvSpPr>
        <p:spPr>
          <a:xfrm>
            <a:off x="1530310" y="3125748"/>
            <a:ext cx="6820138" cy="725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6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S3 provides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server access logging to track requests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for access to your bucket.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793552" y="4332803"/>
            <a:ext cx="510064" cy="510064"/>
          </a:xfrm>
          <a:prstGeom prst="roundRect">
            <a:avLst>
              <a:gd name="adj" fmla="val 1867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62501" y="4417814"/>
            <a:ext cx="172164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8"/>
              </a:lnSpc>
              <a:buNone/>
            </a:pPr>
            <a:r>
              <a:rPr lang="en-US" sz="36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2</a:t>
            </a:r>
            <a:endParaRPr lang="en-US" sz="3600" dirty="0"/>
          </a:p>
        </p:txBody>
      </p:sp>
      <p:sp>
        <p:nvSpPr>
          <p:cNvPr id="13" name="Text 9"/>
          <p:cNvSpPr/>
          <p:nvPr/>
        </p:nvSpPr>
        <p:spPr>
          <a:xfrm>
            <a:off x="1530310" y="4332803"/>
            <a:ext cx="2834164" cy="3542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AWS CloudTrail</a:t>
            </a:r>
            <a:endParaRPr lang="en-US" sz="3200" b="1" dirty="0"/>
          </a:p>
        </p:txBody>
      </p:sp>
      <p:sp>
        <p:nvSpPr>
          <p:cNvPr id="14" name="Text 10"/>
          <p:cNvSpPr/>
          <p:nvPr/>
        </p:nvSpPr>
        <p:spPr>
          <a:xfrm>
            <a:off x="1530310" y="4822984"/>
            <a:ext cx="6820138" cy="1087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6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Use CloudTrail to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log, continuously monitor, and retain account activity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related to actions across your AWS infrastructure.</a:t>
            </a:r>
            <a:endParaRPr lang="en-US" sz="2400" dirty="0"/>
          </a:p>
        </p:txBody>
      </p:sp>
      <p:sp>
        <p:nvSpPr>
          <p:cNvPr id="15" name="Shape 11"/>
          <p:cNvSpPr/>
          <p:nvPr/>
        </p:nvSpPr>
        <p:spPr>
          <a:xfrm>
            <a:off x="793552" y="6392704"/>
            <a:ext cx="510064" cy="510064"/>
          </a:xfrm>
          <a:prstGeom prst="roundRect">
            <a:avLst>
              <a:gd name="adj" fmla="val 1867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61192" y="6477714"/>
            <a:ext cx="174784" cy="340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8"/>
              </a:lnSpc>
              <a:buNone/>
            </a:pPr>
            <a:r>
              <a:rPr lang="en-US" sz="36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3</a:t>
            </a:r>
            <a:endParaRPr lang="en-US" sz="3600" dirty="0"/>
          </a:p>
        </p:txBody>
      </p:sp>
      <p:sp>
        <p:nvSpPr>
          <p:cNvPr id="17" name="Text 13"/>
          <p:cNvSpPr/>
          <p:nvPr/>
        </p:nvSpPr>
        <p:spPr>
          <a:xfrm>
            <a:off x="1530310" y="6392704"/>
            <a:ext cx="2834164" cy="3542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0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AWS CloudWatch</a:t>
            </a:r>
            <a:endParaRPr lang="en-US" sz="3200" b="1" dirty="0"/>
          </a:p>
        </p:txBody>
      </p:sp>
      <p:sp>
        <p:nvSpPr>
          <p:cNvPr id="18" name="Text 14"/>
          <p:cNvSpPr/>
          <p:nvPr/>
        </p:nvSpPr>
        <p:spPr>
          <a:xfrm>
            <a:off x="1530310" y="6882884"/>
            <a:ext cx="6820138" cy="725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6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Monitor S3 resources and applications in real-time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using CloudWatch metrics and alarms.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13138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594967" y="475178"/>
            <a:ext cx="5343406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53"/>
              </a:lnSpc>
              <a:buNone/>
            </a:pPr>
            <a:r>
              <a:rPr lang="en-US" sz="5400" dirty="0">
                <a:solidFill>
                  <a:srgbClr val="272D45"/>
                </a:solidFill>
                <a:ea typeface="Kanit" pitchFamily="34" charset="-122"/>
                <a:cs typeface="Kanit" pitchFamily="34" charset="-120"/>
              </a:rPr>
              <a:t>Getting Started with AWS S3</a:t>
            </a:r>
            <a:endParaRPr lang="en-US" sz="5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967" y="1360884"/>
            <a:ext cx="864037" cy="138255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718203" y="1533644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Sign Up for AWS</a:t>
            </a:r>
            <a:endParaRPr lang="en-US" sz="3200" b="1" dirty="0"/>
          </a:p>
        </p:txBody>
      </p:sp>
      <p:sp>
        <p:nvSpPr>
          <p:cNvPr id="7" name="Text 4"/>
          <p:cNvSpPr/>
          <p:nvPr/>
        </p:nvSpPr>
        <p:spPr>
          <a:xfrm>
            <a:off x="3718203" y="1907143"/>
            <a:ext cx="83171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Create an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AWS account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if you don't already have one.</a:t>
            </a:r>
            <a:endParaRPr lang="en-US" sz="24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67" y="2743438"/>
            <a:ext cx="864037" cy="138255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718203" y="2916198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Access the S3 Console</a:t>
            </a:r>
            <a:endParaRPr lang="en-US" sz="3200" b="1" dirty="0"/>
          </a:p>
        </p:txBody>
      </p:sp>
      <p:sp>
        <p:nvSpPr>
          <p:cNvPr id="10" name="Text 6"/>
          <p:cNvSpPr/>
          <p:nvPr/>
        </p:nvSpPr>
        <p:spPr>
          <a:xfrm>
            <a:off x="3718203" y="3289697"/>
            <a:ext cx="83171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Log in to the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AWS Management Console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and navigate to the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S3 service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967" y="4125992"/>
            <a:ext cx="864037" cy="138255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718203" y="4298752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Create a Bucke</a:t>
            </a:r>
            <a:r>
              <a:rPr lang="en-US" sz="32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t</a:t>
            </a:r>
            <a:endParaRPr lang="en-US" sz="3200" dirty="0"/>
          </a:p>
        </p:txBody>
      </p:sp>
      <p:sp>
        <p:nvSpPr>
          <p:cNvPr id="13" name="Text 8"/>
          <p:cNvSpPr/>
          <p:nvPr/>
        </p:nvSpPr>
        <p:spPr>
          <a:xfrm>
            <a:off x="3718203" y="4672251"/>
            <a:ext cx="83171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Follow the prompts to create a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new bucket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specifying the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bucket name and region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967" y="5508546"/>
            <a:ext cx="864037" cy="138255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718203" y="5681305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Upload Objects</a:t>
            </a:r>
            <a:endParaRPr lang="en-US" sz="3200" b="1" dirty="0"/>
          </a:p>
        </p:txBody>
      </p:sp>
      <p:sp>
        <p:nvSpPr>
          <p:cNvPr id="16" name="Text 10"/>
          <p:cNvSpPr/>
          <p:nvPr/>
        </p:nvSpPr>
        <p:spPr>
          <a:xfrm>
            <a:off x="3718203" y="6054804"/>
            <a:ext cx="83171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Use the console or other tools to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upload files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your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bucket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sz="24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967" y="6891099"/>
            <a:ext cx="864037" cy="1382554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3718203" y="7063859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Set Permissions</a:t>
            </a:r>
            <a:endParaRPr lang="en-US" sz="3200" b="1" dirty="0"/>
          </a:p>
        </p:txBody>
      </p:sp>
      <p:sp>
        <p:nvSpPr>
          <p:cNvPr id="19" name="Text 12"/>
          <p:cNvSpPr/>
          <p:nvPr/>
        </p:nvSpPr>
        <p:spPr>
          <a:xfrm>
            <a:off x="3718203" y="7437358"/>
            <a:ext cx="8317111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Configure 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access permissions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control who can view or modify your data.</a:t>
            </a:r>
            <a:endParaRPr lang="en-US" sz="24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967" y="8273653"/>
            <a:ext cx="864037" cy="1382554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3718203" y="844641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26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" pitchFamily="34" charset="-122"/>
                <a:cs typeface="Kanit" pitchFamily="34" charset="-120"/>
              </a:rPr>
              <a:t>Explore More Features</a:t>
            </a:r>
            <a:endParaRPr lang="en-US" sz="3200" dirty="0"/>
          </a:p>
        </p:txBody>
      </p:sp>
      <p:sp>
        <p:nvSpPr>
          <p:cNvPr id="22" name="Text 14"/>
          <p:cNvSpPr/>
          <p:nvPr/>
        </p:nvSpPr>
        <p:spPr>
          <a:xfrm>
            <a:off x="3718203" y="8819912"/>
            <a:ext cx="8317111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Experiment with different storage classes, lifecycle policies, versioning, and other features to understand how they can benefit your use case.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916</Words>
  <Application>Microsoft Office PowerPoint</Application>
  <PresentationFormat>Custom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Kanit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48</cp:revision>
  <dcterms:created xsi:type="dcterms:W3CDTF">2024-07-31T06:45:16Z</dcterms:created>
  <dcterms:modified xsi:type="dcterms:W3CDTF">2024-11-14T09:50:58Z</dcterms:modified>
</cp:coreProperties>
</file>