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Inter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12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1628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294692"/>
            <a:ext cx="7556421" cy="15592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100"/>
              </a:lnSpc>
              <a:buNone/>
            </a:pPr>
            <a:r>
              <a:rPr lang="en-US" sz="6600" b="1" kern="0" spc="-98" dirty="0">
                <a:solidFill>
                  <a:srgbClr val="F95F88"/>
                </a:solidFill>
                <a:ea typeface="Petrona Bold" pitchFamily="34" charset="-122"/>
                <a:cs typeface="Petrona Bold" pitchFamily="34" charset="-120"/>
              </a:rPr>
              <a:t>How to Use </a:t>
            </a:r>
          </a:p>
          <a:p>
            <a:pPr marL="0" indent="0" algn="l">
              <a:lnSpc>
                <a:spcPts val="6100"/>
              </a:lnSpc>
              <a:buNone/>
            </a:pPr>
            <a:r>
              <a:rPr lang="en-US" sz="6600" b="1" kern="0" spc="-98" dirty="0">
                <a:solidFill>
                  <a:srgbClr val="F95F88"/>
                </a:solidFill>
                <a:ea typeface="Petrona Bold" pitchFamily="34" charset="-122"/>
                <a:cs typeface="Petrona Bold" pitchFamily="34" charset="-120"/>
              </a:rPr>
              <a:t>Printers &amp; Scanners</a:t>
            </a:r>
            <a:endParaRPr lang="en-US" sz="6600" dirty="0"/>
          </a:p>
        </p:txBody>
      </p:sp>
      <p:sp>
        <p:nvSpPr>
          <p:cNvPr id="4" name="Text 1"/>
          <p:cNvSpPr/>
          <p:nvPr/>
        </p:nvSpPr>
        <p:spPr>
          <a:xfrm>
            <a:off x="6280190" y="4194096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Printers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and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scanners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are useful devices that help you </a:t>
            </a:r>
            <a:b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</a:b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print documents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and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digitize paper files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 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6280190" y="5554861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5307331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48820" y="5282804"/>
            <a:ext cx="1967270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200" b="1" kern="0" spc="-36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694503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100"/>
              </a:lnSpc>
              <a:buNone/>
            </a:pPr>
            <a:r>
              <a:rPr lang="en-US" sz="4800" b="1" kern="0" spc="-98" dirty="0">
                <a:solidFill>
                  <a:srgbClr val="F95F88"/>
                </a:solidFill>
                <a:ea typeface="Petrona Bold" pitchFamily="34" charset="-122"/>
                <a:cs typeface="Petrona Bold" pitchFamily="34" charset="-120"/>
              </a:rPr>
              <a:t>How to Use a Printer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6280190" y="3814286"/>
            <a:ext cx="7556421" cy="1720691"/>
          </a:xfrm>
          <a:prstGeom prst="roundRect">
            <a:avLst>
              <a:gd name="adj" fmla="val 5537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4048720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3600" b="1" kern="0" spc="-49" dirty="0">
                <a:solidFill>
                  <a:srgbClr val="272525"/>
                </a:solidFill>
                <a:ea typeface="Petrona Bold" pitchFamily="34" charset="-122"/>
                <a:cs typeface="Petrona Bold" pitchFamily="34" charset="-120"/>
              </a:rPr>
              <a:t>What is a Printer?</a:t>
            </a:r>
            <a:endParaRPr lang="en-US" sz="3600" dirty="0"/>
          </a:p>
        </p:txBody>
      </p:sp>
      <p:sp>
        <p:nvSpPr>
          <p:cNvPr id="6" name="Text 3"/>
          <p:cNvSpPr/>
          <p:nvPr/>
        </p:nvSpPr>
        <p:spPr>
          <a:xfrm>
            <a:off x="6514624" y="4574738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printer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is a device that prints text or images from your computer onto paper.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383741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68315" y="792956"/>
            <a:ext cx="6116836" cy="669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800" b="1" kern="0" spc="-84" dirty="0">
                <a:solidFill>
                  <a:srgbClr val="F95F88"/>
                </a:solidFill>
                <a:ea typeface="Petrona Bold" pitchFamily="34" charset="-122"/>
                <a:cs typeface="Petrona Bold" pitchFamily="34" charset="-120"/>
              </a:rPr>
              <a:t>Steps to Print a Document</a:t>
            </a:r>
            <a:endParaRPr lang="en-US" sz="4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8315" y="1755219"/>
            <a:ext cx="974408" cy="189380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835021" y="1950006"/>
            <a:ext cx="2679859" cy="334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3600" b="1" kern="0" spc="-42" dirty="0">
                <a:solidFill>
                  <a:srgbClr val="272525"/>
                </a:solidFill>
                <a:ea typeface="Petrona Bold" pitchFamily="34" charset="-122"/>
                <a:cs typeface="Petrona Bold" pitchFamily="34" charset="-120"/>
              </a:rPr>
              <a:t>Connect the Printer</a:t>
            </a:r>
            <a:endParaRPr lang="en-US" sz="3600" dirty="0"/>
          </a:p>
        </p:txBody>
      </p:sp>
      <p:sp>
        <p:nvSpPr>
          <p:cNvPr id="6" name="Text 2"/>
          <p:cNvSpPr/>
          <p:nvPr/>
        </p:nvSpPr>
        <p:spPr>
          <a:xfrm>
            <a:off x="5835020" y="2401848"/>
            <a:ext cx="6980033" cy="6236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kern="0" spc="-3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Make sure the printer is connected to your computer. It can be connected via </a:t>
            </a:r>
            <a:r>
              <a:rPr lang="en-US" sz="2400" b="1" kern="0" spc="-31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USB cable</a:t>
            </a:r>
            <a:r>
              <a:rPr lang="en-US" sz="2400" kern="0" spc="-3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, </a:t>
            </a:r>
            <a:r>
              <a:rPr lang="en-US" sz="2400" b="1" kern="0" spc="-31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Wi-Fi</a:t>
            </a:r>
            <a:r>
              <a:rPr lang="en-US" sz="2400" kern="0" spc="-3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, or </a:t>
            </a:r>
            <a:r>
              <a:rPr lang="en-US" sz="2400" b="1" kern="0" spc="-31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Bluetooth</a:t>
            </a:r>
            <a:r>
              <a:rPr lang="en-US" sz="2400" kern="0" spc="-3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  <p:sp>
        <p:nvSpPr>
          <p:cNvPr id="7" name="Text 3"/>
          <p:cNvSpPr/>
          <p:nvPr/>
        </p:nvSpPr>
        <p:spPr>
          <a:xfrm>
            <a:off x="5835021" y="3142417"/>
            <a:ext cx="6513076" cy="311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kern="0" spc="-3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Example: Plug the USB cable into your computer and printer.</a:t>
            </a:r>
            <a:endParaRPr lang="en-US" sz="24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8315" y="3649028"/>
            <a:ext cx="974408" cy="2205633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835021" y="3843814"/>
            <a:ext cx="2748558" cy="334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3600" b="1" kern="0" spc="-42" dirty="0">
                <a:solidFill>
                  <a:srgbClr val="272525"/>
                </a:solidFill>
                <a:ea typeface="Petrona Bold" pitchFamily="34" charset="-122"/>
                <a:cs typeface="Petrona Bold" pitchFamily="34" charset="-120"/>
              </a:rPr>
              <a:t>Install Printer Software</a:t>
            </a:r>
            <a:endParaRPr lang="en-US" sz="3600" dirty="0"/>
          </a:p>
        </p:txBody>
      </p:sp>
      <p:sp>
        <p:nvSpPr>
          <p:cNvPr id="10" name="Text 5"/>
          <p:cNvSpPr/>
          <p:nvPr/>
        </p:nvSpPr>
        <p:spPr>
          <a:xfrm>
            <a:off x="5835021" y="4295656"/>
            <a:ext cx="8351626" cy="6236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kern="0" spc="-3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Install the </a:t>
            </a:r>
            <a:r>
              <a:rPr lang="en-US" sz="2400" b="1" kern="0" spc="-31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printer driver</a:t>
            </a:r>
            <a:r>
              <a:rPr lang="en-US" sz="2400" kern="0" spc="-31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(software) from the CD that comes with the printer or download it from the manufacturer's website.</a:t>
            </a:r>
            <a:endParaRPr lang="en-US" sz="2400" dirty="0"/>
          </a:p>
        </p:txBody>
      </p:sp>
      <p:sp>
        <p:nvSpPr>
          <p:cNvPr id="11" name="Text 6"/>
          <p:cNvSpPr/>
          <p:nvPr/>
        </p:nvSpPr>
        <p:spPr>
          <a:xfrm>
            <a:off x="5835021" y="5086647"/>
            <a:ext cx="8149920" cy="6236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kern="0" spc="-3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Example: Go to the printer brand's website (like HP or Canon) and download the driver.</a:t>
            </a:r>
            <a:endParaRPr lang="en-US" sz="24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8315" y="5854660"/>
            <a:ext cx="974408" cy="1581983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835021" y="6049447"/>
            <a:ext cx="2679859" cy="334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3600" b="1" kern="0" spc="-42" dirty="0">
                <a:solidFill>
                  <a:srgbClr val="272525"/>
                </a:solidFill>
                <a:ea typeface="Petrona Bold" pitchFamily="34" charset="-122"/>
                <a:cs typeface="Petrona Bold" pitchFamily="34" charset="-120"/>
              </a:rPr>
              <a:t>Load Paper</a:t>
            </a:r>
            <a:endParaRPr lang="en-US" sz="3600" dirty="0"/>
          </a:p>
        </p:txBody>
      </p:sp>
      <p:sp>
        <p:nvSpPr>
          <p:cNvPr id="14" name="Text 8"/>
          <p:cNvSpPr/>
          <p:nvPr/>
        </p:nvSpPr>
        <p:spPr>
          <a:xfrm>
            <a:off x="5835021" y="6501289"/>
            <a:ext cx="6513076" cy="311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kern="0" spc="-3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Open the paper tray and load it with the correct type and size of paper.</a:t>
            </a:r>
            <a:endParaRPr lang="en-US" sz="2400" dirty="0"/>
          </a:p>
        </p:txBody>
      </p:sp>
      <p:sp>
        <p:nvSpPr>
          <p:cNvPr id="15" name="Text 9"/>
          <p:cNvSpPr/>
          <p:nvPr/>
        </p:nvSpPr>
        <p:spPr>
          <a:xfrm>
            <a:off x="5835021" y="6930033"/>
            <a:ext cx="6513076" cy="311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kern="0" spc="-3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Example: Place A4 paper in the tray and adjust the guides to fit the </a:t>
            </a:r>
            <a:br>
              <a:rPr lang="en-US" sz="2400" kern="0" spc="-3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</a:br>
            <a:r>
              <a:rPr lang="en-US" sz="2400" kern="0" spc="-3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paper.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13634" y="572929"/>
            <a:ext cx="6520339" cy="714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800" b="1" kern="0" spc="-90" dirty="0">
                <a:solidFill>
                  <a:srgbClr val="F95F88"/>
                </a:solidFill>
                <a:ea typeface="Petrona Bold" pitchFamily="34" charset="-122"/>
                <a:cs typeface="Petrona Bold" pitchFamily="34" charset="-120"/>
              </a:rPr>
              <a:t>Steps to Print a Document</a:t>
            </a:r>
            <a:endParaRPr lang="en-US" sz="4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634" y="1598652"/>
            <a:ext cx="1038820" cy="156221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64041" y="1806416"/>
            <a:ext cx="2856905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3200" b="1" kern="0" spc="-45" dirty="0">
                <a:solidFill>
                  <a:srgbClr val="272525"/>
                </a:solidFill>
                <a:ea typeface="Petrona Bold" pitchFamily="34" charset="-122"/>
                <a:cs typeface="Petrona Bold" pitchFamily="34" charset="-120"/>
              </a:rPr>
              <a:t>Open the Document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7564041" y="2288262"/>
            <a:ext cx="6339126" cy="6648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4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Open the file you want to print on your computer (like a Word document or PDF).</a:t>
            </a:r>
            <a:endParaRPr lang="en-US" sz="2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3634" y="3160871"/>
            <a:ext cx="1038820" cy="293346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564041" y="3368635"/>
            <a:ext cx="2856905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3200" b="1" kern="0" spc="-45" dirty="0">
                <a:solidFill>
                  <a:srgbClr val="272525"/>
                </a:solidFill>
                <a:ea typeface="Petrona Bold" pitchFamily="34" charset="-122"/>
                <a:cs typeface="Petrona Bold" pitchFamily="34" charset="-120"/>
              </a:rPr>
              <a:t>Print the Document</a:t>
            </a:r>
            <a:endParaRPr lang="en-US" sz="3200" dirty="0"/>
          </a:p>
        </p:txBody>
      </p:sp>
      <p:sp>
        <p:nvSpPr>
          <p:cNvPr id="9" name="Text 4"/>
          <p:cNvSpPr/>
          <p:nvPr/>
        </p:nvSpPr>
        <p:spPr>
          <a:xfrm>
            <a:off x="7564041" y="3850481"/>
            <a:ext cx="6339126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4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Click </a:t>
            </a:r>
            <a:r>
              <a:rPr lang="en-US" sz="2400" b="1" kern="0" spc="-33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File</a:t>
            </a:r>
            <a:r>
              <a:rPr lang="en-US" sz="2400" kern="0" spc="-33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 &gt; </a:t>
            </a:r>
            <a:r>
              <a:rPr lang="en-US" sz="2400" b="1" kern="0" spc="-33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Print</a:t>
            </a:r>
            <a:r>
              <a:rPr lang="en-US" sz="2400" kern="0" spc="-33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(or press </a:t>
            </a:r>
            <a:r>
              <a:rPr lang="en-US" sz="2400" b="1" kern="0" spc="-33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Ctrl + P</a:t>
            </a:r>
            <a:r>
              <a:rPr lang="en-US" sz="2400" kern="0" spc="-33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on the keyboard).</a:t>
            </a:r>
            <a:endParaRPr lang="en-US" sz="2400" dirty="0"/>
          </a:p>
        </p:txBody>
      </p:sp>
      <p:sp>
        <p:nvSpPr>
          <p:cNvPr id="10" name="Text 5"/>
          <p:cNvSpPr/>
          <p:nvPr/>
        </p:nvSpPr>
        <p:spPr>
          <a:xfrm>
            <a:off x="7564041" y="4307562"/>
            <a:ext cx="6339126" cy="6648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4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Select your printer and choose the number of copies, page range, and other settings.</a:t>
            </a:r>
            <a:endParaRPr lang="en-US" sz="2400" dirty="0"/>
          </a:p>
        </p:txBody>
      </p:sp>
      <p:sp>
        <p:nvSpPr>
          <p:cNvPr id="11" name="Text 6"/>
          <p:cNvSpPr/>
          <p:nvPr/>
        </p:nvSpPr>
        <p:spPr>
          <a:xfrm>
            <a:off x="7564041" y="5097066"/>
            <a:ext cx="6339126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4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Click </a:t>
            </a:r>
            <a:r>
              <a:rPr lang="en-US" sz="2400" b="1" kern="0" spc="-33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Print</a:t>
            </a:r>
            <a:r>
              <a:rPr lang="en-US" sz="24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  <p:sp>
        <p:nvSpPr>
          <p:cNvPr id="12" name="Text 7"/>
          <p:cNvSpPr/>
          <p:nvPr/>
        </p:nvSpPr>
        <p:spPr>
          <a:xfrm>
            <a:off x="7564041" y="5554147"/>
            <a:ext cx="6339126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4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Example: Print 2 copies of a 5-page document.</a:t>
            </a:r>
            <a:endParaRPr lang="en-US" sz="240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3634" y="6094333"/>
            <a:ext cx="1038820" cy="1562219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564041" y="6302097"/>
            <a:ext cx="2856905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3200" b="1" kern="0" spc="-45" dirty="0">
                <a:solidFill>
                  <a:srgbClr val="272525"/>
                </a:solidFill>
                <a:ea typeface="Petrona Bold" pitchFamily="34" charset="-122"/>
                <a:cs typeface="Petrona Bold" pitchFamily="34" charset="-120"/>
              </a:rPr>
              <a:t>Collect Your Printout</a:t>
            </a:r>
            <a:endParaRPr lang="en-US" sz="3200" dirty="0"/>
          </a:p>
        </p:txBody>
      </p:sp>
      <p:sp>
        <p:nvSpPr>
          <p:cNvPr id="15" name="Text 9"/>
          <p:cNvSpPr/>
          <p:nvPr/>
        </p:nvSpPr>
        <p:spPr>
          <a:xfrm>
            <a:off x="7564041" y="6783943"/>
            <a:ext cx="6339126" cy="6648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4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Wait for the printer to finish printing, then collect your document from the output tray.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694503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100"/>
              </a:lnSpc>
              <a:buNone/>
            </a:pPr>
            <a:r>
              <a:rPr lang="en-US" sz="4800" b="1" kern="0" spc="-98" dirty="0">
                <a:solidFill>
                  <a:srgbClr val="F95F88"/>
                </a:solidFill>
                <a:ea typeface="Petrona Bold" pitchFamily="34" charset="-122"/>
                <a:cs typeface="Petrona Bold" pitchFamily="34" charset="-120"/>
              </a:rPr>
              <a:t>How to Use a Scanner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793790" y="3814286"/>
            <a:ext cx="7556421" cy="1720691"/>
          </a:xfrm>
          <a:prstGeom prst="roundRect">
            <a:avLst>
              <a:gd name="adj" fmla="val 5537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4048720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3600" b="1" kern="0" spc="-49" dirty="0">
                <a:solidFill>
                  <a:srgbClr val="272525"/>
                </a:solidFill>
                <a:ea typeface="Petrona Bold" pitchFamily="34" charset="-122"/>
                <a:cs typeface="Petrona Bold" pitchFamily="34" charset="-120"/>
              </a:rPr>
              <a:t>What is a Scanner?</a:t>
            </a:r>
            <a:endParaRPr lang="en-US" sz="3600" dirty="0"/>
          </a:p>
        </p:txBody>
      </p:sp>
      <p:sp>
        <p:nvSpPr>
          <p:cNvPr id="6" name="Text 3"/>
          <p:cNvSpPr/>
          <p:nvPr/>
        </p:nvSpPr>
        <p:spPr>
          <a:xfrm>
            <a:off x="1028224" y="4574738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scanner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is a device that converts a physical document or photo into a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digital file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on your computer.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106635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396553" y="606862"/>
            <a:ext cx="5992892" cy="6646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800" b="1" kern="0" spc="-84" dirty="0">
                <a:solidFill>
                  <a:srgbClr val="F95F88"/>
                </a:solidFill>
                <a:ea typeface="Petrona Bold" pitchFamily="34" charset="-122"/>
                <a:cs typeface="Petrona Bold" pitchFamily="34" charset="-120"/>
              </a:rPr>
              <a:t>Steps to Scan a Document</a:t>
            </a:r>
            <a:endParaRPr lang="en-US" sz="4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6553" y="1561386"/>
            <a:ext cx="966668" cy="156936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653139" y="1754624"/>
            <a:ext cx="2658547" cy="3323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3600" b="1" kern="0" spc="-42" dirty="0">
                <a:solidFill>
                  <a:srgbClr val="272525"/>
                </a:solidFill>
                <a:ea typeface="Petrona Bold" pitchFamily="34" charset="-122"/>
                <a:cs typeface="Petrona Bold" pitchFamily="34" charset="-120"/>
              </a:rPr>
              <a:t>Connect the Scanner</a:t>
            </a:r>
            <a:endParaRPr lang="en-US" sz="3600" dirty="0"/>
          </a:p>
        </p:txBody>
      </p:sp>
      <p:sp>
        <p:nvSpPr>
          <p:cNvPr id="6" name="Text 2"/>
          <p:cNvSpPr/>
          <p:nvPr/>
        </p:nvSpPr>
        <p:spPr>
          <a:xfrm>
            <a:off x="6653139" y="2202894"/>
            <a:ext cx="6534150" cy="309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kern="0" spc="-3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Connect the scanner to your computer using a </a:t>
            </a:r>
            <a:r>
              <a:rPr lang="en-US" sz="2400" b="1" kern="0" spc="-30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USB</a:t>
            </a:r>
            <a:r>
              <a:rPr lang="en-US" sz="2400" b="1" kern="0" spc="-3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400" b="1" kern="0" spc="-30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cable</a:t>
            </a:r>
            <a:r>
              <a:rPr lang="en-US" sz="2400" kern="0" spc="-3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or </a:t>
            </a:r>
            <a:r>
              <a:rPr lang="en-US" sz="2400" b="1" kern="0" spc="-30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Wi-Fi</a:t>
            </a:r>
            <a:r>
              <a:rPr lang="en-US" sz="2400" kern="0" spc="-30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 3"/>
          <p:cNvSpPr/>
          <p:nvPr/>
        </p:nvSpPr>
        <p:spPr>
          <a:xfrm>
            <a:off x="6653139" y="2628186"/>
            <a:ext cx="6534150" cy="309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kern="0" spc="-3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Example: Plug the USB cable into your computer and scanner.</a:t>
            </a:r>
            <a:endParaRPr lang="en-US" sz="24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6553" y="3130748"/>
            <a:ext cx="966668" cy="218801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653139" y="3323987"/>
            <a:ext cx="2850118" cy="3323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3600" b="1" kern="0" spc="-42" dirty="0">
                <a:solidFill>
                  <a:srgbClr val="272525"/>
                </a:solidFill>
                <a:ea typeface="Petrona Bold" pitchFamily="34" charset="-122"/>
                <a:cs typeface="Petrona Bold" pitchFamily="34" charset="-120"/>
              </a:rPr>
              <a:t>Install Scanner Software</a:t>
            </a:r>
            <a:endParaRPr lang="en-US" sz="3600" dirty="0"/>
          </a:p>
        </p:txBody>
      </p:sp>
      <p:sp>
        <p:nvSpPr>
          <p:cNvPr id="10" name="Text 5"/>
          <p:cNvSpPr/>
          <p:nvPr/>
        </p:nvSpPr>
        <p:spPr>
          <a:xfrm>
            <a:off x="6653138" y="3772257"/>
            <a:ext cx="7977262" cy="6186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kern="0" spc="-3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Install the </a:t>
            </a:r>
            <a:r>
              <a:rPr lang="en-US" sz="2400" b="1" kern="0" spc="-30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scanner driver</a:t>
            </a:r>
            <a:r>
              <a:rPr lang="en-US" sz="2400" kern="0" spc="-30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(software) from the CD that comes with the scanner or download it from the manufacturer's website.</a:t>
            </a:r>
            <a:endParaRPr lang="en-US" sz="2400" dirty="0"/>
          </a:p>
        </p:txBody>
      </p:sp>
      <p:sp>
        <p:nvSpPr>
          <p:cNvPr id="11" name="Text 6"/>
          <p:cNvSpPr/>
          <p:nvPr/>
        </p:nvSpPr>
        <p:spPr>
          <a:xfrm>
            <a:off x="6653138" y="4506873"/>
            <a:ext cx="7977261" cy="6186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kern="0" spc="-3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Example: Go to the scanner brand's website (like Epson or Canon) and download the driver.</a:t>
            </a:r>
            <a:endParaRPr lang="en-US" sz="24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6553" y="5318760"/>
            <a:ext cx="966668" cy="2303978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653139" y="5511998"/>
            <a:ext cx="2658547" cy="3323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3600" b="1" kern="0" spc="-42" dirty="0">
                <a:solidFill>
                  <a:srgbClr val="272525"/>
                </a:solidFill>
                <a:ea typeface="Petrona Bold" pitchFamily="34" charset="-122"/>
                <a:cs typeface="Petrona Bold" pitchFamily="34" charset="-120"/>
              </a:rPr>
              <a:t>Place the Document</a:t>
            </a:r>
            <a:endParaRPr lang="en-US" sz="3600" dirty="0"/>
          </a:p>
        </p:txBody>
      </p:sp>
      <p:sp>
        <p:nvSpPr>
          <p:cNvPr id="14" name="Text 8"/>
          <p:cNvSpPr/>
          <p:nvPr/>
        </p:nvSpPr>
        <p:spPr>
          <a:xfrm>
            <a:off x="6653139" y="5960269"/>
            <a:ext cx="6534150" cy="6186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kern="0" spc="-3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Lift the scanner lid and place the document or photo face down on the glass.</a:t>
            </a:r>
            <a:endParaRPr lang="en-US" sz="2400" dirty="0"/>
          </a:p>
        </p:txBody>
      </p:sp>
      <p:sp>
        <p:nvSpPr>
          <p:cNvPr id="15" name="Text 9"/>
          <p:cNvSpPr/>
          <p:nvPr/>
        </p:nvSpPr>
        <p:spPr>
          <a:xfrm>
            <a:off x="6653139" y="6694884"/>
            <a:ext cx="6534150" cy="309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kern="0" spc="-3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Align it with the edges marked on the scanner.</a:t>
            </a:r>
            <a:endParaRPr lang="en-US" sz="2400" dirty="0"/>
          </a:p>
        </p:txBody>
      </p:sp>
      <p:sp>
        <p:nvSpPr>
          <p:cNvPr id="16" name="Text 10"/>
          <p:cNvSpPr/>
          <p:nvPr/>
        </p:nvSpPr>
        <p:spPr>
          <a:xfrm>
            <a:off x="6653139" y="7120176"/>
            <a:ext cx="6534150" cy="309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kern="0" spc="-3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Example: Place a photo face down in the top-right corner.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72703" y="528638"/>
            <a:ext cx="5958007" cy="6607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800" b="1" kern="0" spc="-83" dirty="0">
                <a:solidFill>
                  <a:srgbClr val="F95F88"/>
                </a:solidFill>
                <a:ea typeface="Petrona Bold" pitchFamily="34" charset="-122"/>
                <a:cs typeface="Petrona Bold" pitchFamily="34" charset="-120"/>
              </a:rPr>
              <a:t>Steps to Scan a Document</a:t>
            </a:r>
            <a:endParaRPr lang="en-US" sz="4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03" y="1573887"/>
            <a:ext cx="961073" cy="14453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922026" y="1766054"/>
            <a:ext cx="2840950" cy="330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3600" b="1" kern="0" spc="-42" dirty="0">
                <a:solidFill>
                  <a:srgbClr val="272525"/>
                </a:solidFill>
                <a:ea typeface="Petrona Bold" pitchFamily="34" charset="-122"/>
                <a:cs typeface="Petrona Bold" pitchFamily="34" charset="-120"/>
              </a:rPr>
              <a:t>Open Scanning Software</a:t>
            </a:r>
            <a:endParaRPr lang="en-US" sz="3600" dirty="0"/>
          </a:p>
        </p:txBody>
      </p:sp>
      <p:sp>
        <p:nvSpPr>
          <p:cNvPr id="5" name="Text 2"/>
          <p:cNvSpPr/>
          <p:nvPr/>
        </p:nvSpPr>
        <p:spPr>
          <a:xfrm>
            <a:off x="1922026" y="2211705"/>
            <a:ext cx="12035671" cy="6153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kern="0" spc="-3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Open the scanning software on your computer. This could be the software that came with the scanner or a built-in program like </a:t>
            </a:r>
            <a:r>
              <a:rPr lang="en-US" sz="2400" b="1" kern="0" spc="-30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Windows Scan</a:t>
            </a:r>
            <a:r>
              <a:rPr lang="en-US" sz="2400" kern="0" spc="-30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or </a:t>
            </a:r>
            <a:r>
              <a:rPr lang="en-US" sz="2400" b="1" kern="0" spc="-30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Apple Image Capture</a:t>
            </a:r>
            <a:r>
              <a:rPr lang="en-US" sz="2400" kern="0" spc="-3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703" y="3019187"/>
            <a:ext cx="961073" cy="156055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922026" y="3211354"/>
            <a:ext cx="2643068" cy="330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3600" b="1" kern="0" spc="-42" dirty="0">
                <a:solidFill>
                  <a:srgbClr val="272525"/>
                </a:solidFill>
                <a:ea typeface="Petrona Bold" pitchFamily="34" charset="-122"/>
                <a:cs typeface="Petrona Bold" pitchFamily="34" charset="-120"/>
              </a:rPr>
              <a:t>Adjust Settings</a:t>
            </a:r>
            <a:endParaRPr lang="en-US" sz="3600" dirty="0"/>
          </a:p>
        </p:txBody>
      </p:sp>
      <p:sp>
        <p:nvSpPr>
          <p:cNvPr id="8" name="Text 4"/>
          <p:cNvSpPr/>
          <p:nvPr/>
        </p:nvSpPr>
        <p:spPr>
          <a:xfrm>
            <a:off x="1922026" y="3657005"/>
            <a:ext cx="12035671" cy="3076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kern="0" spc="-3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Choose the </a:t>
            </a:r>
            <a:r>
              <a:rPr lang="en-US" sz="2400" b="1" kern="0" spc="-30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file type</a:t>
            </a:r>
            <a:r>
              <a:rPr lang="en-US" sz="2400" kern="0" spc="-30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(like PDF or JPEG), </a:t>
            </a:r>
            <a:r>
              <a:rPr lang="en-US" sz="2400" b="1" kern="0" spc="-30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resolution</a:t>
            </a:r>
            <a:r>
              <a:rPr lang="en-US" sz="2400" kern="0" spc="-3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(quality), and </a:t>
            </a:r>
            <a:r>
              <a:rPr lang="en-US" sz="2400" b="1" kern="0" spc="-30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color mode</a:t>
            </a:r>
            <a:r>
              <a:rPr lang="en-US" sz="2400" kern="0" spc="-30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(color or black-and-white).</a:t>
            </a:r>
            <a:endParaRPr lang="en-US" sz="2400" dirty="0"/>
          </a:p>
        </p:txBody>
      </p:sp>
      <p:sp>
        <p:nvSpPr>
          <p:cNvPr id="9" name="Text 5"/>
          <p:cNvSpPr/>
          <p:nvPr/>
        </p:nvSpPr>
        <p:spPr>
          <a:xfrm>
            <a:off x="1922026" y="4079915"/>
            <a:ext cx="12035671" cy="3076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kern="0" spc="-3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Example: Scan a photo as a JPEG in high resolution.</a:t>
            </a:r>
            <a:endParaRPr lang="en-US" sz="240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703" y="4579739"/>
            <a:ext cx="961073" cy="156055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922026" y="4771906"/>
            <a:ext cx="2643068" cy="330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3600" b="1" kern="0" spc="-42" dirty="0">
                <a:solidFill>
                  <a:srgbClr val="272525"/>
                </a:solidFill>
                <a:ea typeface="Petrona Bold" pitchFamily="34" charset="-122"/>
                <a:cs typeface="Petrona Bold" pitchFamily="34" charset="-120"/>
              </a:rPr>
              <a:t>Scan the Document</a:t>
            </a:r>
            <a:endParaRPr lang="en-US" sz="3600" dirty="0"/>
          </a:p>
        </p:txBody>
      </p:sp>
      <p:sp>
        <p:nvSpPr>
          <p:cNvPr id="12" name="Text 7"/>
          <p:cNvSpPr/>
          <p:nvPr/>
        </p:nvSpPr>
        <p:spPr>
          <a:xfrm>
            <a:off x="1922026" y="5217557"/>
            <a:ext cx="12035671" cy="3076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kern="0" spc="-3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Click </a:t>
            </a:r>
            <a:r>
              <a:rPr lang="en-US" sz="2400" b="1" kern="0" spc="-30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Scan</a:t>
            </a:r>
            <a:r>
              <a:rPr lang="en-US" sz="2400" kern="0" spc="-3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or </a:t>
            </a:r>
            <a:r>
              <a:rPr lang="en-US" sz="2400" b="1" kern="0" spc="-30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Start</a:t>
            </a:r>
            <a:r>
              <a:rPr lang="en-US" sz="2400" kern="0" spc="-3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in the software.</a:t>
            </a:r>
            <a:endParaRPr lang="en-US" sz="2400" dirty="0"/>
          </a:p>
        </p:txBody>
      </p:sp>
      <p:sp>
        <p:nvSpPr>
          <p:cNvPr id="13" name="Text 8"/>
          <p:cNvSpPr/>
          <p:nvPr/>
        </p:nvSpPr>
        <p:spPr>
          <a:xfrm>
            <a:off x="1922026" y="5640467"/>
            <a:ext cx="12035671" cy="3076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kern="0" spc="-3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Wait for the scanner to complete the process.</a:t>
            </a:r>
            <a:endParaRPr lang="en-US" sz="240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703" y="6140291"/>
            <a:ext cx="961073" cy="1560552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922026" y="6332458"/>
            <a:ext cx="2643068" cy="330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3600" b="1" kern="0" spc="-42" dirty="0">
                <a:solidFill>
                  <a:srgbClr val="272525"/>
                </a:solidFill>
                <a:ea typeface="Petrona Bold" pitchFamily="34" charset="-122"/>
                <a:cs typeface="Petrona Bold" pitchFamily="34" charset="-120"/>
              </a:rPr>
              <a:t>Save the File</a:t>
            </a:r>
            <a:endParaRPr lang="en-US" sz="3600" dirty="0"/>
          </a:p>
        </p:txBody>
      </p:sp>
      <p:sp>
        <p:nvSpPr>
          <p:cNvPr id="16" name="Text 10"/>
          <p:cNvSpPr/>
          <p:nvPr/>
        </p:nvSpPr>
        <p:spPr>
          <a:xfrm>
            <a:off x="1922026" y="6778109"/>
            <a:ext cx="12035671" cy="3076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kern="0" spc="-3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After scanning, save the file to your computer. Choose a location and name for the file.</a:t>
            </a:r>
            <a:endParaRPr lang="en-US" sz="2400" dirty="0"/>
          </a:p>
        </p:txBody>
      </p:sp>
      <p:sp>
        <p:nvSpPr>
          <p:cNvPr id="17" name="Text 11"/>
          <p:cNvSpPr/>
          <p:nvPr/>
        </p:nvSpPr>
        <p:spPr>
          <a:xfrm>
            <a:off x="1922026" y="7201019"/>
            <a:ext cx="12035671" cy="3076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kern="0" spc="-3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Example: Save the scanned document as "Receipt.pdf" in the "Documents" folder.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65396"/>
            <a:ext cx="10076378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100"/>
              </a:lnSpc>
              <a:buNone/>
            </a:pPr>
            <a:r>
              <a:rPr lang="en-US" sz="4800" b="1" kern="0" spc="-98" dirty="0">
                <a:solidFill>
                  <a:srgbClr val="F95F88"/>
                </a:solidFill>
                <a:ea typeface="Petrona Bold" pitchFamily="34" charset="-122"/>
                <a:cs typeface="Petrona Bold" pitchFamily="34" charset="-120"/>
              </a:rPr>
              <a:t>Tips for Using Printers and Scanners</a:t>
            </a:r>
            <a:endParaRPr lang="en-US" sz="4800" dirty="0"/>
          </a:p>
        </p:txBody>
      </p:sp>
      <p:sp>
        <p:nvSpPr>
          <p:cNvPr id="3" name="Shape 1"/>
          <p:cNvSpPr/>
          <p:nvPr/>
        </p:nvSpPr>
        <p:spPr>
          <a:xfrm>
            <a:off x="793790" y="275379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34" y="2775049"/>
            <a:ext cx="374213" cy="467797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30906" y="2753797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3200" b="1" kern="0" spc="-49" dirty="0">
                <a:solidFill>
                  <a:srgbClr val="272525"/>
                </a:solidFill>
                <a:ea typeface="Petrona Bold" pitchFamily="34" charset="-122"/>
                <a:cs typeface="Petrona Bold" pitchFamily="34" charset="-120"/>
              </a:rPr>
              <a:t>Keep Devices Clean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1530906" y="3279815"/>
            <a:ext cx="345924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Dust and dirt can affect performance. Clean the printer rollers and </a:t>
            </a:r>
            <a:b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</a:b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scanner glass regularly.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5216962" y="275379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006" y="2775049"/>
            <a:ext cx="374213" cy="46779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954078" y="2753797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3200" b="1" kern="0" spc="-49" dirty="0">
                <a:solidFill>
                  <a:srgbClr val="272525"/>
                </a:solidFill>
                <a:ea typeface="Petrona Bold" pitchFamily="34" charset="-122"/>
                <a:cs typeface="Petrona Bold" pitchFamily="34" charset="-120"/>
              </a:rPr>
              <a:t>Use the Right Paper</a:t>
            </a:r>
            <a:endParaRPr lang="en-US" sz="3200" dirty="0"/>
          </a:p>
        </p:txBody>
      </p:sp>
      <p:sp>
        <p:nvSpPr>
          <p:cNvPr id="10" name="Text 6"/>
          <p:cNvSpPr/>
          <p:nvPr/>
        </p:nvSpPr>
        <p:spPr>
          <a:xfrm>
            <a:off x="5954078" y="3279815"/>
            <a:ext cx="375410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Use the correct type and size of paper for your printer or scanner.</a:t>
            </a:r>
            <a:endParaRPr lang="en-US" sz="2400" dirty="0"/>
          </a:p>
        </p:txBody>
      </p:sp>
      <p:sp>
        <p:nvSpPr>
          <p:cNvPr id="11" name="Text 7"/>
          <p:cNvSpPr/>
          <p:nvPr/>
        </p:nvSpPr>
        <p:spPr>
          <a:xfrm>
            <a:off x="5954196" y="4449307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Example: Use photo paper for printing photos.</a:t>
            </a:r>
            <a:endParaRPr lang="en-US" sz="2400" dirty="0"/>
          </a:p>
        </p:txBody>
      </p:sp>
      <p:sp>
        <p:nvSpPr>
          <p:cNvPr id="12" name="Shape 8"/>
          <p:cNvSpPr/>
          <p:nvPr/>
        </p:nvSpPr>
        <p:spPr>
          <a:xfrm>
            <a:off x="9640133" y="275379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8178" y="2775049"/>
            <a:ext cx="374213" cy="467797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10377249" y="2753797"/>
            <a:ext cx="3459242" cy="7798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3200" b="1" kern="0" spc="-49" dirty="0">
                <a:solidFill>
                  <a:srgbClr val="272525"/>
                </a:solidFill>
                <a:ea typeface="Petrona Bold" pitchFamily="34" charset="-122"/>
                <a:cs typeface="Petrona Bold" pitchFamily="34" charset="-120"/>
              </a:rPr>
              <a:t>Check Ink or Toner Levels</a:t>
            </a:r>
            <a:endParaRPr lang="en-US" sz="3200" dirty="0"/>
          </a:p>
        </p:txBody>
      </p:sp>
      <p:sp>
        <p:nvSpPr>
          <p:cNvPr id="15" name="Text 10"/>
          <p:cNvSpPr/>
          <p:nvPr/>
        </p:nvSpPr>
        <p:spPr>
          <a:xfrm>
            <a:off x="10377249" y="3669744"/>
            <a:ext cx="409178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For printers, make sure there's enough ink or toner. Replace cartridges when needed.</a:t>
            </a:r>
            <a:endParaRPr lang="en-US" sz="2400" dirty="0"/>
          </a:p>
        </p:txBody>
      </p:sp>
      <p:sp>
        <p:nvSpPr>
          <p:cNvPr id="16" name="Shape 11"/>
          <p:cNvSpPr/>
          <p:nvPr/>
        </p:nvSpPr>
        <p:spPr>
          <a:xfrm>
            <a:off x="793790" y="534947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834" y="5370731"/>
            <a:ext cx="374213" cy="467797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1530906" y="5349478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3200" b="1" kern="0" spc="-49" dirty="0">
                <a:solidFill>
                  <a:srgbClr val="272525"/>
                </a:solidFill>
                <a:ea typeface="Petrona Bold" pitchFamily="34" charset="-122"/>
                <a:cs typeface="Petrona Bold" pitchFamily="34" charset="-120"/>
              </a:rPr>
              <a:t>Update Software</a:t>
            </a:r>
            <a:endParaRPr lang="en-US" sz="3200" dirty="0"/>
          </a:p>
        </p:txBody>
      </p:sp>
      <p:sp>
        <p:nvSpPr>
          <p:cNvPr id="19" name="Text 13"/>
          <p:cNvSpPr/>
          <p:nvPr/>
        </p:nvSpPr>
        <p:spPr>
          <a:xfrm>
            <a:off x="1530906" y="5875496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Keep your printer and scanner drivers </a:t>
            </a:r>
            <a:b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</a:b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up to date for better performance.</a:t>
            </a:r>
            <a:endParaRPr lang="en-US" sz="2400" dirty="0"/>
          </a:p>
        </p:txBody>
      </p:sp>
      <p:sp>
        <p:nvSpPr>
          <p:cNvPr id="20" name="Shape 14"/>
          <p:cNvSpPr/>
          <p:nvPr/>
        </p:nvSpPr>
        <p:spPr>
          <a:xfrm>
            <a:off x="7428667" y="534947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pic>
        <p:nvPicPr>
          <p:cNvPr id="2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6711" y="5370731"/>
            <a:ext cx="374213" cy="467797"/>
          </a:xfrm>
          <a:prstGeom prst="rect">
            <a:avLst/>
          </a:prstGeom>
        </p:spPr>
      </p:pic>
      <p:sp>
        <p:nvSpPr>
          <p:cNvPr id="22" name="Text 15"/>
          <p:cNvSpPr/>
          <p:nvPr/>
        </p:nvSpPr>
        <p:spPr>
          <a:xfrm>
            <a:off x="8165783" y="5349478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3200" b="1" kern="0" spc="-49" dirty="0">
                <a:solidFill>
                  <a:srgbClr val="272525"/>
                </a:solidFill>
                <a:ea typeface="Petrona Bold" pitchFamily="34" charset="-122"/>
                <a:cs typeface="Petrona Bold" pitchFamily="34" charset="-120"/>
              </a:rPr>
              <a:t>Troubleshoot Issues</a:t>
            </a:r>
            <a:endParaRPr lang="en-US" sz="3200" dirty="0"/>
          </a:p>
        </p:txBody>
      </p:sp>
      <p:sp>
        <p:nvSpPr>
          <p:cNvPr id="23" name="Text 16"/>
          <p:cNvSpPr/>
          <p:nvPr/>
        </p:nvSpPr>
        <p:spPr>
          <a:xfrm>
            <a:off x="8165783" y="5875496"/>
            <a:ext cx="56709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If the printer or scanner doesn't work, check the connections, restart the device, or reinstall the software.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9104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100"/>
              </a:lnSpc>
              <a:buNone/>
            </a:pPr>
            <a:r>
              <a:rPr lang="en-US" sz="5400" b="1" kern="0" spc="-98" dirty="0">
                <a:solidFill>
                  <a:srgbClr val="F95F88"/>
                </a:solidFill>
                <a:ea typeface="Petrona Bold" pitchFamily="34" charset="-122"/>
                <a:cs typeface="Petrona Bold" pitchFamily="34" charset="-120"/>
              </a:rPr>
              <a:t>Summary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793790" y="3705701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3600" b="1" kern="0" spc="-49" dirty="0">
                <a:solidFill>
                  <a:srgbClr val="F95F88"/>
                </a:solidFill>
                <a:ea typeface="Petrona Bold" pitchFamily="34" charset="-122"/>
                <a:cs typeface="Petrona Bold" pitchFamily="34" charset="-120"/>
              </a:rPr>
              <a:t>Printers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793790" y="432244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Use them to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print documents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or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photos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 Connect the printer, load paper, and click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Print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from your computer.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7599521" y="3705701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3600" b="1" kern="0" spc="-49" dirty="0">
                <a:solidFill>
                  <a:srgbClr val="F95F88"/>
                </a:solidFill>
                <a:ea typeface="Petrona Bold" pitchFamily="34" charset="-122"/>
                <a:cs typeface="Petrona Bold" pitchFamily="34" charset="-120"/>
              </a:rPr>
              <a:t>Scanners</a:t>
            </a:r>
            <a:endParaRPr lang="en-US" sz="3600" dirty="0"/>
          </a:p>
        </p:txBody>
      </p:sp>
      <p:sp>
        <p:nvSpPr>
          <p:cNvPr id="6" name="Text 4"/>
          <p:cNvSpPr/>
          <p:nvPr/>
        </p:nvSpPr>
        <p:spPr>
          <a:xfrm>
            <a:off x="7599521" y="432244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Use them to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digitize documents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or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photos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 </a:t>
            </a:r>
            <a:b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</a:b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Place the document on the scanner, adjust settings, and click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Scan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2999107" y="633553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With these steps, you'll be able to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print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and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scan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like a pro!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739</Words>
  <Application>Microsoft Office PowerPoint</Application>
  <PresentationFormat>Custom</PresentationFormat>
  <Paragraphs>80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Petrona Bold</vt:lpstr>
      <vt:lpstr>Arial</vt:lpstr>
      <vt:lpstr>Inter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27</cp:revision>
  <dcterms:created xsi:type="dcterms:W3CDTF">2025-03-31T12:40:09Z</dcterms:created>
  <dcterms:modified xsi:type="dcterms:W3CDTF">2025-04-05T03:09:50Z</dcterms:modified>
</cp:coreProperties>
</file>