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4"/>
  </p:notesMasterIdLst>
  <p:sldIdLst>
    <p:sldId id="478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92" r:id="rId12"/>
    <p:sldId id="491" r:id="rId1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DA"/>
    <a:srgbClr val="004620"/>
    <a:srgbClr val="E0ABAA"/>
    <a:srgbClr val="AF423F"/>
    <a:srgbClr val="FFCE33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2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3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7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3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1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1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7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3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5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2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8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6EF8FF-9873-703F-D46F-8E14F118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81" y="3250120"/>
            <a:ext cx="5734850" cy="3134162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456937" y="598593"/>
            <a:ext cx="3575531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DevOps Lifecycle?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1104452"/>
            <a:ext cx="11921987" cy="1791148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DevOps lifecycle </a:t>
            </a:r>
            <a:r>
              <a:rPr lang="en-US" sz="2000" dirty="0">
                <a:solidFill>
                  <a:schemeClr val="tx1"/>
                </a:solidFill>
              </a:rPr>
              <a:t>encompasses a </a:t>
            </a:r>
            <a:r>
              <a:rPr lang="en-US" sz="2000" dirty="0">
                <a:solidFill>
                  <a:srgbClr val="FF0000"/>
                </a:solidFill>
              </a:rPr>
              <a:t>set of practices and tools </a:t>
            </a:r>
            <a:r>
              <a:rPr lang="en-US" sz="2000" dirty="0">
                <a:solidFill>
                  <a:schemeClr val="tx1"/>
                </a:solidFill>
              </a:rPr>
              <a:t>aimed at </a:t>
            </a:r>
            <a:r>
              <a:rPr lang="en-US" sz="2000" dirty="0">
                <a:solidFill>
                  <a:srgbClr val="FF0000"/>
                </a:solidFill>
              </a:rPr>
              <a:t>improving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collaboration</a:t>
            </a:r>
            <a:r>
              <a:rPr lang="en-US" sz="2000" dirty="0">
                <a:solidFill>
                  <a:schemeClr val="tx1"/>
                </a:solidFill>
              </a:rPr>
              <a:t> between development and operations teams to </a:t>
            </a:r>
            <a:r>
              <a:rPr lang="en-US" sz="2000" dirty="0">
                <a:solidFill>
                  <a:srgbClr val="FF0000"/>
                </a:solidFill>
              </a:rPr>
              <a:t>streamline</a:t>
            </a:r>
            <a:r>
              <a:rPr lang="en-US" sz="2000" dirty="0">
                <a:solidFill>
                  <a:schemeClr val="tx1"/>
                </a:solidFill>
              </a:rPr>
              <a:t> the software delivery process.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DevOps</a:t>
            </a:r>
            <a:r>
              <a:rPr lang="en-US" sz="2000" dirty="0">
                <a:solidFill>
                  <a:schemeClr val="tx1"/>
                </a:solidFill>
              </a:rPr>
              <a:t> focuses on </a:t>
            </a:r>
            <a:r>
              <a:rPr lang="en-US" sz="2000" dirty="0">
                <a:solidFill>
                  <a:srgbClr val="FF0000"/>
                </a:solidFill>
              </a:rPr>
              <a:t>automation, continuous integration, continuous delivery, and continuous feedback </a:t>
            </a:r>
            <a:r>
              <a:rPr lang="en-US" sz="2000" dirty="0">
                <a:solidFill>
                  <a:schemeClr val="tx1"/>
                </a:solidFill>
              </a:rPr>
              <a:t>to enhance the efficiency, reliability, and quality of software development and deployment.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D662F2B-7104-6EC2-FDA1-6509EEBE4F19}"/>
              </a:ext>
            </a:extLst>
          </p:cNvPr>
          <p:cNvSpPr/>
          <p:nvPr/>
        </p:nvSpPr>
        <p:spPr>
          <a:xfrm>
            <a:off x="176956" y="1565141"/>
            <a:ext cx="11832163" cy="4683259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Continuous Integration (CI)</a:t>
            </a:r>
            <a:r>
              <a:rPr lang="en-US" sz="2000" dirty="0">
                <a:solidFill>
                  <a:schemeClr val="tx1"/>
                </a:solidFill>
              </a:rPr>
              <a:t>: Regularly integrating code changes into a shared repository, followed by automated testing to detect issues early.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Continuous Delivery (CD)</a:t>
            </a:r>
            <a:r>
              <a:rPr lang="en-US" sz="2000" dirty="0">
                <a:solidFill>
                  <a:schemeClr val="tx1"/>
                </a:solidFill>
              </a:rPr>
              <a:t>: Ensuring that code changes are automatically tested and prepared for a release to production.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Continuous Deployment</a:t>
            </a:r>
            <a:r>
              <a:rPr lang="en-US" sz="2000" dirty="0">
                <a:solidFill>
                  <a:schemeClr val="tx1"/>
                </a:solidFill>
              </a:rPr>
              <a:t>: Extending continuous delivery by automatically deploying every change that passes all stages of the production pipeline.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Infrastructure as Code (</a:t>
            </a:r>
            <a:r>
              <a:rPr lang="en-US" sz="2000" b="1" dirty="0" err="1">
                <a:solidFill>
                  <a:schemeClr val="tx1"/>
                </a:solidFill>
              </a:rPr>
              <a:t>IaC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: Managing and provisioning computing infrastructure through machine-readable scripts, rather than physical hardware configuration or interactive configuration tools.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Automation</a:t>
            </a:r>
            <a:r>
              <a:rPr lang="en-US" sz="2000" dirty="0">
                <a:solidFill>
                  <a:schemeClr val="tx1"/>
                </a:solidFill>
              </a:rPr>
              <a:t>: Leveraging tools and scripts to automate repetitive tasks, reducing the risk of human error and increasing efficiency.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DDD94-1E91-CF94-6E46-4DAFB28AE7B1}"/>
              </a:ext>
            </a:extLst>
          </p:cNvPr>
          <p:cNvSpPr txBox="1"/>
          <p:nvPr/>
        </p:nvSpPr>
        <p:spPr>
          <a:xfrm>
            <a:off x="5088723" y="1034712"/>
            <a:ext cx="2008627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Key Concepts: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C62CF2-952A-351D-20D0-86A120D1BE01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40534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D662F2B-7104-6EC2-FDA1-6509EEBE4F19}"/>
              </a:ext>
            </a:extLst>
          </p:cNvPr>
          <p:cNvSpPr/>
          <p:nvPr/>
        </p:nvSpPr>
        <p:spPr>
          <a:xfrm>
            <a:off x="207436" y="1945746"/>
            <a:ext cx="11832163" cy="4226454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Improved Collaboration</a:t>
            </a:r>
            <a:r>
              <a:rPr lang="en-US" sz="2400" dirty="0">
                <a:solidFill>
                  <a:schemeClr val="tx1"/>
                </a:solidFill>
              </a:rPr>
              <a:t>: Fosters a culture of collaboration between development and operations teams.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Faster Time-to-Market</a:t>
            </a:r>
            <a:r>
              <a:rPr lang="en-US" sz="2400" dirty="0">
                <a:solidFill>
                  <a:schemeClr val="tx1"/>
                </a:solidFill>
              </a:rPr>
              <a:t>: Accelerates the software delivery process, allowing for quicker releases and updates.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Increased Reliability</a:t>
            </a:r>
            <a:r>
              <a:rPr lang="en-US" sz="2400" dirty="0">
                <a:solidFill>
                  <a:schemeClr val="tx1"/>
                </a:solidFill>
              </a:rPr>
              <a:t>: Enhances the stability and reliability of software through automated testing and monitoring.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Enhanced Security</a:t>
            </a:r>
            <a:r>
              <a:rPr lang="en-US" sz="2400" dirty="0">
                <a:solidFill>
                  <a:schemeClr val="tx1"/>
                </a:solidFill>
              </a:rPr>
              <a:t>: Integrates security practices within the DevOps process, ensuring continuous security assessment and compliance.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DDDD94-1E91-CF94-6E46-4DAFB28AE7B1}"/>
              </a:ext>
            </a:extLst>
          </p:cNvPr>
          <p:cNvSpPr txBox="1"/>
          <p:nvPr/>
        </p:nvSpPr>
        <p:spPr>
          <a:xfrm>
            <a:off x="5468616" y="1371600"/>
            <a:ext cx="1254767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7D7B3-F28B-A1D2-50B9-16249896977B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42394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D662F2B-7104-6EC2-FDA1-6509EEBE4F19}"/>
              </a:ext>
            </a:extLst>
          </p:cNvPr>
          <p:cNvSpPr/>
          <p:nvPr/>
        </p:nvSpPr>
        <p:spPr>
          <a:xfrm>
            <a:off x="179918" y="2775771"/>
            <a:ext cx="11832163" cy="1390986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By following the </a:t>
            </a:r>
            <a:r>
              <a:rPr lang="en-US" sz="2400" dirty="0">
                <a:solidFill>
                  <a:srgbClr val="C00000"/>
                </a:solidFill>
              </a:rPr>
              <a:t>DevOps lifecycle</a:t>
            </a:r>
            <a:r>
              <a:rPr lang="en-US" sz="2400" dirty="0">
                <a:solidFill>
                  <a:schemeClr val="tx1"/>
                </a:solidFill>
              </a:rPr>
              <a:t>, organizations can achieve </a:t>
            </a:r>
            <a:r>
              <a:rPr lang="en-US" sz="2400" dirty="0">
                <a:solidFill>
                  <a:srgbClr val="C00000"/>
                </a:solidFill>
              </a:rPr>
              <a:t>higher efficiency, faster development cycles, improved quality, and better alignment between development and operational goals.</a:t>
            </a:r>
            <a:endParaRPr lang="en-US" sz="88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D67E2-57D2-CF64-FB41-766C84C65D98}"/>
              </a:ext>
            </a:extLst>
          </p:cNvPr>
          <p:cNvSpPr txBox="1"/>
          <p:nvPr/>
        </p:nvSpPr>
        <p:spPr>
          <a:xfrm>
            <a:off x="5292734" y="2221244"/>
            <a:ext cx="1606530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6DBA9A-404B-9BDB-9BB7-6D5E4AE1C1CB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205587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76F21F-A20C-6723-4C91-799F28912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81" y="3250120"/>
            <a:ext cx="5734850" cy="3134162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D662F2B-7104-6EC2-FDA1-6509EEBE4F19}"/>
              </a:ext>
            </a:extLst>
          </p:cNvPr>
          <p:cNvSpPr/>
          <p:nvPr/>
        </p:nvSpPr>
        <p:spPr>
          <a:xfrm>
            <a:off x="205643" y="702205"/>
            <a:ext cx="11758653" cy="204680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1. Planning</a:t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Objective</a:t>
            </a:r>
            <a:r>
              <a:rPr lang="en-US" sz="2000" dirty="0">
                <a:solidFill>
                  <a:schemeClr val="tx1"/>
                </a:solidFill>
              </a:rPr>
              <a:t>: Define the project scope, requirements, and objectives.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Tools</a:t>
            </a:r>
            <a:r>
              <a:rPr lang="en-US" sz="2000" dirty="0">
                <a:solidFill>
                  <a:schemeClr val="tx1"/>
                </a:solidFill>
              </a:rPr>
              <a:t>: JIRA, Trello, Asana.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Activities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 err="1">
                <a:solidFill>
                  <a:schemeClr val="tx1"/>
                </a:solidFill>
              </a:rPr>
              <a:t>Roadmapping</a:t>
            </a:r>
            <a:r>
              <a:rPr lang="en-US" sz="2000" dirty="0">
                <a:solidFill>
                  <a:schemeClr val="tx1"/>
                </a:solidFill>
              </a:rPr>
              <a:t>, sprint planning, and backlog grooming.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4744-C433-1B10-E473-147B334CE87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15000" y="2749013"/>
            <a:ext cx="369970" cy="1518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93CE985-A682-C674-AF3F-402E924CC8D4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12902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C7CFB9-68DA-D878-8BBA-77EFEC1F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81" y="3250120"/>
            <a:ext cx="5734850" cy="3134162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D662F2B-7104-6EC2-FDA1-6509EEBE4F19}"/>
              </a:ext>
            </a:extLst>
          </p:cNvPr>
          <p:cNvSpPr/>
          <p:nvPr/>
        </p:nvSpPr>
        <p:spPr>
          <a:xfrm>
            <a:off x="207436" y="696392"/>
            <a:ext cx="11832163" cy="204680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2. Coding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Objective</a:t>
            </a:r>
            <a:r>
              <a:rPr lang="en-US" sz="2000" dirty="0">
                <a:solidFill>
                  <a:schemeClr val="tx1"/>
                </a:solidFill>
              </a:rPr>
              <a:t>: Develop the software application.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Tools</a:t>
            </a:r>
            <a:r>
              <a:rPr lang="en-US" sz="2000" dirty="0">
                <a:solidFill>
                  <a:schemeClr val="tx1"/>
                </a:solidFill>
              </a:rPr>
              <a:t>: Git, GitHub, GitLab, Bitbucket.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Activities</a:t>
            </a:r>
            <a:r>
              <a:rPr lang="en-US" sz="2000" dirty="0">
                <a:solidFill>
                  <a:schemeClr val="tx1"/>
                </a:solidFill>
              </a:rPr>
              <a:t>: Writing code, code review, and version control.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4744-C433-1B10-E473-147B334CE87A}"/>
              </a:ext>
            </a:extLst>
          </p:cNvPr>
          <p:cNvCxnSpPr>
            <a:cxnSpLocks/>
          </p:cNvCxnSpPr>
          <p:nvPr/>
        </p:nvCxnSpPr>
        <p:spPr>
          <a:xfrm flipH="1">
            <a:off x="4648200" y="2730502"/>
            <a:ext cx="560918" cy="1079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0730124-2FDD-307A-EFF1-877AE8B43721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39259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B7384E-E34C-8E9D-C02C-B817BA7D6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81" y="3250120"/>
            <a:ext cx="5734850" cy="3134162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D662F2B-7104-6EC2-FDA1-6509EEBE4F19}"/>
              </a:ext>
            </a:extLst>
          </p:cNvPr>
          <p:cNvSpPr/>
          <p:nvPr/>
        </p:nvSpPr>
        <p:spPr>
          <a:xfrm>
            <a:off x="207436" y="696392"/>
            <a:ext cx="11832163" cy="204680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3. Building</a:t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Objective</a:t>
            </a:r>
            <a:r>
              <a:rPr lang="en-US" sz="2000" dirty="0">
                <a:solidFill>
                  <a:schemeClr val="tx1"/>
                </a:solidFill>
              </a:rPr>
              <a:t>: Compile the code and build the application.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Tools</a:t>
            </a:r>
            <a:r>
              <a:rPr lang="en-US" sz="2000" dirty="0">
                <a:solidFill>
                  <a:schemeClr val="tx1"/>
                </a:solidFill>
              </a:rPr>
              <a:t>: Jenkins, Travis CI, </a:t>
            </a:r>
            <a:r>
              <a:rPr lang="en-US" sz="2000" dirty="0" err="1">
                <a:solidFill>
                  <a:schemeClr val="tx1"/>
                </a:solidFill>
              </a:rPr>
              <a:t>CircleCI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Activities</a:t>
            </a:r>
            <a:r>
              <a:rPr lang="en-US" sz="2000" dirty="0">
                <a:solidFill>
                  <a:schemeClr val="tx1"/>
                </a:solidFill>
              </a:rPr>
              <a:t>: Automated builds, artifact management, and versioning.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4744-C433-1B10-E473-147B334CE87A}"/>
              </a:ext>
            </a:extLst>
          </p:cNvPr>
          <p:cNvCxnSpPr>
            <a:cxnSpLocks/>
          </p:cNvCxnSpPr>
          <p:nvPr/>
        </p:nvCxnSpPr>
        <p:spPr>
          <a:xfrm>
            <a:off x="2057400" y="2743200"/>
            <a:ext cx="1600200" cy="1905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C7BBA9B-A471-EDD1-3A00-541460A85A38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229100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59DB61-0D34-F793-7999-227D8A54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81" y="3250120"/>
            <a:ext cx="5734850" cy="3134162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D662F2B-7104-6EC2-FDA1-6509EEBE4F19}"/>
              </a:ext>
            </a:extLst>
          </p:cNvPr>
          <p:cNvSpPr/>
          <p:nvPr/>
        </p:nvSpPr>
        <p:spPr>
          <a:xfrm>
            <a:off x="207436" y="696392"/>
            <a:ext cx="11832163" cy="197060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4. Testing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Objective</a:t>
            </a:r>
            <a:r>
              <a:rPr lang="en-US" sz="2000" dirty="0">
                <a:solidFill>
                  <a:schemeClr val="tx1"/>
                </a:solidFill>
              </a:rPr>
              <a:t>: Ensure the application is free of bugs and performs as expected.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Tools</a:t>
            </a:r>
            <a:r>
              <a:rPr lang="en-US" sz="2000" dirty="0">
                <a:solidFill>
                  <a:schemeClr val="tx1"/>
                </a:solidFill>
              </a:rPr>
              <a:t>: Selenium, JUnit, TestNG, Postman.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Activities</a:t>
            </a:r>
            <a:r>
              <a:rPr lang="en-US" sz="2000" dirty="0">
                <a:solidFill>
                  <a:schemeClr val="tx1"/>
                </a:solidFill>
              </a:rPr>
              <a:t>: Unit testing, integration testing, system testing, and user acceptance testing.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4744-C433-1B10-E473-147B334CE87A}"/>
              </a:ext>
            </a:extLst>
          </p:cNvPr>
          <p:cNvCxnSpPr>
            <a:cxnSpLocks/>
          </p:cNvCxnSpPr>
          <p:nvPr/>
        </p:nvCxnSpPr>
        <p:spPr>
          <a:xfrm>
            <a:off x="2076450" y="2667000"/>
            <a:ext cx="2724150" cy="304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9058339-4CBC-D9DE-CBBB-598D55AFF512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111748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4308E0-EE5A-6C05-92B9-257B77F06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81" y="3250120"/>
            <a:ext cx="5734850" cy="3134162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D662F2B-7104-6EC2-FDA1-6509EEBE4F19}"/>
              </a:ext>
            </a:extLst>
          </p:cNvPr>
          <p:cNvSpPr/>
          <p:nvPr/>
        </p:nvSpPr>
        <p:spPr>
          <a:xfrm>
            <a:off x="207436" y="696392"/>
            <a:ext cx="11832163" cy="1801807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5. Releasing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Objective</a:t>
            </a:r>
            <a:r>
              <a:rPr lang="en-US" sz="2000" dirty="0">
                <a:solidFill>
                  <a:schemeClr val="tx1"/>
                </a:solidFill>
              </a:rPr>
              <a:t>: Prepare the application for deployment.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Tools</a:t>
            </a:r>
            <a:r>
              <a:rPr lang="en-US" sz="2000" dirty="0">
                <a:solidFill>
                  <a:schemeClr val="tx1"/>
                </a:solidFill>
              </a:rPr>
              <a:t>: Jenkins, GitLab CI/CD, Spinnaker.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Activities</a:t>
            </a:r>
            <a:r>
              <a:rPr lang="en-US" sz="2000" dirty="0">
                <a:solidFill>
                  <a:schemeClr val="tx1"/>
                </a:solidFill>
              </a:rPr>
              <a:t>: Versioning, packaging, and release management.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4744-C433-1B10-E473-147B334CE87A}"/>
              </a:ext>
            </a:extLst>
          </p:cNvPr>
          <p:cNvCxnSpPr>
            <a:cxnSpLocks/>
          </p:cNvCxnSpPr>
          <p:nvPr/>
        </p:nvCxnSpPr>
        <p:spPr>
          <a:xfrm>
            <a:off x="5105400" y="2498199"/>
            <a:ext cx="1143000" cy="1921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5F6A81B-0D6B-1182-F9CF-BC15F2919A1C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21397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BDE121-59E4-F4B5-DB91-DA419E42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75" y="3276600"/>
            <a:ext cx="5734850" cy="3134162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D662F2B-7104-6EC2-FDA1-6509EEBE4F19}"/>
              </a:ext>
            </a:extLst>
          </p:cNvPr>
          <p:cNvSpPr/>
          <p:nvPr/>
        </p:nvSpPr>
        <p:spPr>
          <a:xfrm>
            <a:off x="207436" y="696392"/>
            <a:ext cx="11832163" cy="204680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6. Deploying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Objective</a:t>
            </a:r>
            <a:r>
              <a:rPr lang="en-US" sz="2000" dirty="0">
                <a:solidFill>
                  <a:schemeClr val="tx1"/>
                </a:solidFill>
              </a:rPr>
              <a:t>: Deploy the application to the production environment.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Tools</a:t>
            </a:r>
            <a:r>
              <a:rPr lang="en-US" sz="2000" dirty="0">
                <a:solidFill>
                  <a:schemeClr val="tx1"/>
                </a:solidFill>
              </a:rPr>
              <a:t>: Kubernetes, Docker, AWS </a:t>
            </a:r>
            <a:r>
              <a:rPr lang="en-US" sz="2000" dirty="0" err="1">
                <a:solidFill>
                  <a:schemeClr val="tx1"/>
                </a:solidFill>
              </a:rPr>
              <a:t>CodeDeploy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Activities</a:t>
            </a:r>
            <a:r>
              <a:rPr lang="en-US" sz="2000" dirty="0">
                <a:solidFill>
                  <a:schemeClr val="tx1"/>
                </a:solidFill>
              </a:rPr>
              <a:t>: Automated deployments, rolling updates, and rollback strategies.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4744-C433-1B10-E473-147B334CE87A}"/>
              </a:ext>
            </a:extLst>
          </p:cNvPr>
          <p:cNvCxnSpPr>
            <a:cxnSpLocks/>
          </p:cNvCxnSpPr>
          <p:nvPr/>
        </p:nvCxnSpPr>
        <p:spPr>
          <a:xfrm>
            <a:off x="6934200" y="2743200"/>
            <a:ext cx="304800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D80EA58-D882-C332-15D6-726899A2F725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3333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823B78-84C9-36EA-DF18-8F8F6BAE4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81" y="3250120"/>
            <a:ext cx="5734850" cy="3134162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D662F2B-7104-6EC2-FDA1-6509EEBE4F19}"/>
              </a:ext>
            </a:extLst>
          </p:cNvPr>
          <p:cNvSpPr/>
          <p:nvPr/>
        </p:nvSpPr>
        <p:spPr>
          <a:xfrm>
            <a:off x="207436" y="696392"/>
            <a:ext cx="11832163" cy="204680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7. Operating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Objective</a:t>
            </a:r>
            <a:r>
              <a:rPr lang="en-US" sz="2000" dirty="0">
                <a:solidFill>
                  <a:schemeClr val="tx1"/>
                </a:solidFill>
              </a:rPr>
              <a:t>: Manage and monitor the application in production.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Tools</a:t>
            </a:r>
            <a:r>
              <a:rPr lang="en-US" sz="2000" dirty="0">
                <a:solidFill>
                  <a:schemeClr val="tx1"/>
                </a:solidFill>
              </a:rPr>
              <a:t>: Prometheus, Nagios, Splunk, New Relic.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Activities</a:t>
            </a:r>
            <a:r>
              <a:rPr lang="en-US" sz="2000" dirty="0">
                <a:solidFill>
                  <a:schemeClr val="tx1"/>
                </a:solidFill>
              </a:rPr>
              <a:t>: Performance monitoring, logging, and infrastructure management.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4744-C433-1B10-E473-147B334CE87A}"/>
              </a:ext>
            </a:extLst>
          </p:cNvPr>
          <p:cNvCxnSpPr>
            <a:cxnSpLocks/>
          </p:cNvCxnSpPr>
          <p:nvPr/>
        </p:nvCxnSpPr>
        <p:spPr>
          <a:xfrm flipH="1">
            <a:off x="8534400" y="2743200"/>
            <a:ext cx="685800" cy="1905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885F1CC-52F9-C4EA-882E-AFFB48A10DA3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7796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785F5D-C42C-A6C3-641A-67DA8DE1D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81" y="3250120"/>
            <a:ext cx="5734850" cy="3134162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D662F2B-7104-6EC2-FDA1-6509EEBE4F19}"/>
              </a:ext>
            </a:extLst>
          </p:cNvPr>
          <p:cNvSpPr/>
          <p:nvPr/>
        </p:nvSpPr>
        <p:spPr>
          <a:xfrm>
            <a:off x="207436" y="796910"/>
            <a:ext cx="11832163" cy="194629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</a:rPr>
              <a:t>8. Monitoring</a:t>
            </a:r>
            <a:br>
              <a:rPr lang="en-US" sz="2000" b="1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Objective</a:t>
            </a:r>
            <a:r>
              <a:rPr lang="en-US" sz="2000" dirty="0">
                <a:solidFill>
                  <a:schemeClr val="tx1"/>
                </a:solidFill>
              </a:rPr>
              <a:t>: Continuously monitor the application’s performance and user experience.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Tools</a:t>
            </a:r>
            <a:r>
              <a:rPr lang="en-US" sz="2000" dirty="0">
                <a:solidFill>
                  <a:schemeClr val="tx1"/>
                </a:solidFill>
              </a:rPr>
              <a:t>: Grafana, ELK Stack (Elasticsearch, Logstash, Kibana), Datadog.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</a:rPr>
              <a:t>Activities</a:t>
            </a:r>
            <a:r>
              <a:rPr lang="en-US" sz="2000" dirty="0">
                <a:solidFill>
                  <a:schemeClr val="tx1"/>
                </a:solidFill>
              </a:rPr>
              <a:t>: Alerting, incident management, and root cause analysis.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4744-C433-1B10-E473-147B334CE87A}"/>
              </a:ext>
            </a:extLst>
          </p:cNvPr>
          <p:cNvCxnSpPr>
            <a:cxnSpLocks/>
          </p:cNvCxnSpPr>
          <p:nvPr/>
        </p:nvCxnSpPr>
        <p:spPr>
          <a:xfrm flipH="1">
            <a:off x="7391400" y="2743200"/>
            <a:ext cx="457200" cy="28956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948B764-5A01-BA0D-FF70-16B2B1C747B1}"/>
              </a:ext>
            </a:extLst>
          </p:cNvPr>
          <p:cNvSpPr/>
          <p:nvPr/>
        </p:nvSpPr>
        <p:spPr>
          <a:xfrm>
            <a:off x="2076450" y="55064"/>
            <a:ext cx="77343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An In-Depth Look at the DevOps Lifecycle: Best Practices and Key Phases</a:t>
            </a:r>
          </a:p>
        </p:txBody>
      </p:sp>
    </p:spTree>
    <p:extLst>
      <p:ext uri="{BB962C8B-B14F-4D97-AF65-F5344CB8AC3E}">
        <p14:creationId xmlns:p14="http://schemas.microsoft.com/office/powerpoint/2010/main" val="412321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93494</TotalTime>
  <Words>733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10199</cp:revision>
  <dcterms:created xsi:type="dcterms:W3CDTF">2006-08-16T00:00:00Z</dcterms:created>
  <dcterms:modified xsi:type="dcterms:W3CDTF">2024-07-04T08:51:41Z</dcterms:modified>
</cp:coreProperties>
</file>