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</p:sldMasterIdLst>
  <p:notesMasterIdLst>
    <p:notesMasterId r:id="rId9"/>
  </p:notesMasterIdLst>
  <p:sldIdLst>
    <p:sldId id="478" r:id="rId2"/>
    <p:sldId id="491" r:id="rId3"/>
    <p:sldId id="497" r:id="rId4"/>
    <p:sldId id="498" r:id="rId5"/>
    <p:sldId id="499" r:id="rId6"/>
    <p:sldId id="492" r:id="rId7"/>
    <p:sldId id="495" r:id="rId8"/>
  </p:sldIdLst>
  <p:sldSz cx="12192000" cy="6858000"/>
  <p:notesSz cx="6858000" cy="9144000"/>
  <p:defaultTextStyle>
    <a:defPPr>
      <a:defRPr lang="en-US"/>
    </a:defPPr>
    <a:lvl1pPr marL="0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1pPr>
    <a:lvl2pPr marL="623438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2pPr>
    <a:lvl3pPr marL="1246876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3pPr>
    <a:lvl4pPr marL="1870314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4pPr>
    <a:lvl5pPr marL="2493752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5pPr>
    <a:lvl6pPr marL="3117190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6pPr>
    <a:lvl7pPr marL="3740628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7pPr>
    <a:lvl8pPr marL="4364065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8pPr>
    <a:lvl9pPr marL="4987503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E33"/>
    <a:srgbClr val="0049DA"/>
    <a:srgbClr val="004620"/>
    <a:srgbClr val="E0ABAA"/>
    <a:srgbClr val="AF423F"/>
    <a:srgbClr val="CC9B00"/>
    <a:srgbClr val="005C2A"/>
    <a:srgbClr val="2AE456"/>
    <a:srgbClr val="FF5050"/>
    <a:srgbClr val="33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37" autoAdjust="0"/>
    <p:restoredTop sz="94291" autoAdjust="0"/>
  </p:normalViewPr>
  <p:slideViewPr>
    <p:cSldViewPr>
      <p:cViewPr varScale="1">
        <p:scale>
          <a:sx n="71" d="100"/>
          <a:sy n="71" d="100"/>
        </p:scale>
        <p:origin x="1248" y="91"/>
      </p:cViewPr>
      <p:guideLst>
        <p:guide orient="horz" pos="2161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7/20/2024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1pPr>
    <a:lvl2pPr marL="623438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2pPr>
    <a:lvl3pPr marL="1246876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3pPr>
    <a:lvl4pPr marL="1870314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4pPr>
    <a:lvl5pPr marL="2493752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5pPr>
    <a:lvl6pPr marL="3117190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6pPr>
    <a:lvl7pPr marL="3740628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7pPr>
    <a:lvl8pPr marL="4364065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8pPr>
    <a:lvl9pPr marL="4987503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8486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0014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0559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14962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2432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7066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19189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4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01614"/>
            <a:ext cx="2743200" cy="42910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2" y="201614"/>
            <a:ext cx="8026400" cy="42910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6" y="440691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6" y="2906724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2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6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4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1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1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49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7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5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3164"/>
            <a:ext cx="5384800" cy="3319462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2" y="1173164"/>
            <a:ext cx="5384800" cy="3319462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3" y="1535120"/>
            <a:ext cx="5386919" cy="63976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2" indent="0">
              <a:buNone/>
              <a:defRPr sz="2667" b="1"/>
            </a:lvl2pPr>
            <a:lvl3pPr marL="1219165" indent="0">
              <a:buNone/>
              <a:defRPr sz="2400" b="1"/>
            </a:lvl3pPr>
            <a:lvl4pPr marL="1828747" indent="0">
              <a:buNone/>
              <a:defRPr sz="2133" b="1"/>
            </a:lvl4pPr>
            <a:lvl5pPr marL="2438331" indent="0">
              <a:buNone/>
              <a:defRPr sz="2133" b="1"/>
            </a:lvl5pPr>
            <a:lvl6pPr marL="3047912" indent="0">
              <a:buNone/>
              <a:defRPr sz="2133" b="1"/>
            </a:lvl6pPr>
            <a:lvl7pPr marL="3657494" indent="0">
              <a:buNone/>
              <a:defRPr sz="2133" b="1"/>
            </a:lvl7pPr>
            <a:lvl8pPr marL="4267075" indent="0">
              <a:buNone/>
              <a:defRPr sz="2133" b="1"/>
            </a:lvl8pPr>
            <a:lvl9pPr marL="4876659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3" y="2174882"/>
            <a:ext cx="5386919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7" y="1535120"/>
            <a:ext cx="5389035" cy="63976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2" indent="0">
              <a:buNone/>
              <a:defRPr sz="2667" b="1"/>
            </a:lvl2pPr>
            <a:lvl3pPr marL="1219165" indent="0">
              <a:buNone/>
              <a:defRPr sz="2400" b="1"/>
            </a:lvl3pPr>
            <a:lvl4pPr marL="1828747" indent="0">
              <a:buNone/>
              <a:defRPr sz="2133" b="1"/>
            </a:lvl4pPr>
            <a:lvl5pPr marL="2438331" indent="0">
              <a:buNone/>
              <a:defRPr sz="2133" b="1"/>
            </a:lvl5pPr>
            <a:lvl6pPr marL="3047912" indent="0">
              <a:buNone/>
              <a:defRPr sz="2133" b="1"/>
            </a:lvl6pPr>
            <a:lvl7pPr marL="3657494" indent="0">
              <a:buNone/>
              <a:defRPr sz="2133" b="1"/>
            </a:lvl7pPr>
            <a:lvl8pPr marL="4267075" indent="0">
              <a:buNone/>
              <a:defRPr sz="2133" b="1"/>
            </a:lvl8pPr>
            <a:lvl9pPr marL="4876659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7" y="2174882"/>
            <a:ext cx="5389035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10" y="273050"/>
            <a:ext cx="4011086" cy="1162050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6" y="273061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5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10" y="1435111"/>
            <a:ext cx="4011086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2" indent="0">
              <a:buNone/>
              <a:defRPr sz="1600"/>
            </a:lvl2pPr>
            <a:lvl3pPr marL="1219165" indent="0">
              <a:buNone/>
              <a:defRPr sz="1335"/>
            </a:lvl3pPr>
            <a:lvl4pPr marL="1828747" indent="0">
              <a:buNone/>
              <a:defRPr sz="1200"/>
            </a:lvl4pPr>
            <a:lvl5pPr marL="2438331" indent="0">
              <a:buNone/>
              <a:defRPr sz="1200"/>
            </a:lvl5pPr>
            <a:lvl6pPr marL="3047912" indent="0">
              <a:buNone/>
              <a:defRPr sz="1200"/>
            </a:lvl6pPr>
            <a:lvl7pPr marL="3657494" indent="0">
              <a:buNone/>
              <a:defRPr sz="1200"/>
            </a:lvl7pPr>
            <a:lvl8pPr marL="4267075" indent="0">
              <a:buNone/>
              <a:defRPr sz="1200"/>
            </a:lvl8pPr>
            <a:lvl9pPr marL="4876659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2" indent="0">
              <a:buNone/>
              <a:defRPr sz="3735"/>
            </a:lvl2pPr>
            <a:lvl3pPr marL="1219165" indent="0">
              <a:buNone/>
              <a:defRPr sz="3200"/>
            </a:lvl3pPr>
            <a:lvl4pPr marL="1828747" indent="0">
              <a:buNone/>
              <a:defRPr sz="2667"/>
            </a:lvl4pPr>
            <a:lvl5pPr marL="2438331" indent="0">
              <a:buNone/>
              <a:defRPr sz="2667"/>
            </a:lvl5pPr>
            <a:lvl6pPr marL="3047912" indent="0">
              <a:buNone/>
              <a:defRPr sz="2667"/>
            </a:lvl6pPr>
            <a:lvl7pPr marL="3657494" indent="0">
              <a:buNone/>
              <a:defRPr sz="2667"/>
            </a:lvl7pPr>
            <a:lvl8pPr marL="4267075" indent="0">
              <a:buNone/>
              <a:defRPr sz="2667"/>
            </a:lvl8pPr>
            <a:lvl9pPr marL="4876659" indent="0">
              <a:buNone/>
              <a:defRPr sz="2667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867"/>
            </a:lvl1pPr>
            <a:lvl2pPr marL="609582" indent="0">
              <a:buNone/>
              <a:defRPr sz="1600"/>
            </a:lvl2pPr>
            <a:lvl3pPr marL="1219165" indent="0">
              <a:buNone/>
              <a:defRPr sz="1335"/>
            </a:lvl3pPr>
            <a:lvl4pPr marL="1828747" indent="0">
              <a:buNone/>
              <a:defRPr sz="1200"/>
            </a:lvl4pPr>
            <a:lvl5pPr marL="2438331" indent="0">
              <a:buNone/>
              <a:defRPr sz="1200"/>
            </a:lvl5pPr>
            <a:lvl6pPr marL="3047912" indent="0">
              <a:buNone/>
              <a:defRPr sz="1200"/>
            </a:lvl6pPr>
            <a:lvl7pPr marL="3657494" indent="0">
              <a:buNone/>
              <a:defRPr sz="1200"/>
            </a:lvl7pPr>
            <a:lvl8pPr marL="4267075" indent="0">
              <a:buNone/>
              <a:defRPr sz="1200"/>
            </a:lvl8pPr>
            <a:lvl9pPr marL="4876659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2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4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xStyles>
    <p:titleStyle>
      <a:lvl1pPr algn="ctr" defTabSz="1219165" rtl="0" eaLnBrk="1" latinLnBrk="0" hangingPunct="1">
        <a:spcBef>
          <a:spcPct val="0"/>
        </a:spcBef>
        <a:buNone/>
        <a:defRPr sz="58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8" indent="-457188" algn="l" defTabSz="1219165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2" indent="-380990" algn="l" defTabSz="1219165" rtl="0" eaLnBrk="1" latinLnBrk="0" hangingPunct="1">
        <a:spcBef>
          <a:spcPct val="20000"/>
        </a:spcBef>
        <a:buFont typeface="Arial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3955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39" indent="-304792" algn="l" defTabSz="1219165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21" indent="-304792" algn="l" defTabSz="1219165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04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286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67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51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2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65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47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1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12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94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75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59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571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571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8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2214035" y="2091797"/>
            <a:ext cx="406400" cy="571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800" dirty="0"/>
          </a:p>
        </p:txBody>
      </p:sp>
      <p:sp>
        <p:nvSpPr>
          <p:cNvPr id="4" name="AutoShape 2" descr="3 Ways to Design a Car - wikiHow">
            <a:extLst>
              <a:ext uri="{FF2B5EF4-FFF2-40B4-BE49-F238E27FC236}">
                <a16:creationId xmlns:a16="http://schemas.microsoft.com/office/drawing/2014/main" id="{233B23E8-8BDE-BBCA-03C1-83E3A4EFBF4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1420808"/>
            <a:ext cx="304800" cy="428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E2C194-CF7C-6284-0A3A-CAB67E5F2BD6}"/>
              </a:ext>
            </a:extLst>
          </p:cNvPr>
          <p:cNvSpPr txBox="1"/>
          <p:nvPr/>
        </p:nvSpPr>
        <p:spPr>
          <a:xfrm>
            <a:off x="117613" y="533400"/>
            <a:ext cx="2508700" cy="400110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What is Amazon SQS?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7F46E9-B3C2-8F02-C81F-611C9DA11AAC}"/>
              </a:ext>
            </a:extLst>
          </p:cNvPr>
          <p:cNvSpPr/>
          <p:nvPr/>
        </p:nvSpPr>
        <p:spPr>
          <a:xfrm>
            <a:off x="140025" y="999234"/>
            <a:ext cx="11956774" cy="12867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>
                <a:solidFill>
                  <a:srgbClr val="FF0000"/>
                </a:solidFill>
              </a:rPr>
              <a:t>Amazon Simple Queue Service (SQS) </a:t>
            </a:r>
            <a:r>
              <a:rPr lang="en-US" sz="2400" dirty="0"/>
              <a:t>is a </a:t>
            </a:r>
            <a:r>
              <a:rPr lang="en-US" sz="2400" dirty="0">
                <a:solidFill>
                  <a:srgbClr val="FF0000"/>
                </a:solidFill>
              </a:rPr>
              <a:t>fully managed message queuing service </a:t>
            </a:r>
            <a:r>
              <a:rPr lang="en-US" sz="2400" dirty="0"/>
              <a:t>by </a:t>
            </a:r>
            <a:r>
              <a:rPr lang="en-US" sz="2400" dirty="0">
                <a:solidFill>
                  <a:srgbClr val="FF0000"/>
                </a:solidFill>
              </a:rPr>
              <a:t>AWS</a:t>
            </a:r>
            <a:r>
              <a:rPr lang="en-US" sz="2400" dirty="0"/>
              <a:t>. It allows you </a:t>
            </a:r>
            <a:r>
              <a:rPr lang="en-US" sz="2400" dirty="0">
                <a:solidFill>
                  <a:srgbClr val="FF0000"/>
                </a:solidFill>
              </a:rPr>
              <a:t>to send, store, and receive messages</a:t>
            </a:r>
            <a:r>
              <a:rPr lang="en-US" sz="2400" dirty="0"/>
              <a:t> between software components at any volume without losing messages.</a:t>
            </a:r>
            <a:endParaRPr lang="en-US" sz="66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7D12CD3-52D5-1ECC-793F-1D03C168AC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3040" y="3124200"/>
            <a:ext cx="9790719" cy="338297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924B60D-57CF-8DAD-2C2F-AD76ECBFD2A0}"/>
              </a:ext>
            </a:extLst>
          </p:cNvPr>
          <p:cNvSpPr/>
          <p:nvPr/>
        </p:nvSpPr>
        <p:spPr>
          <a:xfrm>
            <a:off x="1981200" y="37179"/>
            <a:ext cx="86106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Explaining Amazon SQS: Understanding the Maximum Message Size for Beginners</a:t>
            </a:r>
          </a:p>
        </p:txBody>
      </p:sp>
    </p:spTree>
    <p:extLst>
      <p:ext uri="{BB962C8B-B14F-4D97-AF65-F5344CB8AC3E}">
        <p14:creationId xmlns:p14="http://schemas.microsoft.com/office/powerpoint/2010/main" val="4070404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571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571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8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2214035" y="4077188"/>
            <a:ext cx="406400" cy="571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800" dirty="0"/>
          </a:p>
        </p:txBody>
      </p:sp>
      <p:sp>
        <p:nvSpPr>
          <p:cNvPr id="4" name="AutoShape 2" descr="3 Ways to Design a Car - wikiHow">
            <a:extLst>
              <a:ext uri="{FF2B5EF4-FFF2-40B4-BE49-F238E27FC236}">
                <a16:creationId xmlns:a16="http://schemas.microsoft.com/office/drawing/2014/main" id="{233B23E8-8BDE-BBCA-03C1-83E3A4EFBF4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406199"/>
            <a:ext cx="304800" cy="428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E2C194-CF7C-6284-0A3A-CAB67E5F2BD6}"/>
              </a:ext>
            </a:extLst>
          </p:cNvPr>
          <p:cNvSpPr txBox="1"/>
          <p:nvPr/>
        </p:nvSpPr>
        <p:spPr>
          <a:xfrm>
            <a:off x="117613" y="2518791"/>
            <a:ext cx="5784982" cy="400110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What is the Maximum Message Size in Amazon SQS?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7F46E9-B3C2-8F02-C81F-611C9DA11AAC}"/>
              </a:ext>
            </a:extLst>
          </p:cNvPr>
          <p:cNvSpPr/>
          <p:nvPr/>
        </p:nvSpPr>
        <p:spPr>
          <a:xfrm>
            <a:off x="140025" y="2984625"/>
            <a:ext cx="11956774" cy="10925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/>
              <a:t>When using </a:t>
            </a:r>
            <a:r>
              <a:rPr lang="en-US" sz="2400" dirty="0">
                <a:solidFill>
                  <a:srgbClr val="FF0000"/>
                </a:solidFill>
              </a:rPr>
              <a:t>Amazon SQS</a:t>
            </a:r>
            <a:r>
              <a:rPr lang="en-US" sz="2400" dirty="0"/>
              <a:t>, there's a </a:t>
            </a:r>
            <a:r>
              <a:rPr lang="en-US" sz="2400" dirty="0">
                <a:solidFill>
                  <a:srgbClr val="FF0000"/>
                </a:solidFill>
              </a:rPr>
              <a:t>limit</a:t>
            </a:r>
            <a:r>
              <a:rPr lang="en-US" sz="2400" dirty="0"/>
              <a:t> on </a:t>
            </a:r>
            <a:r>
              <a:rPr lang="en-US" sz="2400" dirty="0">
                <a:solidFill>
                  <a:srgbClr val="FF0000"/>
                </a:solidFill>
              </a:rPr>
              <a:t>how large a single message </a:t>
            </a:r>
            <a:r>
              <a:rPr lang="en-US" sz="2400" dirty="0"/>
              <a:t>can be. This is called the </a:t>
            </a:r>
            <a:r>
              <a:rPr lang="en-US" sz="2400" b="1" dirty="0">
                <a:solidFill>
                  <a:srgbClr val="FF0000"/>
                </a:solidFill>
              </a:rPr>
              <a:t>maximum message size</a:t>
            </a:r>
            <a:r>
              <a:rPr lang="en-US" sz="2400" dirty="0"/>
              <a:t>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E5E9981-31A2-4ED9-7B02-DAF5A73CCAC5}"/>
              </a:ext>
            </a:extLst>
          </p:cNvPr>
          <p:cNvSpPr/>
          <p:nvPr/>
        </p:nvSpPr>
        <p:spPr>
          <a:xfrm>
            <a:off x="1981200" y="37179"/>
            <a:ext cx="86106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Explaining Amazon SQS: Understanding the Maximum Message Size for Beginners</a:t>
            </a:r>
          </a:p>
        </p:txBody>
      </p:sp>
    </p:spTree>
    <p:extLst>
      <p:ext uri="{BB962C8B-B14F-4D97-AF65-F5344CB8AC3E}">
        <p14:creationId xmlns:p14="http://schemas.microsoft.com/office/powerpoint/2010/main" val="1626832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571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571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8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2214035" y="3006197"/>
            <a:ext cx="406400" cy="571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800" dirty="0"/>
          </a:p>
        </p:txBody>
      </p:sp>
      <p:sp>
        <p:nvSpPr>
          <p:cNvPr id="4" name="AutoShape 2" descr="3 Ways to Design a Car - wikiHow">
            <a:extLst>
              <a:ext uri="{FF2B5EF4-FFF2-40B4-BE49-F238E27FC236}">
                <a16:creationId xmlns:a16="http://schemas.microsoft.com/office/drawing/2014/main" id="{233B23E8-8BDE-BBCA-03C1-83E3A4EFBF4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2335208"/>
            <a:ext cx="304800" cy="428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E2C194-CF7C-6284-0A3A-CAB67E5F2BD6}"/>
              </a:ext>
            </a:extLst>
          </p:cNvPr>
          <p:cNvSpPr txBox="1"/>
          <p:nvPr/>
        </p:nvSpPr>
        <p:spPr>
          <a:xfrm>
            <a:off x="117613" y="1447800"/>
            <a:ext cx="1357423" cy="400110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Key Points: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7F46E9-B3C2-8F02-C81F-611C9DA11AAC}"/>
              </a:ext>
            </a:extLst>
          </p:cNvPr>
          <p:cNvSpPr/>
          <p:nvPr/>
        </p:nvSpPr>
        <p:spPr>
          <a:xfrm>
            <a:off x="140025" y="1913634"/>
            <a:ext cx="11956774" cy="33441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Font typeface="+mj-lt"/>
              <a:buAutoNum type="arabicPeriod"/>
            </a:pPr>
            <a:r>
              <a:rPr lang="en-US" sz="2000" b="1" dirty="0"/>
              <a:t>Maximum Size Limit</a:t>
            </a:r>
            <a:r>
              <a:rPr lang="en-US" sz="2000" dirty="0"/>
              <a:t>:</a:t>
            </a:r>
            <a:br>
              <a:rPr lang="en-US" sz="2000" dirty="0"/>
            </a:br>
            <a:endParaRPr lang="en-US" sz="2000" dirty="0"/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rgbClr val="FF0000"/>
                </a:solidFill>
              </a:rPr>
              <a:t>256 KB</a:t>
            </a:r>
            <a:r>
              <a:rPr lang="en-US" sz="2000" dirty="0"/>
              <a:t>: Each individual </a:t>
            </a:r>
            <a:r>
              <a:rPr lang="en-US" sz="2000" dirty="0">
                <a:solidFill>
                  <a:srgbClr val="FF0000"/>
                </a:solidFill>
              </a:rPr>
              <a:t>message</a:t>
            </a:r>
            <a:r>
              <a:rPr lang="en-US" sz="2000" dirty="0"/>
              <a:t> in </a:t>
            </a:r>
            <a:r>
              <a:rPr lang="en-US" sz="2000" dirty="0">
                <a:solidFill>
                  <a:srgbClr val="FF0000"/>
                </a:solidFill>
              </a:rPr>
              <a:t>Amazon SQS </a:t>
            </a:r>
            <a:r>
              <a:rPr lang="en-US" sz="2000" dirty="0"/>
              <a:t>can be up to </a:t>
            </a:r>
            <a:r>
              <a:rPr lang="en-US" sz="2000" dirty="0">
                <a:solidFill>
                  <a:srgbClr val="FF0000"/>
                </a:solidFill>
              </a:rPr>
              <a:t>256 kilobytes (KB) in </a:t>
            </a:r>
            <a:r>
              <a:rPr lang="en-US" sz="2000" dirty="0" err="1">
                <a:solidFill>
                  <a:srgbClr val="FF0000"/>
                </a:solidFill>
              </a:rPr>
              <a:t>size</a:t>
            </a:r>
            <a:r>
              <a:rPr lang="en-US" sz="2000" dirty="0" err="1"/>
              <a:t>.This</a:t>
            </a:r>
            <a:r>
              <a:rPr lang="en-US" sz="2000" dirty="0"/>
              <a:t> includes both the body of the message and any additional metadata.</a:t>
            </a:r>
            <a:br>
              <a:rPr lang="en-US" sz="2000" dirty="0"/>
            </a:br>
            <a:endParaRPr lang="en-US" sz="2000" dirty="0"/>
          </a:p>
          <a:p>
            <a:pPr>
              <a:buFont typeface="+mj-lt"/>
              <a:buAutoNum type="arabicPeriod"/>
            </a:pPr>
            <a:r>
              <a:rPr lang="en-US" sz="2000" b="1" dirty="0"/>
              <a:t>Why is there a Limit?</a:t>
            </a:r>
            <a:r>
              <a:rPr lang="en-US" sz="2000" dirty="0"/>
              <a:t>:</a:t>
            </a:r>
            <a:br>
              <a:rPr lang="en-US" sz="2000" dirty="0"/>
            </a:br>
            <a:endParaRPr lang="en-US" sz="2000" dirty="0"/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dirty="0"/>
              <a:t>The </a:t>
            </a:r>
            <a:r>
              <a:rPr lang="en-US" sz="2000" dirty="0">
                <a:solidFill>
                  <a:srgbClr val="FF0000"/>
                </a:solidFill>
              </a:rPr>
              <a:t>size limit </a:t>
            </a:r>
            <a:r>
              <a:rPr lang="en-US" sz="2000" dirty="0"/>
              <a:t>ensures that </a:t>
            </a:r>
            <a:r>
              <a:rPr lang="en-US" sz="2000" dirty="0">
                <a:solidFill>
                  <a:srgbClr val="FF0000"/>
                </a:solidFill>
              </a:rPr>
              <a:t>messages</a:t>
            </a:r>
            <a:r>
              <a:rPr lang="en-US" sz="2000" dirty="0"/>
              <a:t> can be processed efficiently and helps maintain the performance and reliability of the </a:t>
            </a:r>
            <a:r>
              <a:rPr lang="en-US" sz="2000" dirty="0">
                <a:solidFill>
                  <a:srgbClr val="FF0000"/>
                </a:solidFill>
              </a:rPr>
              <a:t>SQS service</a:t>
            </a:r>
            <a:r>
              <a:rPr lang="en-US" sz="2000" dirty="0"/>
              <a:t>.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dirty="0"/>
              <a:t>It also helps </a:t>
            </a:r>
            <a:r>
              <a:rPr lang="en-US" sz="2000" dirty="0">
                <a:solidFill>
                  <a:srgbClr val="FF0000"/>
                </a:solidFill>
              </a:rPr>
              <a:t>manage costs</a:t>
            </a:r>
            <a:r>
              <a:rPr lang="en-US" sz="2000" dirty="0"/>
              <a:t>, as larger messages would require more resources to store and process.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C8B7671-FE91-2035-186C-24B26E7ABD01}"/>
              </a:ext>
            </a:extLst>
          </p:cNvPr>
          <p:cNvSpPr/>
          <p:nvPr/>
        </p:nvSpPr>
        <p:spPr>
          <a:xfrm>
            <a:off x="1981200" y="37179"/>
            <a:ext cx="86106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Explaining Amazon SQS: Understanding the Maximum Message Size for Beginners</a:t>
            </a:r>
          </a:p>
        </p:txBody>
      </p:sp>
    </p:spTree>
    <p:extLst>
      <p:ext uri="{BB962C8B-B14F-4D97-AF65-F5344CB8AC3E}">
        <p14:creationId xmlns:p14="http://schemas.microsoft.com/office/powerpoint/2010/main" val="223160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571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571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8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2214035" y="3006197"/>
            <a:ext cx="406400" cy="571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800" dirty="0"/>
          </a:p>
        </p:txBody>
      </p:sp>
      <p:sp>
        <p:nvSpPr>
          <p:cNvPr id="4" name="AutoShape 2" descr="3 Ways to Design a Car - wikiHow">
            <a:extLst>
              <a:ext uri="{FF2B5EF4-FFF2-40B4-BE49-F238E27FC236}">
                <a16:creationId xmlns:a16="http://schemas.microsoft.com/office/drawing/2014/main" id="{233B23E8-8BDE-BBCA-03C1-83E3A4EFBF4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2335208"/>
            <a:ext cx="304800" cy="428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E2C194-CF7C-6284-0A3A-CAB67E5F2BD6}"/>
              </a:ext>
            </a:extLst>
          </p:cNvPr>
          <p:cNvSpPr txBox="1"/>
          <p:nvPr/>
        </p:nvSpPr>
        <p:spPr>
          <a:xfrm>
            <a:off x="117613" y="1447800"/>
            <a:ext cx="1357423" cy="400110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Key Points: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7F46E9-B3C2-8F02-C81F-611C9DA11AAC}"/>
              </a:ext>
            </a:extLst>
          </p:cNvPr>
          <p:cNvSpPr/>
          <p:nvPr/>
        </p:nvSpPr>
        <p:spPr>
          <a:xfrm>
            <a:off x="140025" y="1913634"/>
            <a:ext cx="11956774" cy="41823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b="1" dirty="0"/>
              <a:t>3. What Happens if a Message Exceeds the Limit?</a:t>
            </a:r>
            <a:r>
              <a:rPr lang="en-US" sz="2000" dirty="0"/>
              <a:t>:</a:t>
            </a:r>
            <a:br>
              <a:rPr lang="en-US" sz="2000" dirty="0"/>
            </a:br>
            <a:endParaRPr lang="en-US" sz="2000" dirty="0"/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dirty="0"/>
              <a:t>If you try to send a message that </a:t>
            </a:r>
            <a:r>
              <a:rPr lang="en-US" sz="2000" dirty="0">
                <a:solidFill>
                  <a:srgbClr val="FF0000"/>
                </a:solidFill>
              </a:rPr>
              <a:t>exceeds 256 KB</a:t>
            </a:r>
            <a:r>
              <a:rPr lang="en-US" sz="2000" dirty="0"/>
              <a:t>, Amazon SQS will not accept it. You'll need to </a:t>
            </a:r>
            <a:r>
              <a:rPr lang="en-US" sz="2000" dirty="0">
                <a:solidFill>
                  <a:srgbClr val="FF0000"/>
                </a:solidFill>
              </a:rPr>
              <a:t>split the data </a:t>
            </a:r>
            <a:r>
              <a:rPr lang="en-US" sz="2000" dirty="0"/>
              <a:t>into </a:t>
            </a:r>
            <a:r>
              <a:rPr lang="en-US" sz="2000" dirty="0">
                <a:solidFill>
                  <a:srgbClr val="FF0000"/>
                </a:solidFill>
              </a:rPr>
              <a:t>smaller chunks </a:t>
            </a:r>
            <a:r>
              <a:rPr lang="en-US" sz="2000" dirty="0"/>
              <a:t>that fit within the </a:t>
            </a:r>
            <a:r>
              <a:rPr lang="en-US" sz="2000" dirty="0">
                <a:solidFill>
                  <a:srgbClr val="FF0000"/>
                </a:solidFill>
              </a:rPr>
              <a:t>size limit </a:t>
            </a:r>
            <a:r>
              <a:rPr lang="en-US" sz="2000" dirty="0"/>
              <a:t>and send them as </a:t>
            </a:r>
            <a:r>
              <a:rPr lang="en-US" sz="2000" dirty="0">
                <a:solidFill>
                  <a:srgbClr val="FF0000"/>
                </a:solidFill>
              </a:rPr>
              <a:t>multiple messages</a:t>
            </a:r>
            <a:r>
              <a:rPr lang="en-US" sz="2000" dirty="0"/>
              <a:t>.</a:t>
            </a:r>
            <a:br>
              <a:rPr lang="en-US" sz="2000" dirty="0"/>
            </a:br>
            <a:endParaRPr lang="en-US" sz="2000" dirty="0"/>
          </a:p>
          <a:p>
            <a:r>
              <a:rPr lang="en-US" sz="2000" b="1" dirty="0"/>
              <a:t>4. Working with Larger Data</a:t>
            </a:r>
            <a:r>
              <a:rPr lang="en-US" sz="2000" dirty="0"/>
              <a:t>:</a:t>
            </a:r>
            <a:br>
              <a:rPr lang="en-US" sz="2000" dirty="0"/>
            </a:br>
            <a:endParaRPr lang="en-US" sz="2000" dirty="0"/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b="1" dirty="0"/>
              <a:t>Chunking</a:t>
            </a:r>
            <a:r>
              <a:rPr lang="en-US" sz="2000" dirty="0"/>
              <a:t>: </a:t>
            </a:r>
            <a:r>
              <a:rPr lang="en-US" sz="2000" dirty="0">
                <a:solidFill>
                  <a:srgbClr val="FF0000"/>
                </a:solidFill>
              </a:rPr>
              <a:t>Break your large data into smaller parts</a:t>
            </a:r>
            <a:r>
              <a:rPr lang="en-US" sz="2000" dirty="0"/>
              <a:t>, each within the </a:t>
            </a:r>
            <a:r>
              <a:rPr lang="en-US" sz="2000" dirty="0">
                <a:solidFill>
                  <a:srgbClr val="FF0000"/>
                </a:solidFill>
              </a:rPr>
              <a:t>256 KB limit, </a:t>
            </a:r>
            <a:r>
              <a:rPr lang="en-US" sz="2000" dirty="0"/>
              <a:t>and send them as </a:t>
            </a:r>
            <a:r>
              <a:rPr lang="en-US" sz="2000" dirty="0">
                <a:solidFill>
                  <a:srgbClr val="FF0000"/>
                </a:solidFill>
              </a:rPr>
              <a:t>separate messages</a:t>
            </a:r>
            <a:r>
              <a:rPr lang="en-US" sz="2000" dirty="0"/>
              <a:t>.</a:t>
            </a:r>
            <a:br>
              <a:rPr lang="en-US" sz="2000" dirty="0"/>
            </a:br>
            <a:endParaRPr lang="en-US" sz="2000" dirty="0"/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b="1" dirty="0"/>
              <a:t>External Storage</a:t>
            </a:r>
            <a:r>
              <a:rPr lang="en-US" sz="2000" dirty="0"/>
              <a:t>: </a:t>
            </a:r>
            <a:r>
              <a:rPr lang="en-US" sz="2000" dirty="0">
                <a:solidFill>
                  <a:srgbClr val="FF0000"/>
                </a:solidFill>
              </a:rPr>
              <a:t>Store the large data in an external service like Amazon S3 (Simple Storage Service) </a:t>
            </a:r>
            <a:r>
              <a:rPr lang="en-US" sz="2000" dirty="0"/>
              <a:t>and send a </a:t>
            </a:r>
            <a:r>
              <a:rPr lang="en-US" sz="2000" dirty="0">
                <a:solidFill>
                  <a:srgbClr val="FF0000"/>
                </a:solidFill>
              </a:rPr>
              <a:t>reference (such as an S3 object URL) </a:t>
            </a:r>
            <a:r>
              <a:rPr lang="en-US" sz="2000" dirty="0"/>
              <a:t>in the </a:t>
            </a:r>
            <a:r>
              <a:rPr lang="en-US" sz="2000" dirty="0">
                <a:solidFill>
                  <a:srgbClr val="FF0000"/>
                </a:solidFill>
              </a:rPr>
              <a:t>SQS message</a:t>
            </a:r>
            <a:r>
              <a:rPr lang="en-US" sz="2000" dirty="0"/>
              <a:t>. This way, the </a:t>
            </a:r>
            <a:r>
              <a:rPr lang="en-US" sz="2000" dirty="0">
                <a:solidFill>
                  <a:srgbClr val="FF0000"/>
                </a:solidFill>
              </a:rPr>
              <a:t>SQS message </a:t>
            </a:r>
            <a:r>
              <a:rPr lang="en-US" sz="2000" dirty="0"/>
              <a:t>stays within the </a:t>
            </a:r>
            <a:r>
              <a:rPr lang="en-US" sz="2000" dirty="0">
                <a:solidFill>
                  <a:srgbClr val="FF0000"/>
                </a:solidFill>
              </a:rPr>
              <a:t>size limit</a:t>
            </a:r>
            <a:r>
              <a:rPr lang="en-US" sz="2000" dirty="0"/>
              <a:t>, but the actual data can be much larger.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DC2322-8D3D-9DE9-0720-EBCC790887AF}"/>
              </a:ext>
            </a:extLst>
          </p:cNvPr>
          <p:cNvSpPr/>
          <p:nvPr/>
        </p:nvSpPr>
        <p:spPr>
          <a:xfrm>
            <a:off x="1981200" y="37179"/>
            <a:ext cx="86106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Explaining Amazon SQS: Understanding the Maximum Message Size for Beginners</a:t>
            </a:r>
          </a:p>
        </p:txBody>
      </p:sp>
    </p:spTree>
    <p:extLst>
      <p:ext uri="{BB962C8B-B14F-4D97-AF65-F5344CB8AC3E}">
        <p14:creationId xmlns:p14="http://schemas.microsoft.com/office/powerpoint/2010/main" val="2840440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571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571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8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2214035" y="3539597"/>
            <a:ext cx="406400" cy="571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800" dirty="0"/>
          </a:p>
        </p:txBody>
      </p:sp>
      <p:sp>
        <p:nvSpPr>
          <p:cNvPr id="4" name="AutoShape 2" descr="3 Ways to Design a Car - wikiHow">
            <a:extLst>
              <a:ext uri="{FF2B5EF4-FFF2-40B4-BE49-F238E27FC236}">
                <a16:creationId xmlns:a16="http://schemas.microsoft.com/office/drawing/2014/main" id="{233B23E8-8BDE-BBCA-03C1-83E3A4EFBF4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2868608"/>
            <a:ext cx="304800" cy="428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E2C194-CF7C-6284-0A3A-CAB67E5F2BD6}"/>
              </a:ext>
            </a:extLst>
          </p:cNvPr>
          <p:cNvSpPr txBox="1"/>
          <p:nvPr/>
        </p:nvSpPr>
        <p:spPr>
          <a:xfrm>
            <a:off x="117613" y="1981200"/>
            <a:ext cx="4998420" cy="400110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Amazon SQS Extended Client Library for Java: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7F46E9-B3C2-8F02-C81F-611C9DA11AAC}"/>
              </a:ext>
            </a:extLst>
          </p:cNvPr>
          <p:cNvSpPr/>
          <p:nvPr/>
        </p:nvSpPr>
        <p:spPr>
          <a:xfrm>
            <a:off x="140025" y="2447034"/>
            <a:ext cx="11956774" cy="17439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/>
              <a:t>To send </a:t>
            </a:r>
            <a:r>
              <a:rPr lang="en-US" sz="2000" dirty="0">
                <a:solidFill>
                  <a:srgbClr val="FF0000"/>
                </a:solidFill>
              </a:rPr>
              <a:t>messages</a:t>
            </a:r>
            <a:r>
              <a:rPr lang="en-US" sz="2000" dirty="0"/>
              <a:t> larger than </a:t>
            </a:r>
            <a:r>
              <a:rPr lang="en-US" sz="2000" dirty="0">
                <a:solidFill>
                  <a:srgbClr val="FF0000"/>
                </a:solidFill>
              </a:rPr>
              <a:t>256 KB</a:t>
            </a:r>
            <a:r>
              <a:rPr lang="en-US" sz="2000" dirty="0"/>
              <a:t>, we can use the </a:t>
            </a:r>
            <a:r>
              <a:rPr lang="en-US" sz="2000" dirty="0">
                <a:solidFill>
                  <a:srgbClr val="FF0000"/>
                </a:solidFill>
              </a:rPr>
              <a:t>Amazon SQS Extended Client Library for Java </a:t>
            </a:r>
            <a:r>
              <a:rPr lang="en-US" sz="2000" dirty="0"/>
              <a:t>(https://github.com/awslabs/amazon-sqs-java-extended-client-lib).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/>
              <a:t>This library allows you to send an </a:t>
            </a:r>
            <a:r>
              <a:rPr lang="en-US" sz="2000" dirty="0">
                <a:solidFill>
                  <a:srgbClr val="FF0000"/>
                </a:solidFill>
              </a:rPr>
              <a:t>Amazon SQS message </a:t>
            </a:r>
            <a:r>
              <a:rPr lang="en-US" sz="2000" dirty="0"/>
              <a:t>that contains a </a:t>
            </a:r>
            <a:r>
              <a:rPr lang="en-US" sz="2000" dirty="0">
                <a:solidFill>
                  <a:srgbClr val="FF0000"/>
                </a:solidFill>
              </a:rPr>
              <a:t>reference</a:t>
            </a:r>
            <a:r>
              <a:rPr lang="en-US" sz="2000" dirty="0"/>
              <a:t> to a message payload in </a:t>
            </a:r>
            <a:r>
              <a:rPr lang="en-US" sz="2000" dirty="0">
                <a:solidFill>
                  <a:srgbClr val="FF0000"/>
                </a:solidFill>
              </a:rPr>
              <a:t>Amazon S3</a:t>
            </a:r>
            <a:r>
              <a:rPr lang="en-US" sz="2000" dirty="0"/>
              <a:t>. The maximum payload size is </a:t>
            </a:r>
            <a:r>
              <a:rPr lang="en-US" sz="2000" dirty="0">
                <a:solidFill>
                  <a:srgbClr val="FF0000"/>
                </a:solidFill>
              </a:rPr>
              <a:t>2 GB</a:t>
            </a:r>
            <a:r>
              <a:rPr lang="en-US" sz="2000" dirty="0"/>
              <a:t>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DC2322-8D3D-9DE9-0720-EBCC790887AF}"/>
              </a:ext>
            </a:extLst>
          </p:cNvPr>
          <p:cNvSpPr/>
          <p:nvPr/>
        </p:nvSpPr>
        <p:spPr>
          <a:xfrm>
            <a:off x="1981200" y="37179"/>
            <a:ext cx="86106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Explaining Amazon SQS: Understanding the Maximum Message Size for Beginners</a:t>
            </a:r>
          </a:p>
        </p:txBody>
      </p:sp>
    </p:spTree>
    <p:extLst>
      <p:ext uri="{BB962C8B-B14F-4D97-AF65-F5344CB8AC3E}">
        <p14:creationId xmlns:p14="http://schemas.microsoft.com/office/powerpoint/2010/main" val="4116095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571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571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8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2214035" y="3006197"/>
            <a:ext cx="406400" cy="571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800" dirty="0"/>
          </a:p>
        </p:txBody>
      </p:sp>
      <p:sp>
        <p:nvSpPr>
          <p:cNvPr id="4" name="AutoShape 2" descr="3 Ways to Design a Car - wikiHow">
            <a:extLst>
              <a:ext uri="{FF2B5EF4-FFF2-40B4-BE49-F238E27FC236}">
                <a16:creationId xmlns:a16="http://schemas.microsoft.com/office/drawing/2014/main" id="{233B23E8-8BDE-BBCA-03C1-83E3A4EFBF4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2335208"/>
            <a:ext cx="304800" cy="428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E2C194-CF7C-6284-0A3A-CAB67E5F2BD6}"/>
              </a:ext>
            </a:extLst>
          </p:cNvPr>
          <p:cNvSpPr txBox="1"/>
          <p:nvPr/>
        </p:nvSpPr>
        <p:spPr>
          <a:xfrm>
            <a:off x="117613" y="1447800"/>
            <a:ext cx="2133084" cy="400110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Example Scenario: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7F46E9-B3C2-8F02-C81F-611C9DA11AAC}"/>
              </a:ext>
            </a:extLst>
          </p:cNvPr>
          <p:cNvSpPr/>
          <p:nvPr/>
        </p:nvSpPr>
        <p:spPr>
          <a:xfrm>
            <a:off x="140025" y="1913634"/>
            <a:ext cx="11956774" cy="39537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/>
              <a:t>Imagine you have a </a:t>
            </a:r>
            <a:r>
              <a:rPr lang="en-US" sz="2400" dirty="0">
                <a:solidFill>
                  <a:srgbClr val="FF0000"/>
                </a:solidFill>
              </a:rPr>
              <a:t>web application </a:t>
            </a:r>
            <a:r>
              <a:rPr lang="en-US" sz="2400" dirty="0"/>
              <a:t>that processes user-generated content, like </a:t>
            </a:r>
            <a:r>
              <a:rPr lang="en-US" sz="2400" dirty="0">
                <a:solidFill>
                  <a:srgbClr val="FF0000"/>
                </a:solidFill>
              </a:rPr>
              <a:t>photos</a:t>
            </a:r>
            <a:r>
              <a:rPr lang="en-US" sz="2400" dirty="0"/>
              <a:t>. A </a:t>
            </a:r>
            <a:r>
              <a:rPr lang="en-US" sz="2400" dirty="0">
                <a:solidFill>
                  <a:srgbClr val="FF0000"/>
                </a:solidFill>
              </a:rPr>
              <a:t>photo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file</a:t>
            </a:r>
            <a:r>
              <a:rPr lang="en-US" sz="2400" dirty="0"/>
              <a:t> might be </a:t>
            </a:r>
            <a:r>
              <a:rPr lang="en-US" sz="2400" dirty="0">
                <a:solidFill>
                  <a:srgbClr val="FF0000"/>
                </a:solidFill>
              </a:rPr>
              <a:t>larger than 256 KB</a:t>
            </a:r>
            <a:r>
              <a:rPr lang="en-US" sz="2400" dirty="0"/>
              <a:t>. Instead of sending the </a:t>
            </a:r>
            <a:r>
              <a:rPr lang="en-US" sz="2400" dirty="0">
                <a:solidFill>
                  <a:srgbClr val="FF0000"/>
                </a:solidFill>
              </a:rPr>
              <a:t>entire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photo</a:t>
            </a:r>
            <a:r>
              <a:rPr lang="en-US" sz="2400" dirty="0"/>
              <a:t> in an </a:t>
            </a:r>
            <a:r>
              <a:rPr lang="en-US" sz="2400" dirty="0">
                <a:solidFill>
                  <a:srgbClr val="FF0000"/>
                </a:solidFill>
              </a:rPr>
              <a:t>SQS message</a:t>
            </a:r>
            <a:r>
              <a:rPr lang="en-US" sz="2400" dirty="0"/>
              <a:t>, you can:</a:t>
            </a:r>
            <a:br>
              <a:rPr lang="en-US" sz="2400" dirty="0"/>
            </a:br>
            <a:endParaRPr lang="en-US" sz="2400" dirty="0"/>
          </a:p>
          <a:p>
            <a:pPr>
              <a:buFont typeface="+mj-lt"/>
              <a:buAutoNum type="arabicPeriod"/>
            </a:pPr>
            <a:r>
              <a:rPr lang="en-US" sz="2400" b="1" dirty="0"/>
              <a:t>Store the photo</a:t>
            </a:r>
            <a:r>
              <a:rPr lang="en-US" sz="2400" dirty="0"/>
              <a:t> in Amazon S3.</a:t>
            </a:r>
            <a:br>
              <a:rPr lang="en-US" sz="2400" dirty="0"/>
            </a:br>
            <a:endParaRPr lang="en-US" sz="2400" dirty="0"/>
          </a:p>
          <a:p>
            <a:pPr>
              <a:buFont typeface="+mj-lt"/>
              <a:buAutoNum type="arabicPeriod"/>
            </a:pPr>
            <a:r>
              <a:rPr lang="en-US" sz="2400" b="1" dirty="0"/>
              <a:t>Send a message</a:t>
            </a:r>
            <a:r>
              <a:rPr lang="en-US" sz="2400" dirty="0"/>
              <a:t> to </a:t>
            </a:r>
            <a:r>
              <a:rPr lang="en-US" sz="2400" dirty="0">
                <a:solidFill>
                  <a:srgbClr val="FF0000"/>
                </a:solidFill>
              </a:rPr>
              <a:t>SQS</a:t>
            </a:r>
            <a:r>
              <a:rPr lang="en-US" sz="2400" dirty="0"/>
              <a:t> containing the </a:t>
            </a:r>
            <a:r>
              <a:rPr lang="en-US" sz="2400" dirty="0">
                <a:solidFill>
                  <a:srgbClr val="FF0000"/>
                </a:solidFill>
              </a:rPr>
              <a:t>URL of the S3 object</a:t>
            </a:r>
            <a:r>
              <a:rPr lang="en-US" sz="2400" dirty="0"/>
              <a:t>.</a:t>
            </a:r>
            <a:br>
              <a:rPr lang="en-US" sz="2400" dirty="0"/>
            </a:br>
            <a:endParaRPr lang="en-US" sz="2400" dirty="0"/>
          </a:p>
          <a:p>
            <a:pPr>
              <a:buFont typeface="+mj-lt"/>
              <a:buAutoNum type="arabicPeriod"/>
            </a:pPr>
            <a:r>
              <a:rPr lang="en-US" sz="2400" dirty="0"/>
              <a:t>The application receiving the </a:t>
            </a:r>
            <a:r>
              <a:rPr lang="en-US" sz="2400" dirty="0">
                <a:solidFill>
                  <a:srgbClr val="FF0000"/>
                </a:solidFill>
              </a:rPr>
              <a:t>SQS message </a:t>
            </a:r>
            <a:r>
              <a:rPr lang="en-US" sz="2400" dirty="0"/>
              <a:t>can then retrieve the </a:t>
            </a:r>
            <a:r>
              <a:rPr lang="en-US" sz="2400" dirty="0">
                <a:solidFill>
                  <a:srgbClr val="FF0000"/>
                </a:solidFill>
              </a:rPr>
              <a:t>photo</a:t>
            </a:r>
            <a:r>
              <a:rPr lang="en-US" sz="2400" dirty="0"/>
              <a:t> from </a:t>
            </a:r>
            <a:r>
              <a:rPr lang="en-US" sz="2400" dirty="0">
                <a:solidFill>
                  <a:srgbClr val="FF0000"/>
                </a:solidFill>
              </a:rPr>
              <a:t>S3</a:t>
            </a:r>
            <a:r>
              <a:rPr lang="en-US" sz="2400" dirty="0"/>
              <a:t> using the </a:t>
            </a:r>
            <a:r>
              <a:rPr lang="en-US" sz="2400" dirty="0">
                <a:solidFill>
                  <a:srgbClr val="FF0000"/>
                </a:solidFill>
              </a:rPr>
              <a:t>URL</a:t>
            </a:r>
            <a:r>
              <a:rPr lang="en-US" sz="2400" dirty="0"/>
              <a:t>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FAACF6D-67E6-C05D-D03F-256A3EDD43C2}"/>
              </a:ext>
            </a:extLst>
          </p:cNvPr>
          <p:cNvSpPr/>
          <p:nvPr/>
        </p:nvSpPr>
        <p:spPr>
          <a:xfrm>
            <a:off x="1981200" y="37179"/>
            <a:ext cx="86106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Explaining Amazon SQS: Understanding the Maximum Message Size for Beginners</a:t>
            </a:r>
          </a:p>
        </p:txBody>
      </p:sp>
    </p:spTree>
    <p:extLst>
      <p:ext uri="{BB962C8B-B14F-4D97-AF65-F5344CB8AC3E}">
        <p14:creationId xmlns:p14="http://schemas.microsoft.com/office/powerpoint/2010/main" val="115056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571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571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8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2214035" y="3691997"/>
            <a:ext cx="406400" cy="571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800" dirty="0"/>
          </a:p>
        </p:txBody>
      </p:sp>
      <p:sp>
        <p:nvSpPr>
          <p:cNvPr id="4" name="AutoShape 2" descr="3 Ways to Design a Car - wikiHow">
            <a:extLst>
              <a:ext uri="{FF2B5EF4-FFF2-40B4-BE49-F238E27FC236}">
                <a16:creationId xmlns:a16="http://schemas.microsoft.com/office/drawing/2014/main" id="{233B23E8-8BDE-BBCA-03C1-83E3A4EFBF4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021008"/>
            <a:ext cx="304800" cy="428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E2C194-CF7C-6284-0A3A-CAB67E5F2BD6}"/>
              </a:ext>
            </a:extLst>
          </p:cNvPr>
          <p:cNvSpPr txBox="1"/>
          <p:nvPr/>
        </p:nvSpPr>
        <p:spPr>
          <a:xfrm>
            <a:off x="117613" y="2133600"/>
            <a:ext cx="1272656" cy="400110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Summary: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7F46E9-B3C2-8F02-C81F-611C9DA11AAC}"/>
              </a:ext>
            </a:extLst>
          </p:cNvPr>
          <p:cNvSpPr/>
          <p:nvPr/>
        </p:nvSpPr>
        <p:spPr>
          <a:xfrm>
            <a:off x="140025" y="2599434"/>
            <a:ext cx="11956774" cy="19725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/>
              <a:t>The </a:t>
            </a:r>
            <a:r>
              <a:rPr lang="en-US" sz="2400" dirty="0">
                <a:solidFill>
                  <a:srgbClr val="FF0000"/>
                </a:solidFill>
              </a:rPr>
              <a:t>maximum message size </a:t>
            </a:r>
            <a:r>
              <a:rPr lang="en-US" sz="2400" dirty="0"/>
              <a:t>in </a:t>
            </a:r>
            <a:r>
              <a:rPr lang="en-US" sz="2400" dirty="0">
                <a:solidFill>
                  <a:srgbClr val="FF0000"/>
                </a:solidFill>
              </a:rPr>
              <a:t>Amazon SQS </a:t>
            </a:r>
            <a:r>
              <a:rPr lang="en-US" sz="2400" dirty="0"/>
              <a:t>is </a:t>
            </a:r>
            <a:r>
              <a:rPr lang="en-US" sz="2400" dirty="0">
                <a:solidFill>
                  <a:srgbClr val="FF0000"/>
                </a:solidFill>
              </a:rPr>
              <a:t>256 KB</a:t>
            </a:r>
            <a:r>
              <a:rPr lang="en-US" sz="2400" dirty="0"/>
              <a:t>. This limit helps maintain </a:t>
            </a:r>
            <a:r>
              <a:rPr lang="en-US" sz="2400" dirty="0">
                <a:solidFill>
                  <a:srgbClr val="FF0000"/>
                </a:solidFill>
              </a:rPr>
              <a:t>performance</a:t>
            </a:r>
            <a:r>
              <a:rPr lang="en-US" sz="2400" dirty="0"/>
              <a:t> and </a:t>
            </a:r>
            <a:r>
              <a:rPr lang="en-US" sz="2400" dirty="0">
                <a:solidFill>
                  <a:srgbClr val="FF0000"/>
                </a:solidFill>
              </a:rPr>
              <a:t>cost-efficiency</a:t>
            </a:r>
            <a:r>
              <a:rPr lang="en-US" sz="2400" dirty="0"/>
              <a:t>.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/>
              <a:t>For larger data, you can </a:t>
            </a:r>
            <a:r>
              <a:rPr lang="en-US" sz="2400" dirty="0">
                <a:solidFill>
                  <a:srgbClr val="FF0000"/>
                </a:solidFill>
              </a:rPr>
              <a:t>split the data </a:t>
            </a:r>
            <a:r>
              <a:rPr lang="en-US" sz="2400" dirty="0"/>
              <a:t>into smaller messages or use </a:t>
            </a:r>
            <a:r>
              <a:rPr lang="en-US" sz="2400" dirty="0">
                <a:solidFill>
                  <a:srgbClr val="FF0000"/>
                </a:solidFill>
              </a:rPr>
              <a:t>external storage </a:t>
            </a:r>
            <a:r>
              <a:rPr lang="en-US" sz="2400" dirty="0"/>
              <a:t>solutions like </a:t>
            </a:r>
            <a:r>
              <a:rPr lang="en-US" sz="2400" dirty="0">
                <a:solidFill>
                  <a:srgbClr val="FF0000"/>
                </a:solidFill>
              </a:rPr>
              <a:t>Amazon S3 </a:t>
            </a:r>
            <a:r>
              <a:rPr lang="en-US" sz="2400" dirty="0"/>
              <a:t>and include </a:t>
            </a:r>
            <a:r>
              <a:rPr lang="en-US" sz="2400" dirty="0">
                <a:solidFill>
                  <a:srgbClr val="FF0000"/>
                </a:solidFill>
              </a:rPr>
              <a:t>references</a:t>
            </a:r>
            <a:r>
              <a:rPr lang="en-US" sz="2400" dirty="0"/>
              <a:t> in your </a:t>
            </a:r>
            <a:r>
              <a:rPr lang="en-US" sz="2400" dirty="0">
                <a:solidFill>
                  <a:srgbClr val="FF0000"/>
                </a:solidFill>
              </a:rPr>
              <a:t>SQS messages</a:t>
            </a:r>
            <a:r>
              <a:rPr lang="en-US" sz="2400" dirty="0"/>
              <a:t>.</a:t>
            </a:r>
            <a:endParaRPr lang="en-US" sz="3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CA6C959-CCCF-CDDC-940E-C75EE6C2C7C1}"/>
              </a:ext>
            </a:extLst>
          </p:cNvPr>
          <p:cNvSpPr/>
          <p:nvPr/>
        </p:nvSpPr>
        <p:spPr>
          <a:xfrm>
            <a:off x="1981200" y="37179"/>
            <a:ext cx="86106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Explaining Amazon SQS: Understanding the Maximum Message Size for Beginners</a:t>
            </a:r>
          </a:p>
        </p:txBody>
      </p:sp>
    </p:spTree>
    <p:extLst>
      <p:ext uri="{BB962C8B-B14F-4D97-AF65-F5344CB8AC3E}">
        <p14:creationId xmlns:p14="http://schemas.microsoft.com/office/powerpoint/2010/main" val="1248784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93583</TotalTime>
  <Words>597</Words>
  <Application>Microsoft Office PowerPoint</Application>
  <PresentationFormat>Widescreen</PresentationFormat>
  <Paragraphs>43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 N</cp:lastModifiedBy>
  <cp:revision>10255</cp:revision>
  <dcterms:created xsi:type="dcterms:W3CDTF">2006-08-16T00:00:00Z</dcterms:created>
  <dcterms:modified xsi:type="dcterms:W3CDTF">2024-07-20T03:26:54Z</dcterms:modified>
</cp:coreProperties>
</file>