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Bold" panose="02000000000000000000" pitchFamily="2" charset="0"/>
      <p:bold r:id="rId15"/>
    </p:embeddedFont>
    <p:embeddedFont>
      <p:font typeface="Roboto Slab" pitchFamily="2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01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57080"/>
            <a:ext cx="70014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Credit Cards: Good or Bad?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93790" y="3406021"/>
            <a:ext cx="787956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Credit cards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are a type of payment tool that allows you to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borrow money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from a bank or financial institution to make purchases. They can be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very useful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if used responsibly, but they can also lead to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financial problems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if misused. Let’s </a:t>
            </a:r>
            <a:b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break down the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advantages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disadvantages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of credit cards to help you decide if they are good or bad for you.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49259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890174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865647"/>
            <a:ext cx="189130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15213F"/>
                </a:solidFill>
                <a:ea typeface="Roboto Bold" pitchFamily="34" charset="-122"/>
                <a:cs typeface="Roboto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80693"/>
            <a:ext cx="72250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Advantages of Credit Cards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20847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957D00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5" name="Text 2"/>
          <p:cNvSpPr/>
          <p:nvPr/>
        </p:nvSpPr>
        <p:spPr>
          <a:xfrm>
            <a:off x="6465213" y="2169795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FFFFFF"/>
                </a:solidFill>
                <a:ea typeface="Roboto Slab" pitchFamily="34" charset="-122"/>
                <a:cs typeface="Roboto Slab" pitchFamily="34" charset="-120"/>
              </a:rPr>
              <a:t>1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7017306" y="20847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Convenience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7017306" y="2575203"/>
            <a:ext cx="331577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Credit cards are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easy to carry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widely accepted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for payments in stores, online, and even abroad.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7017306" y="4162901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You don't need to carry cash everywhere.</a:t>
            </a:r>
            <a:endParaRPr lang="en-US" sz="2400" dirty="0"/>
          </a:p>
        </p:txBody>
      </p:sp>
      <p:sp>
        <p:nvSpPr>
          <p:cNvPr id="9" name="Shape 6"/>
          <p:cNvSpPr/>
          <p:nvPr/>
        </p:nvSpPr>
        <p:spPr>
          <a:xfrm>
            <a:off x="10171867" y="20847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957D00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0" name="Text 7"/>
          <p:cNvSpPr/>
          <p:nvPr/>
        </p:nvSpPr>
        <p:spPr>
          <a:xfrm>
            <a:off x="10333077" y="2169795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FFFFFF"/>
                </a:solidFill>
                <a:ea typeface="Roboto Slab" pitchFamily="34" charset="-122"/>
                <a:cs typeface="Roboto Slab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8"/>
          <p:cNvSpPr/>
          <p:nvPr/>
        </p:nvSpPr>
        <p:spPr>
          <a:xfrm>
            <a:off x="10908983" y="20847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Build Credit History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10908983" y="2575203"/>
            <a:ext cx="3465923" cy="25212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Using a credit card responsibly helps you </a:t>
            </a:r>
            <a:b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build a good credit score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which is important for getting loans, mortgages, or better interest rates in the future.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6280190" y="53706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957D00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4" name="Text 11"/>
          <p:cNvSpPr/>
          <p:nvPr/>
        </p:nvSpPr>
        <p:spPr>
          <a:xfrm>
            <a:off x="6443424" y="5455682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FFFFFF"/>
                </a:solidFill>
                <a:ea typeface="Roboto Slab" pitchFamily="34" charset="-122"/>
                <a:cs typeface="Roboto Slab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2"/>
          <p:cNvSpPr/>
          <p:nvPr/>
        </p:nvSpPr>
        <p:spPr>
          <a:xfrm>
            <a:off x="7017306" y="5370671"/>
            <a:ext cx="29156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Rewards and Benefits</a:t>
            </a:r>
            <a:endParaRPr lang="en-US" sz="3200" dirty="0"/>
          </a:p>
        </p:txBody>
      </p:sp>
      <p:sp>
        <p:nvSpPr>
          <p:cNvPr id="16" name="Text 13"/>
          <p:cNvSpPr/>
          <p:nvPr/>
        </p:nvSpPr>
        <p:spPr>
          <a:xfrm>
            <a:off x="7017306" y="58610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Many credit cards offer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cashback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reward points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or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discounts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on purchases.</a:t>
            </a:r>
            <a:endParaRPr lang="en-US" sz="2400" dirty="0"/>
          </a:p>
        </p:txBody>
      </p:sp>
      <p:sp>
        <p:nvSpPr>
          <p:cNvPr id="17" name="Text 14"/>
          <p:cNvSpPr/>
          <p:nvPr/>
        </p:nvSpPr>
        <p:spPr>
          <a:xfrm>
            <a:off x="7017306" y="6722983"/>
            <a:ext cx="725002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Some cards also provide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travel perks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like free </a:t>
            </a:r>
            <a:b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airport lounge access or travel insurance.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70696" y="642215"/>
            <a:ext cx="8369743" cy="6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8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More Advantages of Credit Cards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636" y="1737411"/>
            <a:ext cx="516612" cy="51661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846636" y="2460597"/>
            <a:ext cx="2359104" cy="322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Emergency Funds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5846635" y="2907439"/>
            <a:ext cx="2585987" cy="13225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Credit cards can be a lifesaver in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emergencies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when you need money quickly.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5835403" y="4722153"/>
            <a:ext cx="2359104" cy="6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Example: Paying for car repairs or medical bills.</a:t>
            </a:r>
            <a:endParaRPr lang="en-US" sz="2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272" y="1737411"/>
            <a:ext cx="516612" cy="51661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032272" y="2460597"/>
            <a:ext cx="2359223" cy="6457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Purchase Protection</a:t>
            </a:r>
            <a:endParaRPr lang="en-US" sz="3200" dirty="0"/>
          </a:p>
        </p:txBody>
      </p:sp>
      <p:sp>
        <p:nvSpPr>
          <p:cNvPr id="10" name="Text 5"/>
          <p:cNvSpPr/>
          <p:nvPr/>
        </p:nvSpPr>
        <p:spPr>
          <a:xfrm>
            <a:off x="9032272" y="3230336"/>
            <a:ext cx="2585987" cy="1983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Credit cards often come with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fraud protection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warranty extensions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on purchases, keeping you safe from scams or faulty products.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9032271" y="6025090"/>
            <a:ext cx="2989399" cy="1653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If your card is stolen or misused, you can report it, and you won't be held responsible for unauthorized charges.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57156" y="1796078"/>
            <a:ext cx="516612" cy="51661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857156" y="2519264"/>
            <a:ext cx="2359223" cy="6457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Interest-Free Period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11857156" y="3289003"/>
            <a:ext cx="2585987" cy="1653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Most credit cards offer an </a:t>
            </a:r>
            <a:b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interest-free period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(usually 20-50 days) to pay back what you owe without extra charges.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313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8779" y="3089672"/>
            <a:ext cx="7108627" cy="632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48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Disadvantages of Credit Cards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79" y="4026218"/>
            <a:ext cx="1012508" cy="12150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25015" y="4228624"/>
            <a:ext cx="2531388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High-Interest Rates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2025015" y="4666417"/>
            <a:ext cx="1189660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If you don't pay your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full balance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on time, credit cards charge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high interest rates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</a:t>
            </a:r>
            <a:b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which can quickly increase your debt.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779" y="5241250"/>
            <a:ext cx="1012508" cy="121503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25015" y="5497445"/>
            <a:ext cx="2531388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Debt Trap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2025015" y="5935237"/>
            <a:ext cx="1189660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It's easy to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overspend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with a credit card, leading to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unmanageable debt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if you're not careful.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79" y="6456283"/>
            <a:ext cx="1012508" cy="121503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25015" y="6658689"/>
            <a:ext cx="2531388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Fees and Charges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2025015" y="7096482"/>
            <a:ext cx="1189660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Credit cards come with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annual fees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late payment fees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foreign transaction fees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</a:t>
            </a:r>
            <a:b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</a:b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which can add up over time.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94860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More Disadvantages of Credit Cards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93790" y="3547824"/>
            <a:ext cx="3785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Negative Impact on Credit Score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4392573"/>
            <a:ext cx="3785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Missing payments or maxing out your credit limit can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hurt your credit score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making it harder to get loans in the future.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682615" y="4194453"/>
            <a:ext cx="11680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Roboto Slab" pitchFamily="34" charset="-122"/>
                <a:cs typeface="Roboto Slab" pitchFamily="34" charset="-120"/>
              </a:rPr>
              <a:t>1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9937790" y="2500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Temptation to Spend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9937790" y="2991207"/>
            <a:ext cx="456497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Having a credit card can make it tempting to buy things you don't need, leading to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unnecessary expenses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61628" y="3243382"/>
            <a:ext cx="15656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Roboto Slab" pitchFamily="34" charset="-122"/>
                <a:cs typeface="Roboto Slab" pitchFamily="34" charset="-120"/>
              </a:rPr>
              <a:t>2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9937790" y="4917469"/>
            <a:ext cx="389882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Complex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Terms and Conditions</a:t>
            </a:r>
            <a:endParaRPr lang="en-US" sz="3200" dirty="0"/>
          </a:p>
        </p:txBody>
      </p:sp>
      <p:sp>
        <p:nvSpPr>
          <p:cNvPr id="12" name="Text 8"/>
          <p:cNvSpPr/>
          <p:nvPr/>
        </p:nvSpPr>
        <p:spPr>
          <a:xfrm>
            <a:off x="9937790" y="5762217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Credit card agreements can be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hard to understand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with hidden fees or conditions that may catch you off guard.</a:t>
            </a:r>
            <a:endParaRPr lang="en-US" sz="24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787640" y="5969556"/>
            <a:ext cx="15311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Roboto Slab" pitchFamily="34" charset="-122"/>
                <a:cs typeface="Roboto Slab" pitchFamily="34" charset="-120"/>
              </a:rPr>
              <a:t>3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267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0019" y="3414463"/>
            <a:ext cx="9356050" cy="681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4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When Are Credit Cards Good or Bad?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360019" y="4553545"/>
            <a:ext cx="3789759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32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When Are Credit Cards Good?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360019" y="5112425"/>
            <a:ext cx="628566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Credit cards are </a:t>
            </a:r>
            <a:r>
              <a:rPr lang="en-US" sz="2400" b="1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good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if: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360019" y="5657612"/>
            <a:ext cx="628566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You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pay your balance in full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every month to avoid interest.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360019" y="6082903"/>
            <a:ext cx="628566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You use them to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earn rewards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build credit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360019" y="6508194"/>
            <a:ext cx="628566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You need them for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emergencies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online purchases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8032676" y="4553545"/>
            <a:ext cx="3624739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32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When Are Credit Cards Bad?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8032676" y="5112425"/>
            <a:ext cx="628566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Credit cards are </a:t>
            </a:r>
            <a:r>
              <a:rPr lang="en-US" sz="2400" b="1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bad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if: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8032676" y="5657612"/>
            <a:ext cx="628566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You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overspend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 and can't pay back the money.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8032676" y="6082903"/>
            <a:ext cx="6285667" cy="697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You only make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minimum payments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, leading to high interest and debt.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8032676" y="6857167"/>
            <a:ext cx="6285667" cy="697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You use them for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impulse purchases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or things you can't afford.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9462373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44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Tips for Using Credit Cards Responsibly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Pay on Time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Always pay your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full balance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before the due date to avoid interest and fees.</a:t>
            </a:r>
            <a:endParaRPr lang="en-US" sz="2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Track Spending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Keep an eye on your spending to avoid overspending.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Set a Budget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Only use your credit card for purchases you can afford.</a:t>
            </a:r>
            <a:endParaRPr lang="en-US" sz="2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77703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Avoid Cash Advances</a:t>
            </a:r>
            <a:endParaRPr lang="en-US" sz="320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Cash withdrawals on credit cards often come with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high fees</a:t>
            </a:r>
            <a:r>
              <a:rPr lang="en-US" sz="2400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 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and </a:t>
            </a:r>
            <a:r>
              <a:rPr lang="en-US" sz="2400" b="1" dirty="0">
                <a:solidFill>
                  <a:srgbClr val="FF0000"/>
                </a:solidFill>
                <a:ea typeface="Roboto" pitchFamily="34" charset="-122"/>
                <a:cs typeface="Roboto" pitchFamily="34" charset="-120"/>
              </a:rPr>
              <a:t>interest rates</a:t>
            </a: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3200" dirty="0">
                <a:solidFill>
                  <a:srgbClr val="15213F"/>
                </a:solidFill>
                <a:ea typeface="Roboto Slab" pitchFamily="34" charset="-122"/>
                <a:cs typeface="Roboto Slab" pitchFamily="34" charset="-120"/>
              </a:rPr>
              <a:t>Read the Fine Print</a:t>
            </a:r>
            <a:endParaRPr lang="en-US" sz="320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15213F"/>
                </a:solidFill>
                <a:ea typeface="Roboto" pitchFamily="34" charset="-122"/>
                <a:cs typeface="Roboto" pitchFamily="34" charset="-120"/>
              </a:rPr>
              <a:t>Understand the terms and conditions of your credit card to avoid surprises.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6694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3257B8"/>
                </a:solidFill>
                <a:ea typeface="Roboto Slab" pitchFamily="34" charset="-122"/>
                <a:cs typeface="Roboto Slab" pitchFamily="34" charset="-120"/>
              </a:rPr>
              <a:t>Summary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2315885"/>
            <a:ext cx="3664863" cy="2749987"/>
          </a:xfrm>
          <a:prstGeom prst="roundRect">
            <a:avLst>
              <a:gd name="adj" fmla="val 1237"/>
            </a:avLst>
          </a:prstGeom>
          <a:solidFill>
            <a:srgbClr val="995515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5" name="Text 2"/>
          <p:cNvSpPr/>
          <p:nvPr/>
        </p:nvSpPr>
        <p:spPr>
          <a:xfrm>
            <a:off x="1020604" y="2542699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Roboto Slab" pitchFamily="34" charset="-122"/>
                <a:cs typeface="Roboto Slab" pitchFamily="34" charset="-120"/>
              </a:rPr>
              <a:t>Good Use of </a:t>
            </a:r>
            <a:br>
              <a:rPr lang="en-US" sz="3200" dirty="0">
                <a:solidFill>
                  <a:srgbClr val="FFFFFF"/>
                </a:solidFill>
                <a:ea typeface="Roboto Slab" pitchFamily="34" charset="-122"/>
                <a:cs typeface="Roboto Slab" pitchFamily="34" charset="-120"/>
              </a:rPr>
            </a:br>
            <a:r>
              <a:rPr lang="en-US" sz="3200" dirty="0">
                <a:solidFill>
                  <a:srgbClr val="FFFFFF"/>
                </a:solidFill>
                <a:ea typeface="Roboto Slab" pitchFamily="34" charset="-122"/>
                <a:cs typeface="Roboto Slab" pitchFamily="34" charset="-120"/>
              </a:rPr>
              <a:t>Credit Cards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020604" y="3387447"/>
            <a:ext cx="343804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Credit cards</a:t>
            </a:r>
            <a:r>
              <a:rPr lang="en-US" sz="2400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 can be </a:t>
            </a:r>
            <a:r>
              <a:rPr lang="en-US" sz="2400" b="1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good</a:t>
            </a:r>
            <a:r>
              <a:rPr lang="en-US" sz="2400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 if used responsibly, offering convenience, rewards, and financial flexibility.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685467" y="2315885"/>
            <a:ext cx="4135804" cy="2749987"/>
          </a:xfrm>
          <a:prstGeom prst="roundRect">
            <a:avLst>
              <a:gd name="adj" fmla="val 1237"/>
            </a:avLst>
          </a:prstGeom>
          <a:solidFill>
            <a:srgbClr val="995515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8" name="Text 5"/>
          <p:cNvSpPr/>
          <p:nvPr/>
        </p:nvSpPr>
        <p:spPr>
          <a:xfrm>
            <a:off x="4912281" y="2542699"/>
            <a:ext cx="31105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Roboto Slab" pitchFamily="34" charset="-122"/>
                <a:cs typeface="Roboto Slab" pitchFamily="34" charset="-120"/>
              </a:rPr>
              <a:t>Bad Use of Credit Cards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4912281" y="3033117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However, they can also be </a:t>
            </a:r>
            <a:r>
              <a:rPr lang="en-US" sz="2400" b="1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bad</a:t>
            </a:r>
            <a:r>
              <a:rPr lang="en-US" sz="2400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 if misused, leading to debt and financial stress.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93790" y="5292685"/>
            <a:ext cx="8027481" cy="1669852"/>
          </a:xfrm>
          <a:prstGeom prst="roundRect">
            <a:avLst>
              <a:gd name="adj" fmla="val 2038"/>
            </a:avLst>
          </a:prstGeom>
          <a:solidFill>
            <a:srgbClr val="995515"/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11" name="Text 8"/>
          <p:cNvSpPr/>
          <p:nvPr/>
        </p:nvSpPr>
        <p:spPr>
          <a:xfrm>
            <a:off x="1020604" y="5519499"/>
            <a:ext cx="30840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FFFFFF"/>
                </a:solidFill>
                <a:ea typeface="Roboto Slab" pitchFamily="34" charset="-122"/>
                <a:cs typeface="Roboto Slab" pitchFamily="34" charset="-120"/>
              </a:rPr>
              <a:t>Key to Responsible Use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1020604" y="6009918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The key is to </a:t>
            </a:r>
            <a:r>
              <a:rPr lang="en-US" sz="2400" b="1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spend wisely</a:t>
            </a:r>
            <a:r>
              <a:rPr lang="en-US" sz="2400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, </a:t>
            </a:r>
            <a:r>
              <a:rPr lang="en-US" sz="2400" b="1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pay on time</a:t>
            </a:r>
            <a:r>
              <a:rPr lang="en-US" sz="2400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, and </a:t>
            </a:r>
            <a:r>
              <a:rPr lang="en-US" sz="2400" b="1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avoid unnecessary purchases</a:t>
            </a:r>
            <a:r>
              <a:rPr lang="en-US" sz="2400" dirty="0">
                <a:solidFill>
                  <a:srgbClr val="FFFFFF"/>
                </a:solidFill>
                <a:ea typeface="Roboto" pitchFamily="34" charset="-122"/>
                <a:cs typeface="Roboto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704</Words>
  <Application>Microsoft Office PowerPoint</Application>
  <PresentationFormat>Custom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 Slab</vt:lpstr>
      <vt:lpstr>Roboto</vt:lpstr>
      <vt:lpstr>Roboto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17</cp:revision>
  <dcterms:created xsi:type="dcterms:W3CDTF">2025-03-04T14:01:41Z</dcterms:created>
  <dcterms:modified xsi:type="dcterms:W3CDTF">2025-03-12T03:03:56Z</dcterms:modified>
</cp:coreProperties>
</file>