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1"/>
  </p:notesMasterIdLst>
  <p:sldIdLst>
    <p:sldId id="478" r:id="rId2"/>
    <p:sldId id="493" r:id="rId3"/>
    <p:sldId id="494" r:id="rId4"/>
    <p:sldId id="495" r:id="rId5"/>
    <p:sldId id="496" r:id="rId6"/>
    <p:sldId id="497" r:id="rId7"/>
    <p:sldId id="498" r:id="rId8"/>
    <p:sldId id="499" r:id="rId9"/>
    <p:sldId id="500" r:id="rId10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DA"/>
    <a:srgbClr val="004620"/>
    <a:srgbClr val="E0ABAA"/>
    <a:srgbClr val="AF423F"/>
    <a:srgbClr val="FFCE33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8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86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13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90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19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38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49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8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48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3034485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Amazon SQS?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14427E1-A554-EF99-7C5B-793EF1A0574E}"/>
              </a:ext>
            </a:extLst>
          </p:cNvPr>
          <p:cNvSpPr/>
          <p:nvPr/>
        </p:nvSpPr>
        <p:spPr>
          <a:xfrm>
            <a:off x="117613" y="1104452"/>
            <a:ext cx="11921987" cy="188579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Amazon SQS (Simple Queue Service)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C00000"/>
                </a:solidFill>
              </a:rPr>
              <a:t>fully managed message queuing service </a:t>
            </a:r>
            <a:r>
              <a:rPr lang="en-US" sz="2000" dirty="0"/>
              <a:t>provided by </a:t>
            </a:r>
            <a:r>
              <a:rPr lang="en-US" sz="2000" dirty="0">
                <a:solidFill>
                  <a:srgbClr val="C00000"/>
                </a:solidFill>
              </a:rPr>
              <a:t>Amazon Web Services (AWS).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Amazon SQS </a:t>
            </a:r>
            <a:r>
              <a:rPr lang="en-US" sz="2000" dirty="0"/>
              <a:t>is designed to help you </a:t>
            </a:r>
            <a:r>
              <a:rPr lang="en-US" sz="2000" dirty="0">
                <a:solidFill>
                  <a:srgbClr val="C00000"/>
                </a:solidFill>
              </a:rPr>
              <a:t>build scalable, reliable, and decoupled applications </a:t>
            </a:r>
            <a:r>
              <a:rPr lang="en-US" sz="2000" dirty="0"/>
              <a:t>by facilitating communication between different parts of your system through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. 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1524000" y="32238"/>
            <a:ext cx="9372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SQS: The Secret Weapon for Building Decoupled Applications (Beginners Guide)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A735B-B948-822C-F162-C5C0C2A7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99" y="3485544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2441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7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4561363" y="493191"/>
            <a:ext cx="250870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Amazon SQS?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14427E1-A554-EF99-7C5B-793EF1A0574E}"/>
              </a:ext>
            </a:extLst>
          </p:cNvPr>
          <p:cNvSpPr/>
          <p:nvPr/>
        </p:nvSpPr>
        <p:spPr>
          <a:xfrm>
            <a:off x="117613" y="946206"/>
            <a:ext cx="11921987" cy="2261045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Imagine you're building a </a:t>
            </a:r>
            <a:r>
              <a:rPr lang="en-US" sz="2000" dirty="0">
                <a:solidFill>
                  <a:srgbClr val="C00000"/>
                </a:solidFill>
              </a:rPr>
              <a:t>complex application with multiple components </a:t>
            </a:r>
            <a:r>
              <a:rPr lang="en-US" sz="2000" dirty="0"/>
              <a:t>that need to </a:t>
            </a:r>
            <a:r>
              <a:rPr lang="en-US" sz="2000" dirty="0">
                <a:solidFill>
                  <a:srgbClr val="C00000"/>
                </a:solidFill>
              </a:rPr>
              <a:t>talk to each other</a:t>
            </a:r>
            <a:r>
              <a:rPr lang="en-US" sz="2000" dirty="0"/>
              <a:t>. For instance, you have a web application that accepts user orders and a separate service that processes those orders.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You need a way for the </a:t>
            </a:r>
            <a:r>
              <a:rPr lang="en-US" sz="2000" dirty="0">
                <a:solidFill>
                  <a:srgbClr val="C00000"/>
                </a:solidFill>
              </a:rPr>
              <a:t>web app to send order information to the processing service without both having to be active at the same time or tightly linked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C00000"/>
                </a:solidFill>
              </a:rPr>
              <a:t>Amazon SQS </a:t>
            </a:r>
            <a:r>
              <a:rPr lang="en-US" sz="2000" dirty="0"/>
              <a:t>helps you do just that by </a:t>
            </a:r>
            <a:r>
              <a:rPr lang="en-US" sz="2000" dirty="0">
                <a:solidFill>
                  <a:srgbClr val="C00000"/>
                </a:solidFill>
              </a:rPr>
              <a:t>acting as a middleman that holds the messages (orders in this case) </a:t>
            </a:r>
            <a:r>
              <a:rPr lang="en-US" sz="2000" dirty="0"/>
              <a:t>until the receiving service is ready to process them.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1524000" y="32238"/>
            <a:ext cx="9372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SQS: The Secret Weapon for Building Decoupled Applications (Beginners Guide)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A735B-B948-822C-F162-C5C0C2A7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99" y="3703652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5305C1-4DE1-61B3-961D-7392A42E606D}"/>
              </a:ext>
            </a:extLst>
          </p:cNvPr>
          <p:cNvSpPr/>
          <p:nvPr/>
        </p:nvSpPr>
        <p:spPr>
          <a:xfrm>
            <a:off x="1295400" y="4362226"/>
            <a:ext cx="2506135" cy="12389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</a:t>
            </a:r>
          </a:p>
          <a:p>
            <a:pPr algn="ctr"/>
            <a:r>
              <a:rPr lang="en-US" sz="2400" dirty="0"/>
              <a:t>Web Application</a:t>
            </a:r>
          </a:p>
          <a:p>
            <a:pPr algn="ctr"/>
            <a:r>
              <a:rPr lang="en-US" sz="2400" dirty="0"/>
              <a:t>(Producer)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014DF-23B0-CC7C-0836-B43474C97D2D}"/>
              </a:ext>
            </a:extLst>
          </p:cNvPr>
          <p:cNvSpPr/>
          <p:nvPr/>
        </p:nvSpPr>
        <p:spPr>
          <a:xfrm>
            <a:off x="8390465" y="4362226"/>
            <a:ext cx="2506135" cy="12389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Processing Service</a:t>
            </a:r>
          </a:p>
          <a:p>
            <a:pPr algn="ctr"/>
            <a:r>
              <a:rPr lang="en-US" sz="2400" dirty="0"/>
              <a:t>(Consumer)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B12DF0-40B2-062C-EE95-85DD5C6CF6A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17613" y="4981687"/>
            <a:ext cx="1177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0A624A7-6987-59E8-92B2-AC0E82BFA800}"/>
              </a:ext>
            </a:extLst>
          </p:cNvPr>
          <p:cNvSpPr/>
          <p:nvPr/>
        </p:nvSpPr>
        <p:spPr>
          <a:xfrm>
            <a:off x="117613" y="3701513"/>
            <a:ext cx="1087964" cy="612648"/>
          </a:xfrm>
          <a:prstGeom prst="wedgeRoundRectCallout">
            <a:avLst>
              <a:gd name="adj1" fmla="val 59259"/>
              <a:gd name="adj2" fmla="val 134493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Accept Orders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78EB61BC-F878-F942-7B14-B5B730DB0DE2}"/>
              </a:ext>
            </a:extLst>
          </p:cNvPr>
          <p:cNvSpPr/>
          <p:nvPr/>
        </p:nvSpPr>
        <p:spPr>
          <a:xfrm>
            <a:off x="10657417" y="3590034"/>
            <a:ext cx="1087964" cy="612648"/>
          </a:xfrm>
          <a:prstGeom prst="wedgeRoundRectCallout">
            <a:avLst>
              <a:gd name="adj1" fmla="val -35665"/>
              <a:gd name="adj2" fmla="val 104642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Process Orders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923144E-6A7E-F2C0-60E5-70C0B2C7B8A7}"/>
              </a:ext>
            </a:extLst>
          </p:cNvPr>
          <p:cNvSpPr/>
          <p:nvPr/>
        </p:nvSpPr>
        <p:spPr>
          <a:xfrm>
            <a:off x="6248399" y="3429000"/>
            <a:ext cx="1697564" cy="467358"/>
          </a:xfrm>
          <a:prstGeom prst="wedgeRoundRectCallout">
            <a:avLst>
              <a:gd name="adj1" fmla="val -7782"/>
              <a:gd name="adj2" fmla="val 216621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Queue holds Orders</a:t>
            </a:r>
          </a:p>
        </p:txBody>
      </p:sp>
    </p:spTree>
    <p:extLst>
      <p:ext uri="{BB962C8B-B14F-4D97-AF65-F5344CB8AC3E}">
        <p14:creationId xmlns:p14="http://schemas.microsoft.com/office/powerpoint/2010/main" val="313726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2441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7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4982567" y="706104"/>
            <a:ext cx="1922065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Key Concepts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14427E1-A554-EF99-7C5B-793EF1A0574E}"/>
              </a:ext>
            </a:extLst>
          </p:cNvPr>
          <p:cNvSpPr/>
          <p:nvPr/>
        </p:nvSpPr>
        <p:spPr>
          <a:xfrm>
            <a:off x="117613" y="1256851"/>
            <a:ext cx="11921987" cy="1897495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Queue</a:t>
            </a:r>
            <a:r>
              <a:rPr lang="en-US" sz="2000" dirty="0">
                <a:solidFill>
                  <a:srgbClr val="C00000"/>
                </a:solidFill>
              </a:rPr>
              <a:t>: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 is like a </a:t>
            </a:r>
            <a:r>
              <a:rPr lang="en-US" sz="2000" dirty="0">
                <a:solidFill>
                  <a:srgbClr val="C00000"/>
                </a:solidFill>
              </a:rPr>
              <a:t>waiting line </a:t>
            </a:r>
            <a:r>
              <a:rPr lang="en-US" sz="2000" dirty="0"/>
              <a:t>where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are stored until they are processed. You can think of it as a </a:t>
            </a:r>
            <a:r>
              <a:rPr lang="en-US" sz="2000" dirty="0">
                <a:solidFill>
                  <a:srgbClr val="C00000"/>
                </a:solidFill>
              </a:rPr>
              <a:t>buffer</a:t>
            </a:r>
            <a:r>
              <a:rPr lang="en-US" sz="2000" dirty="0"/>
              <a:t> between different parts of your application.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Message</a:t>
            </a:r>
            <a:r>
              <a:rPr lang="en-US" sz="2000" dirty="0"/>
              <a:t>: A </a:t>
            </a:r>
            <a:r>
              <a:rPr lang="en-US" sz="2000" dirty="0">
                <a:solidFill>
                  <a:srgbClr val="C00000"/>
                </a:solidFill>
              </a:rPr>
              <a:t>message</a:t>
            </a:r>
            <a:r>
              <a:rPr lang="en-US" sz="2000" dirty="0"/>
              <a:t> is the </a:t>
            </a:r>
            <a:r>
              <a:rPr lang="en-US" sz="2000" dirty="0">
                <a:solidFill>
                  <a:srgbClr val="C00000"/>
                </a:solidFill>
              </a:rPr>
              <a:t>data</a:t>
            </a:r>
            <a:r>
              <a:rPr lang="en-US" sz="2000" dirty="0"/>
              <a:t> that you want to send from one part of your application to another. In our example, a </a:t>
            </a:r>
            <a:r>
              <a:rPr lang="en-US" sz="2000" dirty="0">
                <a:solidFill>
                  <a:srgbClr val="C00000"/>
                </a:solidFill>
              </a:rPr>
              <a:t>message</a:t>
            </a:r>
            <a:r>
              <a:rPr lang="en-US" sz="2000" dirty="0"/>
              <a:t> could be an </a:t>
            </a:r>
            <a:r>
              <a:rPr lang="en-US" sz="2000" dirty="0">
                <a:solidFill>
                  <a:srgbClr val="C00000"/>
                </a:solidFill>
              </a:rPr>
              <a:t>order detail</a:t>
            </a:r>
            <a:r>
              <a:rPr lang="en-US" sz="2000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1524000" y="32238"/>
            <a:ext cx="9372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SQS: The Secret Weapon for Building Decoupled Applications (Beginners Guide)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A735B-B948-822C-F162-C5C0C2A7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99" y="3703652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5305C1-4DE1-61B3-961D-7392A42E606D}"/>
              </a:ext>
            </a:extLst>
          </p:cNvPr>
          <p:cNvSpPr/>
          <p:nvPr/>
        </p:nvSpPr>
        <p:spPr>
          <a:xfrm>
            <a:off x="1295400" y="4362226"/>
            <a:ext cx="2506135" cy="12389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</a:t>
            </a:r>
          </a:p>
          <a:p>
            <a:pPr algn="ctr"/>
            <a:r>
              <a:rPr lang="en-US" sz="2400" dirty="0"/>
              <a:t>Web Application</a:t>
            </a:r>
          </a:p>
          <a:p>
            <a:pPr algn="ctr"/>
            <a:r>
              <a:rPr lang="en-US" sz="2400" dirty="0"/>
              <a:t>(Producer)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014DF-23B0-CC7C-0836-B43474C97D2D}"/>
              </a:ext>
            </a:extLst>
          </p:cNvPr>
          <p:cNvSpPr/>
          <p:nvPr/>
        </p:nvSpPr>
        <p:spPr>
          <a:xfrm>
            <a:off x="8390465" y="4362226"/>
            <a:ext cx="2506135" cy="12389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Processing Service</a:t>
            </a:r>
          </a:p>
          <a:p>
            <a:pPr algn="ctr"/>
            <a:r>
              <a:rPr lang="en-US" sz="2400" dirty="0"/>
              <a:t>(Consumer)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B12DF0-40B2-062C-EE95-85DD5C6CF6A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17613" y="4981687"/>
            <a:ext cx="1177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0A624A7-6987-59E8-92B2-AC0E82BFA800}"/>
              </a:ext>
            </a:extLst>
          </p:cNvPr>
          <p:cNvSpPr/>
          <p:nvPr/>
        </p:nvSpPr>
        <p:spPr>
          <a:xfrm>
            <a:off x="117613" y="3701513"/>
            <a:ext cx="1087964" cy="612648"/>
          </a:xfrm>
          <a:prstGeom prst="wedgeRoundRectCallout">
            <a:avLst>
              <a:gd name="adj1" fmla="val 59259"/>
              <a:gd name="adj2" fmla="val 134493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Accept Orders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78EB61BC-F878-F942-7B14-B5B730DB0DE2}"/>
              </a:ext>
            </a:extLst>
          </p:cNvPr>
          <p:cNvSpPr/>
          <p:nvPr/>
        </p:nvSpPr>
        <p:spPr>
          <a:xfrm>
            <a:off x="10657417" y="3590034"/>
            <a:ext cx="1087964" cy="612648"/>
          </a:xfrm>
          <a:prstGeom prst="wedgeRoundRectCallout">
            <a:avLst>
              <a:gd name="adj1" fmla="val -35665"/>
              <a:gd name="adj2" fmla="val 104642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Process Orders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923144E-6A7E-F2C0-60E5-70C0B2C7B8A7}"/>
              </a:ext>
            </a:extLst>
          </p:cNvPr>
          <p:cNvSpPr/>
          <p:nvPr/>
        </p:nvSpPr>
        <p:spPr>
          <a:xfrm>
            <a:off x="6248399" y="3429000"/>
            <a:ext cx="1697564" cy="467358"/>
          </a:xfrm>
          <a:prstGeom prst="wedgeRoundRectCallout">
            <a:avLst>
              <a:gd name="adj1" fmla="val -7782"/>
              <a:gd name="adj2" fmla="val 216621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Queue holds Orders</a:t>
            </a:r>
          </a:p>
        </p:txBody>
      </p:sp>
    </p:spTree>
    <p:extLst>
      <p:ext uri="{BB962C8B-B14F-4D97-AF65-F5344CB8AC3E}">
        <p14:creationId xmlns:p14="http://schemas.microsoft.com/office/powerpoint/2010/main" val="42586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2441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7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4982567" y="692839"/>
            <a:ext cx="1922065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Key Concepts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14427E1-A554-EF99-7C5B-793EF1A0574E}"/>
              </a:ext>
            </a:extLst>
          </p:cNvPr>
          <p:cNvSpPr/>
          <p:nvPr/>
        </p:nvSpPr>
        <p:spPr>
          <a:xfrm>
            <a:off x="117613" y="1256851"/>
            <a:ext cx="11921987" cy="1897495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 startAt="3"/>
            </a:pPr>
            <a:r>
              <a:rPr lang="en-US" sz="2000" b="1" dirty="0">
                <a:solidFill>
                  <a:srgbClr val="C00000"/>
                </a:solidFill>
              </a:rPr>
              <a:t>Producer</a:t>
            </a:r>
            <a:r>
              <a:rPr lang="en-US" sz="2000" dirty="0">
                <a:solidFill>
                  <a:srgbClr val="C00000"/>
                </a:solidFill>
              </a:rPr>
              <a:t>: </a:t>
            </a:r>
            <a:r>
              <a:rPr lang="en-US" sz="2000" dirty="0"/>
              <a:t>The part of your application that </a:t>
            </a:r>
            <a:r>
              <a:rPr lang="en-US" sz="2000" dirty="0">
                <a:solidFill>
                  <a:srgbClr val="C00000"/>
                </a:solidFill>
              </a:rPr>
              <a:t>sends messages </a:t>
            </a:r>
            <a:r>
              <a:rPr lang="en-US" sz="2000" dirty="0"/>
              <a:t>to the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. For instance, the web application that receives orders.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>
                <a:solidFill>
                  <a:srgbClr val="C00000"/>
                </a:solidFill>
              </a:rPr>
              <a:t>Consumer</a:t>
            </a:r>
            <a:r>
              <a:rPr lang="en-US" sz="2000" dirty="0">
                <a:solidFill>
                  <a:srgbClr val="C00000"/>
                </a:solidFill>
              </a:rPr>
              <a:t>: </a:t>
            </a:r>
            <a:r>
              <a:rPr lang="en-US" sz="2000" dirty="0"/>
              <a:t>The part of your application that </a:t>
            </a:r>
            <a:r>
              <a:rPr lang="en-US" sz="2000" dirty="0">
                <a:solidFill>
                  <a:srgbClr val="C00000"/>
                </a:solidFill>
              </a:rPr>
              <a:t>retrieves and processes messages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. For example, the order processing service.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1524000" y="32238"/>
            <a:ext cx="9372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SQS: The Secret Weapon for Building Decoupled Applications (Beginners Guide)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A735B-B948-822C-F162-C5C0C2A7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99" y="3703652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5305C1-4DE1-61B3-961D-7392A42E606D}"/>
              </a:ext>
            </a:extLst>
          </p:cNvPr>
          <p:cNvSpPr/>
          <p:nvPr/>
        </p:nvSpPr>
        <p:spPr>
          <a:xfrm>
            <a:off x="1295400" y="4362226"/>
            <a:ext cx="2506135" cy="12389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</a:t>
            </a:r>
          </a:p>
          <a:p>
            <a:pPr algn="ctr"/>
            <a:r>
              <a:rPr lang="en-US" sz="2400" dirty="0"/>
              <a:t>Web Application</a:t>
            </a:r>
          </a:p>
          <a:p>
            <a:pPr algn="ctr"/>
            <a:r>
              <a:rPr lang="en-US" sz="2400" dirty="0"/>
              <a:t>(Producer)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014DF-23B0-CC7C-0836-B43474C97D2D}"/>
              </a:ext>
            </a:extLst>
          </p:cNvPr>
          <p:cNvSpPr/>
          <p:nvPr/>
        </p:nvSpPr>
        <p:spPr>
          <a:xfrm>
            <a:off x="8390465" y="4362226"/>
            <a:ext cx="2506135" cy="12389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Processing Service</a:t>
            </a:r>
          </a:p>
          <a:p>
            <a:pPr algn="ctr"/>
            <a:r>
              <a:rPr lang="en-US" sz="2400" dirty="0"/>
              <a:t>(Consumer)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B12DF0-40B2-062C-EE95-85DD5C6CF6A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17613" y="4981687"/>
            <a:ext cx="1177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0A624A7-6987-59E8-92B2-AC0E82BFA800}"/>
              </a:ext>
            </a:extLst>
          </p:cNvPr>
          <p:cNvSpPr/>
          <p:nvPr/>
        </p:nvSpPr>
        <p:spPr>
          <a:xfrm>
            <a:off x="117613" y="3701513"/>
            <a:ext cx="1087964" cy="612648"/>
          </a:xfrm>
          <a:prstGeom prst="wedgeRoundRectCallout">
            <a:avLst>
              <a:gd name="adj1" fmla="val 59259"/>
              <a:gd name="adj2" fmla="val 134493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Accept Orders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78EB61BC-F878-F942-7B14-B5B730DB0DE2}"/>
              </a:ext>
            </a:extLst>
          </p:cNvPr>
          <p:cNvSpPr/>
          <p:nvPr/>
        </p:nvSpPr>
        <p:spPr>
          <a:xfrm>
            <a:off x="10657417" y="3590034"/>
            <a:ext cx="1087964" cy="612648"/>
          </a:xfrm>
          <a:prstGeom prst="wedgeRoundRectCallout">
            <a:avLst>
              <a:gd name="adj1" fmla="val -35665"/>
              <a:gd name="adj2" fmla="val 104642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Process Orders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923144E-6A7E-F2C0-60E5-70C0B2C7B8A7}"/>
              </a:ext>
            </a:extLst>
          </p:cNvPr>
          <p:cNvSpPr/>
          <p:nvPr/>
        </p:nvSpPr>
        <p:spPr>
          <a:xfrm>
            <a:off x="6248399" y="3429000"/>
            <a:ext cx="1697564" cy="467358"/>
          </a:xfrm>
          <a:prstGeom prst="wedgeRoundRectCallout">
            <a:avLst>
              <a:gd name="adj1" fmla="val -7782"/>
              <a:gd name="adj2" fmla="val 216621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Queue holds Orders</a:t>
            </a:r>
          </a:p>
        </p:txBody>
      </p:sp>
    </p:spTree>
    <p:extLst>
      <p:ext uri="{BB962C8B-B14F-4D97-AF65-F5344CB8AC3E}">
        <p14:creationId xmlns:p14="http://schemas.microsoft.com/office/powerpoint/2010/main" val="415468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2441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7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4004512" y="537086"/>
            <a:ext cx="3088666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How Does Amazon SQS Work?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14427E1-A554-EF99-7C5B-793EF1A0574E}"/>
              </a:ext>
            </a:extLst>
          </p:cNvPr>
          <p:cNvSpPr/>
          <p:nvPr/>
        </p:nvSpPr>
        <p:spPr>
          <a:xfrm>
            <a:off x="117613" y="960292"/>
            <a:ext cx="11921987" cy="224792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rgbClr val="C00000"/>
                </a:solidFill>
              </a:rPr>
              <a:t>Send Messages</a:t>
            </a:r>
            <a:r>
              <a:rPr lang="en-US" sz="1700" dirty="0">
                <a:solidFill>
                  <a:srgbClr val="C00000"/>
                </a:solidFill>
              </a:rPr>
              <a:t>: </a:t>
            </a:r>
            <a:r>
              <a:rPr lang="en-US" sz="1700" dirty="0"/>
              <a:t>The </a:t>
            </a:r>
            <a:r>
              <a:rPr lang="en-US" sz="1700" dirty="0">
                <a:solidFill>
                  <a:srgbClr val="C00000"/>
                </a:solidFill>
              </a:rPr>
              <a:t>producer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C00000"/>
                </a:solidFill>
              </a:rPr>
              <a:t>sends messages </a:t>
            </a:r>
            <a:r>
              <a:rPr lang="en-US" sz="1700" dirty="0"/>
              <a:t>to the </a:t>
            </a:r>
            <a:r>
              <a:rPr lang="en-US" sz="1700" dirty="0">
                <a:solidFill>
                  <a:srgbClr val="C00000"/>
                </a:solidFill>
              </a:rPr>
              <a:t>SQS queue</a:t>
            </a:r>
            <a:r>
              <a:rPr lang="en-US" sz="1700" dirty="0"/>
              <a:t>.</a:t>
            </a:r>
            <a:br>
              <a:rPr lang="en-US" sz="1700" dirty="0"/>
            </a:b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rgbClr val="C00000"/>
                </a:solidFill>
              </a:rPr>
              <a:t>Store Messages</a:t>
            </a:r>
            <a:r>
              <a:rPr lang="en-US" sz="1700" dirty="0">
                <a:solidFill>
                  <a:srgbClr val="C00000"/>
                </a:solidFill>
              </a:rPr>
              <a:t>: Amazon SQS stores the messages in the queue</a:t>
            </a:r>
            <a:r>
              <a:rPr lang="en-US" sz="1700" dirty="0"/>
              <a:t>. These messages are </a:t>
            </a:r>
            <a:r>
              <a:rPr lang="en-US" sz="1700" dirty="0">
                <a:solidFill>
                  <a:srgbClr val="C00000"/>
                </a:solidFill>
              </a:rPr>
              <a:t>retained</a:t>
            </a:r>
            <a:r>
              <a:rPr lang="en-US" sz="1700" dirty="0"/>
              <a:t> until they are processed and deleted by the consumer.</a:t>
            </a:r>
            <a:br>
              <a:rPr lang="en-US" sz="1700" dirty="0"/>
            </a:b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rgbClr val="C00000"/>
                </a:solidFill>
              </a:rPr>
              <a:t>Receive Messages</a:t>
            </a:r>
            <a:r>
              <a:rPr lang="en-US" sz="1700" dirty="0"/>
              <a:t>: The </a:t>
            </a:r>
            <a:r>
              <a:rPr lang="en-US" sz="1700" dirty="0">
                <a:solidFill>
                  <a:srgbClr val="C00000"/>
                </a:solidFill>
              </a:rPr>
              <a:t>consumer</a:t>
            </a:r>
            <a:r>
              <a:rPr lang="en-US" sz="1700" dirty="0"/>
              <a:t> </a:t>
            </a:r>
            <a:r>
              <a:rPr lang="en-US" sz="1700" dirty="0">
                <a:solidFill>
                  <a:srgbClr val="C00000"/>
                </a:solidFill>
              </a:rPr>
              <a:t>retrieves messages from the queue </a:t>
            </a:r>
            <a:r>
              <a:rPr lang="en-US" sz="1700" dirty="0"/>
              <a:t>when it’s ready to process them.</a:t>
            </a:r>
            <a:br>
              <a:rPr lang="en-US" sz="1700" dirty="0"/>
            </a:b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rgbClr val="C00000"/>
                </a:solidFill>
              </a:rPr>
              <a:t>Delete Messages</a:t>
            </a:r>
            <a:r>
              <a:rPr lang="en-US" sz="1700" dirty="0">
                <a:solidFill>
                  <a:srgbClr val="C00000"/>
                </a:solidFill>
              </a:rPr>
              <a:t>: </a:t>
            </a:r>
            <a:r>
              <a:rPr lang="en-US" sz="1700" dirty="0"/>
              <a:t>After processing a message, the consumer </a:t>
            </a:r>
            <a:r>
              <a:rPr lang="en-US" sz="1700" dirty="0">
                <a:solidFill>
                  <a:srgbClr val="C00000"/>
                </a:solidFill>
              </a:rPr>
              <a:t>deletes it </a:t>
            </a:r>
            <a:r>
              <a:rPr lang="en-US" sz="1700" dirty="0"/>
              <a:t>from the queue to prevent it from being processed again.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1524000" y="32238"/>
            <a:ext cx="9372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SQS: The Secret Weapon for Building Decoupled Applications (Beginners Guide)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A735B-B948-822C-F162-C5C0C2A7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99" y="3703652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65305C1-4DE1-61B3-961D-7392A42E606D}"/>
              </a:ext>
            </a:extLst>
          </p:cNvPr>
          <p:cNvSpPr/>
          <p:nvPr/>
        </p:nvSpPr>
        <p:spPr>
          <a:xfrm>
            <a:off x="1295400" y="4362226"/>
            <a:ext cx="2506135" cy="12389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</a:t>
            </a:r>
          </a:p>
          <a:p>
            <a:pPr algn="ctr"/>
            <a:r>
              <a:rPr lang="en-US" sz="2400" dirty="0"/>
              <a:t>Web Application</a:t>
            </a:r>
          </a:p>
          <a:p>
            <a:pPr algn="ctr"/>
            <a:r>
              <a:rPr lang="en-US" sz="2400" dirty="0"/>
              <a:t>(Producer)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4014DF-23B0-CC7C-0836-B43474C97D2D}"/>
              </a:ext>
            </a:extLst>
          </p:cNvPr>
          <p:cNvSpPr/>
          <p:nvPr/>
        </p:nvSpPr>
        <p:spPr>
          <a:xfrm>
            <a:off x="8390465" y="4362226"/>
            <a:ext cx="2506135" cy="12389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Processing Service</a:t>
            </a:r>
          </a:p>
          <a:p>
            <a:pPr algn="ctr"/>
            <a:r>
              <a:rPr lang="en-US" sz="2400" dirty="0"/>
              <a:t>(Consumer)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B12DF0-40B2-062C-EE95-85DD5C6CF6A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17613" y="4981687"/>
            <a:ext cx="11777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0A624A7-6987-59E8-92B2-AC0E82BFA800}"/>
              </a:ext>
            </a:extLst>
          </p:cNvPr>
          <p:cNvSpPr/>
          <p:nvPr/>
        </p:nvSpPr>
        <p:spPr>
          <a:xfrm>
            <a:off x="117613" y="3701513"/>
            <a:ext cx="1087964" cy="612648"/>
          </a:xfrm>
          <a:prstGeom prst="wedgeRoundRectCallout">
            <a:avLst>
              <a:gd name="adj1" fmla="val 59259"/>
              <a:gd name="adj2" fmla="val 134493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Accept Orders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78EB61BC-F878-F942-7B14-B5B730DB0DE2}"/>
              </a:ext>
            </a:extLst>
          </p:cNvPr>
          <p:cNvSpPr/>
          <p:nvPr/>
        </p:nvSpPr>
        <p:spPr>
          <a:xfrm>
            <a:off x="10657417" y="3590034"/>
            <a:ext cx="1087964" cy="612648"/>
          </a:xfrm>
          <a:prstGeom prst="wedgeRoundRectCallout">
            <a:avLst>
              <a:gd name="adj1" fmla="val -35665"/>
              <a:gd name="adj2" fmla="val 104642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Process Orders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E923144E-6A7E-F2C0-60E5-70C0B2C7B8A7}"/>
              </a:ext>
            </a:extLst>
          </p:cNvPr>
          <p:cNvSpPr/>
          <p:nvPr/>
        </p:nvSpPr>
        <p:spPr>
          <a:xfrm>
            <a:off x="6248399" y="3429000"/>
            <a:ext cx="1697564" cy="467358"/>
          </a:xfrm>
          <a:prstGeom prst="wedgeRoundRectCallout">
            <a:avLst>
              <a:gd name="adj1" fmla="val -7782"/>
              <a:gd name="adj2" fmla="val 216621"/>
              <a:gd name="adj3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Queue holds Orders</a:t>
            </a:r>
          </a:p>
        </p:txBody>
      </p:sp>
    </p:spTree>
    <p:extLst>
      <p:ext uri="{BB962C8B-B14F-4D97-AF65-F5344CB8AC3E}">
        <p14:creationId xmlns:p14="http://schemas.microsoft.com/office/powerpoint/2010/main" val="95131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2441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7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4774946" y="535328"/>
            <a:ext cx="2337307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Types of Queues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14427E1-A554-EF99-7C5B-793EF1A0574E}"/>
              </a:ext>
            </a:extLst>
          </p:cNvPr>
          <p:cNvSpPr/>
          <p:nvPr/>
        </p:nvSpPr>
        <p:spPr>
          <a:xfrm>
            <a:off x="117613" y="1072451"/>
            <a:ext cx="11921987" cy="569876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Amazon SQS offers two types of queues:</a:t>
            </a:r>
            <a:br>
              <a:rPr lang="en-US" sz="2000" dirty="0"/>
            </a:br>
            <a:endParaRPr lang="en-US" sz="20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Standard Queue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br>
              <a:rPr lang="en-US" sz="2000" dirty="0"/>
            </a:b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High Throughput</a:t>
            </a:r>
            <a:r>
              <a:rPr lang="en-US" sz="2000" dirty="0"/>
              <a:t>: Can handle a large number of transactions per second.</a:t>
            </a:r>
            <a:br>
              <a:rPr lang="en-US" sz="2000" dirty="0"/>
            </a:b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At-Least-Once Delivery</a:t>
            </a:r>
            <a:r>
              <a:rPr lang="en-US" sz="2000" dirty="0"/>
              <a:t>: Messages might be delivered more than once.</a:t>
            </a:r>
            <a:br>
              <a:rPr lang="en-US" sz="2000" dirty="0"/>
            </a:b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Best-Effort Ordering</a:t>
            </a:r>
            <a:r>
              <a:rPr lang="en-US" sz="2000" dirty="0"/>
              <a:t>: Messages are generally delivered in the order they are sent, but occasionally they might be delivered out of order.</a:t>
            </a:r>
            <a:br>
              <a:rPr lang="en-US" sz="2000" dirty="0"/>
            </a:br>
            <a:endParaRPr lang="en-US" sz="2000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FIFO Queue (First-In-First-Out)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br>
              <a:rPr lang="en-US" sz="2000" dirty="0"/>
            </a:b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Exact-Once Processing</a:t>
            </a:r>
            <a:r>
              <a:rPr lang="en-US" sz="2000" dirty="0"/>
              <a:t>: Ensures that each message is delivered and processed exactly once.</a:t>
            </a:r>
            <a:br>
              <a:rPr lang="en-US" sz="2000" dirty="0"/>
            </a:b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Preserved Order</a:t>
            </a:r>
            <a:r>
              <a:rPr lang="en-US" sz="2000" dirty="0"/>
              <a:t>: Messages are delivered in the exact order they are sent.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1524000" y="32238"/>
            <a:ext cx="9372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SQS: The Secret Weapon for Building Decoupled Applications (Beginners Guide)</a:t>
            </a:r>
          </a:p>
        </p:txBody>
      </p:sp>
    </p:spTree>
    <p:extLst>
      <p:ext uri="{BB962C8B-B14F-4D97-AF65-F5344CB8AC3E}">
        <p14:creationId xmlns:p14="http://schemas.microsoft.com/office/powerpoint/2010/main" val="10002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2441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7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4038600" y="1639528"/>
            <a:ext cx="3310843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Benefits of Amazon SQS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14427E1-A554-EF99-7C5B-793EF1A0574E}"/>
              </a:ext>
            </a:extLst>
          </p:cNvPr>
          <p:cNvSpPr/>
          <p:nvPr/>
        </p:nvSpPr>
        <p:spPr>
          <a:xfrm>
            <a:off x="117613" y="2139251"/>
            <a:ext cx="11921987" cy="3575749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Scalability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Automatically scales </a:t>
            </a:r>
            <a:r>
              <a:rPr lang="en-US" dirty="0"/>
              <a:t>to handle any amount of messages.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Reliability</a:t>
            </a:r>
            <a:r>
              <a:rPr lang="en-US" dirty="0"/>
              <a:t>: Ensures that </a:t>
            </a:r>
            <a:r>
              <a:rPr lang="en-US" dirty="0">
                <a:solidFill>
                  <a:srgbClr val="C00000"/>
                </a:solidFill>
              </a:rPr>
              <a:t>messages are not lost </a:t>
            </a:r>
            <a:r>
              <a:rPr lang="en-US" dirty="0"/>
              <a:t>and can be processed reliably.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Decoupling</a:t>
            </a:r>
            <a:r>
              <a:rPr lang="en-US" dirty="0"/>
              <a:t>: Allows different parts of your application to communicate </a:t>
            </a:r>
            <a:r>
              <a:rPr lang="en-US" dirty="0">
                <a:solidFill>
                  <a:srgbClr val="C00000"/>
                </a:solidFill>
              </a:rPr>
              <a:t>without being directly connected</a:t>
            </a:r>
            <a:r>
              <a:rPr lang="en-US" dirty="0"/>
              <a:t>, improving flexibility and fault tolerance.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Cost-Effective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Pay-as-you-go pricing </a:t>
            </a:r>
            <a:r>
              <a:rPr lang="en-US" dirty="0"/>
              <a:t>means you only pay for the resources you use.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1524000" y="32238"/>
            <a:ext cx="9372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SQS: The Secret Weapon for Building Decoupled Applications (Beginners Guide)</a:t>
            </a:r>
          </a:p>
        </p:txBody>
      </p:sp>
    </p:spTree>
    <p:extLst>
      <p:ext uri="{BB962C8B-B14F-4D97-AF65-F5344CB8AC3E}">
        <p14:creationId xmlns:p14="http://schemas.microsoft.com/office/powerpoint/2010/main" val="245553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2441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732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4419600" y="1640681"/>
            <a:ext cx="2733441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Common Use Cases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14427E1-A554-EF99-7C5B-793EF1A0574E}"/>
              </a:ext>
            </a:extLst>
          </p:cNvPr>
          <p:cNvSpPr/>
          <p:nvPr/>
        </p:nvSpPr>
        <p:spPr>
          <a:xfrm>
            <a:off x="117613" y="2139252"/>
            <a:ext cx="11921987" cy="3145540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Order Processing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Decoupling</a:t>
            </a:r>
            <a:r>
              <a:rPr lang="en-US" dirty="0"/>
              <a:t> the front-end order-taking system from the back-end order processing system.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Job Scheduling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Managing background tasks </a:t>
            </a:r>
            <a:r>
              <a:rPr lang="en-US" dirty="0"/>
              <a:t>such as batch processing or scheduled jobs.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Message Buffering</a:t>
            </a:r>
            <a:r>
              <a:rPr lang="en-US" dirty="0"/>
              <a:t>: Handling spikes in traffic by </a:t>
            </a:r>
            <a:r>
              <a:rPr lang="en-US" dirty="0">
                <a:solidFill>
                  <a:srgbClr val="C00000"/>
                </a:solidFill>
              </a:rPr>
              <a:t>buffering messages </a:t>
            </a:r>
            <a:r>
              <a:rPr lang="en-US" dirty="0"/>
              <a:t>to be processed later.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1524000" y="32238"/>
            <a:ext cx="9372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SQS: The Secret Weapon for Building Decoupled Applications (Beginners Guide)</a:t>
            </a:r>
          </a:p>
        </p:txBody>
      </p:sp>
    </p:spTree>
    <p:extLst>
      <p:ext uri="{BB962C8B-B14F-4D97-AF65-F5344CB8AC3E}">
        <p14:creationId xmlns:p14="http://schemas.microsoft.com/office/powerpoint/2010/main" val="409325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575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905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5226993" y="1940200"/>
            <a:ext cx="1433213" cy="47000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14427E1-A554-EF99-7C5B-793EF1A0574E}"/>
              </a:ext>
            </a:extLst>
          </p:cNvPr>
          <p:cNvSpPr/>
          <p:nvPr/>
        </p:nvSpPr>
        <p:spPr>
          <a:xfrm>
            <a:off x="117613" y="2471043"/>
            <a:ext cx="11921987" cy="3194748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Amazon SQS </a:t>
            </a:r>
            <a:r>
              <a:rPr lang="en-US" sz="2000" dirty="0"/>
              <a:t>is a powerful service for </a:t>
            </a:r>
            <a:r>
              <a:rPr lang="en-US" sz="2000" dirty="0">
                <a:solidFill>
                  <a:srgbClr val="C00000"/>
                </a:solidFill>
              </a:rPr>
              <a:t>building scalable and decoupled applications</a:t>
            </a:r>
            <a:r>
              <a:rPr lang="en-US" sz="2000" dirty="0"/>
              <a:t>.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Amazon SQS uses </a:t>
            </a:r>
            <a:r>
              <a:rPr lang="en-US" sz="2000" dirty="0">
                <a:solidFill>
                  <a:srgbClr val="C00000"/>
                </a:solidFill>
              </a:rPr>
              <a:t>queues to store and manage messages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Amazon SQS</a:t>
            </a:r>
            <a:r>
              <a:rPr lang="en-US" sz="2000" dirty="0"/>
              <a:t> allows different parts of your application to communicate efficiently and reliably.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Using </a:t>
            </a:r>
            <a:r>
              <a:rPr lang="en-US" sz="2000" dirty="0">
                <a:solidFill>
                  <a:srgbClr val="C00000"/>
                </a:solidFill>
              </a:rPr>
              <a:t>Amazon SQS </a:t>
            </a:r>
            <a:r>
              <a:rPr lang="en-US" sz="2000" dirty="0"/>
              <a:t>we can process orders, manage background tasks, or buffer messages during traffic spikes.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>
                <a:solidFill>
                  <a:srgbClr val="C00000"/>
                </a:solidFill>
              </a:rPr>
              <a:t>Amazon SQS </a:t>
            </a:r>
            <a:r>
              <a:rPr lang="en-US" sz="2000" dirty="0"/>
              <a:t>provides the tools you need to ensure your application runs smoothly.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1524000" y="32238"/>
            <a:ext cx="9372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SQS: The Secret Weapon for Building Decoupled Applications (Beginners Guide)</a:t>
            </a:r>
          </a:p>
        </p:txBody>
      </p:sp>
    </p:spTree>
    <p:extLst>
      <p:ext uri="{BB962C8B-B14F-4D97-AF65-F5344CB8AC3E}">
        <p14:creationId xmlns:p14="http://schemas.microsoft.com/office/powerpoint/2010/main" val="11832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93840</TotalTime>
  <Words>870</Words>
  <Application>Microsoft Office PowerPoint</Application>
  <PresentationFormat>Widescreen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10217</cp:revision>
  <dcterms:created xsi:type="dcterms:W3CDTF">2006-08-16T00:00:00Z</dcterms:created>
  <dcterms:modified xsi:type="dcterms:W3CDTF">2024-07-15T15:11:26Z</dcterms:modified>
</cp:coreProperties>
</file>