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9"/>
  </p:notesMasterIdLst>
  <p:sldIdLst>
    <p:sldId id="478" r:id="rId2"/>
    <p:sldId id="491" r:id="rId3"/>
    <p:sldId id="497" r:id="rId4"/>
    <p:sldId id="498" r:id="rId5"/>
    <p:sldId id="500" r:id="rId6"/>
    <p:sldId id="499" r:id="rId7"/>
    <p:sldId id="501" r:id="rId8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33"/>
    <a:srgbClr val="0049DA"/>
    <a:srgbClr val="004620"/>
    <a:srgbClr val="E0ABAA"/>
    <a:srgbClr val="AF423F"/>
    <a:srgbClr val="CC9B00"/>
    <a:srgbClr val="005C2A"/>
    <a:srgbClr val="2AE456"/>
    <a:srgbClr val="FF505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248" y="86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001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055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496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052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451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7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533400"/>
            <a:ext cx="2508700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What is Amazon SQS?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999233"/>
            <a:ext cx="11956774" cy="20778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C00000"/>
                </a:solidFill>
              </a:rPr>
              <a:t>Amazon Simple Queue Service (SQS) </a:t>
            </a:r>
            <a:r>
              <a:rPr lang="en-US" sz="2400" dirty="0"/>
              <a:t>is a </a:t>
            </a:r>
            <a:r>
              <a:rPr lang="en-US" sz="2400" dirty="0">
                <a:solidFill>
                  <a:srgbClr val="C00000"/>
                </a:solidFill>
              </a:rPr>
              <a:t>service</a:t>
            </a:r>
            <a:r>
              <a:rPr lang="en-US" sz="2400" dirty="0"/>
              <a:t> that allows you to </a:t>
            </a:r>
            <a:r>
              <a:rPr lang="en-US" sz="2400" dirty="0">
                <a:solidFill>
                  <a:srgbClr val="C00000"/>
                </a:solidFill>
              </a:rPr>
              <a:t>send, store, and receive messages</a:t>
            </a:r>
            <a:r>
              <a:rPr lang="en-US" sz="2400" dirty="0"/>
              <a:t> between different parts of your applications.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C00000"/>
                </a:solidFill>
              </a:rPr>
              <a:t>Amazon SQS </a:t>
            </a:r>
            <a:r>
              <a:rPr lang="en-US" sz="2400" dirty="0"/>
              <a:t>is like a </a:t>
            </a:r>
            <a:r>
              <a:rPr lang="en-US" sz="2400" dirty="0">
                <a:solidFill>
                  <a:srgbClr val="C00000"/>
                </a:solidFill>
              </a:rPr>
              <a:t>messaging system </a:t>
            </a:r>
            <a:r>
              <a:rPr lang="en-US" sz="2400" dirty="0"/>
              <a:t>where one part of your application can </a:t>
            </a:r>
            <a:r>
              <a:rPr lang="en-US" sz="2400" dirty="0">
                <a:solidFill>
                  <a:srgbClr val="C00000"/>
                </a:solidFill>
              </a:rPr>
              <a:t>send 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message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00000"/>
                </a:solidFill>
              </a:rPr>
              <a:t>to a queue</a:t>
            </a:r>
            <a:r>
              <a:rPr lang="en-US" sz="2400" dirty="0"/>
              <a:t>, and another part can </a:t>
            </a:r>
            <a:r>
              <a:rPr lang="en-US" sz="2400" dirty="0">
                <a:solidFill>
                  <a:srgbClr val="C00000"/>
                </a:solidFill>
              </a:rPr>
              <a:t>receive that message from the queue</a:t>
            </a:r>
            <a:r>
              <a:rPr lang="en-US" sz="2400" dirty="0"/>
              <a:t>.</a:t>
            </a:r>
            <a:endParaRPr lang="en-US" sz="6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D12CD3-52D5-1ECC-793F-1D03C168A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311" y="3352800"/>
            <a:ext cx="8344201" cy="288315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924B60D-57CF-8DAD-2C2F-AD76ECBFD2A0}"/>
              </a:ext>
            </a:extLst>
          </p:cNvPr>
          <p:cNvSpPr/>
          <p:nvPr/>
        </p:nvSpPr>
        <p:spPr>
          <a:xfrm>
            <a:off x="2362200" y="37179"/>
            <a:ext cx="7772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Explaining Amazon SQS Receive Message Wait Time: A Beginner's Guide</a:t>
            </a:r>
          </a:p>
        </p:txBody>
      </p:sp>
    </p:spTree>
    <p:extLst>
      <p:ext uri="{BB962C8B-B14F-4D97-AF65-F5344CB8AC3E}">
        <p14:creationId xmlns:p14="http://schemas.microsoft.com/office/powerpoint/2010/main" val="40704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324588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653599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766191"/>
            <a:ext cx="4121898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What is Receive Message Wait Time?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1232025"/>
            <a:ext cx="11956774" cy="1434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	The "</a:t>
            </a:r>
            <a:r>
              <a:rPr lang="en-US" sz="2400" dirty="0">
                <a:solidFill>
                  <a:srgbClr val="C00000"/>
                </a:solidFill>
              </a:rPr>
              <a:t>Receive Message Wait Time</a:t>
            </a:r>
            <a:r>
              <a:rPr lang="en-US" sz="2400" dirty="0"/>
              <a:t>" is a setting in </a:t>
            </a:r>
            <a:r>
              <a:rPr lang="en-US" sz="2400" dirty="0">
                <a:solidFill>
                  <a:srgbClr val="C00000"/>
                </a:solidFill>
              </a:rPr>
              <a:t>Amazon SQS </a:t>
            </a:r>
            <a:r>
              <a:rPr lang="en-US" sz="2400" dirty="0"/>
              <a:t>that affects how your application receives </a:t>
            </a:r>
            <a:r>
              <a:rPr lang="en-US" sz="2400" dirty="0">
                <a:solidFill>
                  <a:srgbClr val="C00000"/>
                </a:solidFill>
              </a:rPr>
              <a:t>messages</a:t>
            </a:r>
            <a:r>
              <a:rPr lang="en-US" sz="2400" dirty="0"/>
              <a:t> from the queue. It determines </a:t>
            </a:r>
            <a:r>
              <a:rPr lang="en-US" sz="2400" dirty="0">
                <a:solidFill>
                  <a:srgbClr val="C00000"/>
                </a:solidFill>
              </a:rPr>
              <a:t>how long your application should wait for a message to become available in the queue </a:t>
            </a:r>
            <a:r>
              <a:rPr lang="en-US" sz="2400" dirty="0"/>
              <a:t>before moving 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0F75B7-98A1-FD32-5510-FB6303C11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311" y="3352800"/>
            <a:ext cx="8344201" cy="288315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71E1D0-F30C-2A56-740E-E6908F41197E}"/>
              </a:ext>
            </a:extLst>
          </p:cNvPr>
          <p:cNvSpPr/>
          <p:nvPr/>
        </p:nvSpPr>
        <p:spPr>
          <a:xfrm>
            <a:off x="2362200" y="37179"/>
            <a:ext cx="7772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Explaining Amazon SQS Receive Message Wait Time: A Beginner's Guide</a:t>
            </a:r>
          </a:p>
        </p:txBody>
      </p:sp>
    </p:spTree>
    <p:extLst>
      <p:ext uri="{BB962C8B-B14F-4D97-AF65-F5344CB8AC3E}">
        <p14:creationId xmlns:p14="http://schemas.microsoft.com/office/powerpoint/2010/main" val="162683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7013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0304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40025" y="515991"/>
            <a:ext cx="1675459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Key Concepts: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1004697"/>
            <a:ext cx="11956774" cy="56247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C00000"/>
                </a:solidFill>
              </a:rPr>
              <a:t> Short Polling</a:t>
            </a:r>
            <a:r>
              <a:rPr lang="en-US" sz="2000" dirty="0">
                <a:solidFill>
                  <a:srgbClr val="C00000"/>
                </a:solidFill>
              </a:rPr>
              <a:t>:</a:t>
            </a:r>
            <a:br>
              <a:rPr lang="en-US" sz="2000" dirty="0"/>
            </a:b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By default, when your application asks </a:t>
            </a:r>
            <a:r>
              <a:rPr lang="en-US" sz="2000" dirty="0">
                <a:solidFill>
                  <a:srgbClr val="C00000"/>
                </a:solidFill>
              </a:rPr>
              <a:t>SQS</a:t>
            </a:r>
            <a:r>
              <a:rPr lang="en-US" sz="2000" dirty="0"/>
              <a:t> for a </a:t>
            </a:r>
            <a:r>
              <a:rPr lang="en-US" sz="2000" dirty="0">
                <a:solidFill>
                  <a:srgbClr val="C00000"/>
                </a:solidFill>
              </a:rPr>
              <a:t>message</a:t>
            </a:r>
            <a:r>
              <a:rPr lang="en-US" sz="2000" dirty="0"/>
              <a:t>, it immediately returns any available </a:t>
            </a:r>
            <a:r>
              <a:rPr lang="en-US" sz="2000" dirty="0">
                <a:solidFill>
                  <a:srgbClr val="C00000"/>
                </a:solidFill>
              </a:rPr>
              <a:t>messages</a:t>
            </a:r>
            <a:r>
              <a:rPr lang="en-US" sz="2000" dirty="0"/>
              <a:t>. If there are no </a:t>
            </a:r>
            <a:r>
              <a:rPr lang="en-US" sz="2000" dirty="0">
                <a:solidFill>
                  <a:srgbClr val="C00000"/>
                </a:solidFill>
              </a:rPr>
              <a:t>messages</a:t>
            </a:r>
            <a:r>
              <a:rPr lang="en-US" sz="2000" dirty="0"/>
              <a:t>, it returns an </a:t>
            </a:r>
            <a:r>
              <a:rPr lang="en-US" sz="2000" dirty="0">
                <a:solidFill>
                  <a:srgbClr val="C00000"/>
                </a:solidFill>
              </a:rPr>
              <a:t>empty response</a:t>
            </a:r>
            <a:r>
              <a:rPr lang="en-US" sz="2000" dirty="0"/>
              <a:t>. This is called </a:t>
            </a:r>
            <a:r>
              <a:rPr lang="en-US" sz="2000" b="1" dirty="0">
                <a:solidFill>
                  <a:srgbClr val="C00000"/>
                </a:solidFill>
              </a:rPr>
              <a:t>short polling</a:t>
            </a:r>
            <a:br>
              <a:rPr lang="en-US" sz="2000" dirty="0"/>
            </a:b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Short polling </a:t>
            </a:r>
            <a:r>
              <a:rPr lang="en-US" sz="2000" dirty="0"/>
              <a:t>can result in your application repeatedly checking for </a:t>
            </a:r>
            <a:r>
              <a:rPr lang="en-US" sz="2000" dirty="0">
                <a:solidFill>
                  <a:srgbClr val="C00000"/>
                </a:solidFill>
              </a:rPr>
              <a:t>messages</a:t>
            </a:r>
            <a:r>
              <a:rPr lang="en-US" sz="2000" dirty="0"/>
              <a:t>, even if none are available, which can be </a:t>
            </a:r>
            <a:r>
              <a:rPr lang="en-US" sz="2000" dirty="0">
                <a:solidFill>
                  <a:srgbClr val="C00000"/>
                </a:solidFill>
              </a:rPr>
              <a:t>inefficient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>
              <a:solidFill>
                <a:srgbClr val="C0000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C00000"/>
                </a:solidFill>
              </a:rPr>
              <a:t> Long Polling</a:t>
            </a:r>
            <a:r>
              <a:rPr lang="en-US" sz="2000" dirty="0">
                <a:solidFill>
                  <a:srgbClr val="C00000"/>
                </a:solidFill>
              </a:rPr>
              <a:t>:</a:t>
            </a:r>
            <a:br>
              <a:rPr lang="en-US" sz="2000" dirty="0"/>
            </a:b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</a:rPr>
              <a:t>Long polling </a:t>
            </a:r>
            <a:r>
              <a:rPr lang="en-US" sz="2000" dirty="0"/>
              <a:t>is an alternative to </a:t>
            </a:r>
            <a:r>
              <a:rPr lang="en-US" sz="2000" dirty="0">
                <a:solidFill>
                  <a:srgbClr val="C00000"/>
                </a:solidFill>
              </a:rPr>
              <a:t>short polling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With </a:t>
            </a:r>
            <a:r>
              <a:rPr lang="en-US" sz="2000" dirty="0">
                <a:solidFill>
                  <a:srgbClr val="C00000"/>
                </a:solidFill>
              </a:rPr>
              <a:t>long polling</a:t>
            </a:r>
            <a:r>
              <a:rPr lang="en-US" sz="2000" dirty="0"/>
              <a:t>, your application tells </a:t>
            </a:r>
            <a:r>
              <a:rPr lang="en-US" sz="2000" dirty="0">
                <a:solidFill>
                  <a:srgbClr val="C00000"/>
                </a:solidFill>
              </a:rPr>
              <a:t>SQS</a:t>
            </a:r>
            <a:r>
              <a:rPr lang="en-US" sz="2000" dirty="0"/>
              <a:t> to wait for a specified amount of time (up to 20 seconds) before returning a </a:t>
            </a:r>
            <a:r>
              <a:rPr lang="en-US" sz="2000" dirty="0">
                <a:solidFill>
                  <a:srgbClr val="C00000"/>
                </a:solidFill>
              </a:rPr>
              <a:t>response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If a </a:t>
            </a:r>
            <a:r>
              <a:rPr lang="en-US" sz="2000" dirty="0">
                <a:solidFill>
                  <a:srgbClr val="C00000"/>
                </a:solidFill>
              </a:rPr>
              <a:t>message</a:t>
            </a:r>
            <a:r>
              <a:rPr lang="en-US" sz="2000" dirty="0"/>
              <a:t> becomes available during that </a:t>
            </a:r>
            <a:r>
              <a:rPr lang="en-US" sz="2000" dirty="0">
                <a:solidFill>
                  <a:srgbClr val="C00000"/>
                </a:solidFill>
              </a:rPr>
              <a:t>wait time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SQS</a:t>
            </a:r>
            <a:r>
              <a:rPr lang="en-US" sz="2000" dirty="0"/>
              <a:t> immediately returns it.</a:t>
            </a:r>
            <a:br>
              <a:rPr lang="en-US" sz="2000" dirty="0"/>
            </a:b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If </a:t>
            </a:r>
            <a:r>
              <a:rPr lang="en-US" sz="2000" dirty="0">
                <a:solidFill>
                  <a:srgbClr val="C00000"/>
                </a:solidFill>
              </a:rPr>
              <a:t>no messages </a:t>
            </a:r>
            <a:r>
              <a:rPr lang="en-US" sz="2000" dirty="0"/>
              <a:t>are available by the </a:t>
            </a:r>
            <a:r>
              <a:rPr lang="en-US" sz="2000" dirty="0">
                <a:solidFill>
                  <a:srgbClr val="C00000"/>
                </a:solidFill>
              </a:rPr>
              <a:t>end of the wait time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C00000"/>
                </a:solidFill>
              </a:rPr>
              <a:t>SQS</a:t>
            </a:r>
            <a:r>
              <a:rPr lang="en-US" sz="2000" dirty="0"/>
              <a:t> returns an </a:t>
            </a:r>
            <a:r>
              <a:rPr lang="en-US" sz="2000" dirty="0">
                <a:solidFill>
                  <a:srgbClr val="C00000"/>
                </a:solidFill>
              </a:rPr>
              <a:t>empty response</a:t>
            </a:r>
            <a:r>
              <a:rPr lang="en-US" sz="2000" dirty="0"/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1E1F1B-5455-37CE-0F1B-3C86223756C8}"/>
              </a:ext>
            </a:extLst>
          </p:cNvPr>
          <p:cNvSpPr/>
          <p:nvPr/>
        </p:nvSpPr>
        <p:spPr>
          <a:xfrm>
            <a:off x="2362200" y="37179"/>
            <a:ext cx="7772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Explaining Amazon SQS Receive Message Wait Time: A Beginner's Guide</a:t>
            </a:r>
          </a:p>
        </p:txBody>
      </p:sp>
    </p:spTree>
    <p:extLst>
      <p:ext uri="{BB962C8B-B14F-4D97-AF65-F5344CB8AC3E}">
        <p14:creationId xmlns:p14="http://schemas.microsoft.com/office/powerpoint/2010/main" val="22316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6251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9542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31396" y="553634"/>
            <a:ext cx="2230804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How Does It Work?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1031815"/>
            <a:ext cx="11956774" cy="55975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rgbClr val="C00000"/>
                </a:solidFill>
              </a:rPr>
              <a:t>Short Polling Example</a:t>
            </a:r>
            <a:r>
              <a:rPr lang="en-US" sz="1800" dirty="0">
                <a:solidFill>
                  <a:srgbClr val="C00000"/>
                </a:solidFill>
              </a:rPr>
              <a:t>:</a:t>
            </a:r>
            <a:br>
              <a:rPr lang="en-US" sz="1800" dirty="0"/>
            </a:br>
            <a:endParaRPr lang="en-US" sz="1800" dirty="0"/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Your </a:t>
            </a:r>
            <a:r>
              <a:rPr lang="en-US" sz="1800" dirty="0">
                <a:solidFill>
                  <a:srgbClr val="C00000"/>
                </a:solidFill>
              </a:rPr>
              <a:t>application</a:t>
            </a:r>
            <a:r>
              <a:rPr lang="en-US" sz="1800" dirty="0"/>
              <a:t> asks </a:t>
            </a:r>
            <a:r>
              <a:rPr lang="en-US" sz="1800" dirty="0">
                <a:solidFill>
                  <a:srgbClr val="C00000"/>
                </a:solidFill>
              </a:rPr>
              <a:t>SQS</a:t>
            </a:r>
            <a:r>
              <a:rPr lang="en-US" sz="1800" dirty="0"/>
              <a:t> for a </a:t>
            </a:r>
            <a:r>
              <a:rPr lang="en-US" sz="1800" dirty="0">
                <a:solidFill>
                  <a:srgbClr val="C00000"/>
                </a:solidFill>
              </a:rPr>
              <a:t>message</a:t>
            </a:r>
            <a:r>
              <a:rPr lang="en-US" sz="1800" dirty="0"/>
              <a:t>.</a:t>
            </a:r>
            <a:br>
              <a:rPr lang="en-US" sz="1800" dirty="0"/>
            </a:br>
            <a:endParaRPr lang="en-US" sz="1800" dirty="0"/>
          </a:p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solidFill>
                  <a:srgbClr val="C00000"/>
                </a:solidFill>
              </a:rPr>
              <a:t>SQS</a:t>
            </a:r>
            <a:r>
              <a:rPr lang="en-US" sz="1800" dirty="0"/>
              <a:t> immediately checks and finds </a:t>
            </a:r>
            <a:r>
              <a:rPr lang="en-US" sz="1800" dirty="0">
                <a:solidFill>
                  <a:srgbClr val="C00000"/>
                </a:solidFill>
              </a:rPr>
              <a:t>no messages</a:t>
            </a:r>
            <a:r>
              <a:rPr lang="en-US" sz="1800" dirty="0"/>
              <a:t>.</a:t>
            </a:r>
            <a:br>
              <a:rPr lang="en-US" sz="1800" dirty="0"/>
            </a:br>
            <a:endParaRPr lang="en-US" sz="1800" dirty="0"/>
          </a:p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solidFill>
                  <a:srgbClr val="C00000"/>
                </a:solidFill>
              </a:rPr>
              <a:t>SQS</a:t>
            </a:r>
            <a:r>
              <a:rPr lang="en-US" sz="1800" dirty="0"/>
              <a:t> returns an </a:t>
            </a:r>
            <a:r>
              <a:rPr lang="en-US" sz="1800" dirty="0">
                <a:solidFill>
                  <a:srgbClr val="C00000"/>
                </a:solidFill>
              </a:rPr>
              <a:t>empty response</a:t>
            </a:r>
            <a:r>
              <a:rPr lang="en-US" sz="1800" dirty="0"/>
              <a:t>.</a:t>
            </a:r>
            <a:br>
              <a:rPr lang="en-US" sz="1800" dirty="0"/>
            </a:br>
            <a:endParaRPr lang="en-US" sz="1800" dirty="0"/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Your </a:t>
            </a:r>
            <a:r>
              <a:rPr lang="en-US" sz="1800" dirty="0">
                <a:solidFill>
                  <a:srgbClr val="C00000"/>
                </a:solidFill>
              </a:rPr>
              <a:t>application</a:t>
            </a:r>
            <a:r>
              <a:rPr lang="en-US" sz="1800" dirty="0"/>
              <a:t> might repeatedly make these requests, using resources </a:t>
            </a:r>
            <a:r>
              <a:rPr lang="en-US" sz="1800" dirty="0">
                <a:solidFill>
                  <a:srgbClr val="C00000"/>
                </a:solidFill>
              </a:rPr>
              <a:t>inefficiently</a:t>
            </a:r>
            <a:r>
              <a:rPr lang="en-US" sz="1800" dirty="0"/>
              <a:t>.</a:t>
            </a:r>
            <a:br>
              <a:rPr lang="en-US" sz="1800" dirty="0"/>
            </a:br>
            <a:endParaRPr lang="en-US" sz="1800" dirty="0"/>
          </a:p>
          <a:p>
            <a:r>
              <a:rPr lang="en-US" sz="1800" b="1" dirty="0">
                <a:solidFill>
                  <a:srgbClr val="C00000"/>
                </a:solidFill>
              </a:rPr>
              <a:t>Long Polling Example</a:t>
            </a:r>
            <a:r>
              <a:rPr lang="en-US" sz="1800" dirty="0">
                <a:solidFill>
                  <a:srgbClr val="C00000"/>
                </a:solidFill>
              </a:rPr>
              <a:t>:</a:t>
            </a:r>
            <a:br>
              <a:rPr lang="en-US" sz="1800" dirty="0"/>
            </a:br>
            <a:endParaRPr lang="en-US" sz="1800" dirty="0"/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Your </a:t>
            </a:r>
            <a:r>
              <a:rPr lang="en-US" sz="1800" dirty="0">
                <a:solidFill>
                  <a:srgbClr val="C00000"/>
                </a:solidFill>
              </a:rPr>
              <a:t>application</a:t>
            </a:r>
            <a:r>
              <a:rPr lang="en-US" sz="1800" dirty="0"/>
              <a:t> asks </a:t>
            </a:r>
            <a:r>
              <a:rPr lang="en-US" sz="1800" dirty="0">
                <a:solidFill>
                  <a:srgbClr val="C00000"/>
                </a:solidFill>
              </a:rPr>
              <a:t>SQS</a:t>
            </a:r>
            <a:r>
              <a:rPr lang="en-US" sz="1800" dirty="0"/>
              <a:t> for a </a:t>
            </a:r>
            <a:r>
              <a:rPr lang="en-US" sz="1800" dirty="0">
                <a:solidFill>
                  <a:srgbClr val="C00000"/>
                </a:solidFill>
              </a:rPr>
              <a:t>message</a:t>
            </a:r>
            <a:r>
              <a:rPr lang="en-US" sz="1800" dirty="0"/>
              <a:t> and specifies a </a:t>
            </a:r>
            <a:r>
              <a:rPr lang="en-US" sz="1800" dirty="0">
                <a:solidFill>
                  <a:srgbClr val="C00000"/>
                </a:solidFill>
              </a:rPr>
              <a:t>wait time (e.g., 10 seconds)</a:t>
            </a:r>
            <a:r>
              <a:rPr lang="en-US" sz="1800" dirty="0"/>
              <a:t>.</a:t>
            </a:r>
            <a:br>
              <a:rPr lang="en-US" sz="1800" dirty="0"/>
            </a:br>
            <a:endParaRPr lang="en-US" sz="1800" dirty="0"/>
          </a:p>
          <a:p>
            <a:pPr marL="914400" lvl="1" indent="-457200">
              <a:buFont typeface="+mj-lt"/>
              <a:buAutoNum type="arabicPeriod"/>
            </a:pPr>
            <a:r>
              <a:rPr lang="en-US" sz="1800" dirty="0">
                <a:solidFill>
                  <a:srgbClr val="C00000"/>
                </a:solidFill>
              </a:rPr>
              <a:t>SQS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C00000"/>
                </a:solidFill>
              </a:rPr>
              <a:t>waits up to 10 seconds </a:t>
            </a:r>
            <a:r>
              <a:rPr lang="en-US" sz="1800" dirty="0"/>
              <a:t>to see if a </a:t>
            </a:r>
            <a:r>
              <a:rPr lang="en-US" sz="1800" dirty="0">
                <a:solidFill>
                  <a:srgbClr val="C00000"/>
                </a:solidFill>
              </a:rPr>
              <a:t>message</a:t>
            </a:r>
            <a:r>
              <a:rPr lang="en-US" sz="1800" dirty="0"/>
              <a:t> becomes available.</a:t>
            </a:r>
            <a:br>
              <a:rPr lang="en-US" sz="1800" dirty="0"/>
            </a:br>
            <a:endParaRPr lang="en-US" sz="1800" dirty="0"/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If a </a:t>
            </a:r>
            <a:r>
              <a:rPr lang="en-US" sz="1800" dirty="0">
                <a:solidFill>
                  <a:srgbClr val="C00000"/>
                </a:solidFill>
              </a:rPr>
              <a:t>message</a:t>
            </a:r>
            <a:r>
              <a:rPr lang="en-US" sz="1800" dirty="0"/>
              <a:t> arrives within those </a:t>
            </a:r>
            <a:r>
              <a:rPr lang="en-US" sz="1800" dirty="0">
                <a:solidFill>
                  <a:srgbClr val="C00000"/>
                </a:solidFill>
              </a:rPr>
              <a:t>10 seconds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C00000"/>
                </a:solidFill>
              </a:rPr>
              <a:t>SQS</a:t>
            </a:r>
            <a:r>
              <a:rPr lang="en-US" sz="1800" dirty="0"/>
              <a:t> returns the </a:t>
            </a:r>
            <a:r>
              <a:rPr lang="en-US" sz="1800" dirty="0">
                <a:solidFill>
                  <a:srgbClr val="C00000"/>
                </a:solidFill>
              </a:rPr>
              <a:t>message</a:t>
            </a:r>
            <a:r>
              <a:rPr lang="en-US" sz="1800" dirty="0"/>
              <a:t> immediately.</a:t>
            </a:r>
            <a:br>
              <a:rPr lang="en-US" sz="1800" dirty="0"/>
            </a:br>
            <a:endParaRPr lang="en-US" sz="1800" dirty="0"/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If </a:t>
            </a:r>
            <a:r>
              <a:rPr lang="en-US" sz="1800" dirty="0">
                <a:solidFill>
                  <a:srgbClr val="C00000"/>
                </a:solidFill>
              </a:rPr>
              <a:t>no message </a:t>
            </a:r>
            <a:r>
              <a:rPr lang="en-US" sz="1800" dirty="0"/>
              <a:t>arrives, </a:t>
            </a:r>
            <a:r>
              <a:rPr lang="en-US" sz="1800" dirty="0">
                <a:solidFill>
                  <a:srgbClr val="C00000"/>
                </a:solidFill>
              </a:rPr>
              <a:t>SQS waits the full 10 seconds </a:t>
            </a:r>
            <a:r>
              <a:rPr lang="en-US" sz="1800" dirty="0"/>
              <a:t>before returning an </a:t>
            </a:r>
            <a:r>
              <a:rPr lang="en-US" sz="1800" dirty="0">
                <a:solidFill>
                  <a:srgbClr val="C00000"/>
                </a:solidFill>
              </a:rPr>
              <a:t>empty response</a:t>
            </a:r>
            <a:r>
              <a:rPr lang="en-US" sz="1800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079131-C4B8-98E7-F3B4-A0C08CA7F419}"/>
              </a:ext>
            </a:extLst>
          </p:cNvPr>
          <p:cNvSpPr/>
          <p:nvPr/>
        </p:nvSpPr>
        <p:spPr>
          <a:xfrm>
            <a:off x="2362200" y="37179"/>
            <a:ext cx="7772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Explaining Amazon SQS Receive Message Wait Time: A Beginner's Guide</a:t>
            </a:r>
          </a:p>
        </p:txBody>
      </p:sp>
    </p:spTree>
    <p:extLst>
      <p:ext uri="{BB962C8B-B14F-4D97-AF65-F5344CB8AC3E}">
        <p14:creationId xmlns:p14="http://schemas.microsoft.com/office/powerpoint/2010/main" val="2840440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701396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030407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5821" y="1007215"/>
            <a:ext cx="3236979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Benefits of Long Polling: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207436" y="1604516"/>
            <a:ext cx="11832164" cy="44914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+mj-lt"/>
              <a:buAutoNum type="arabicPeriod"/>
            </a:pPr>
            <a:r>
              <a:rPr lang="en-US" sz="2000" b="1" dirty="0"/>
              <a:t>Efficiency</a:t>
            </a:r>
            <a:r>
              <a:rPr lang="en-US" sz="2000" dirty="0"/>
              <a:t>:</a:t>
            </a:r>
            <a:br>
              <a:rPr lang="en-US" sz="2000" dirty="0"/>
            </a:b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</a:rPr>
              <a:t>Reduces the number of empty responses </a:t>
            </a:r>
            <a:r>
              <a:rPr lang="en-US" sz="2000" dirty="0"/>
              <a:t>and the </a:t>
            </a:r>
            <a:r>
              <a:rPr lang="en-US" sz="2000" dirty="0">
                <a:solidFill>
                  <a:srgbClr val="C00000"/>
                </a:solidFill>
              </a:rPr>
              <a:t>number of times your application needs to check for messages.</a:t>
            </a:r>
            <a:br>
              <a:rPr lang="en-US" sz="2000" dirty="0"/>
            </a:b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</a:rPr>
              <a:t>Saves on the cost </a:t>
            </a:r>
            <a:r>
              <a:rPr lang="en-US" sz="2000" dirty="0"/>
              <a:t>associated with making frequent API requests.</a:t>
            </a:r>
            <a:br>
              <a:rPr lang="en-US" sz="2000" dirty="0"/>
            </a:b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Resource Saving</a:t>
            </a:r>
            <a:r>
              <a:rPr lang="en-US" sz="2000" dirty="0"/>
              <a:t>:</a:t>
            </a:r>
            <a:br>
              <a:rPr lang="en-US" sz="2000" dirty="0"/>
            </a:br>
            <a:endParaRPr lang="en-US" sz="2000" dirty="0">
              <a:solidFill>
                <a:srgbClr val="C0000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</a:rPr>
              <a:t>Decreases the CPU usage and network traffic</a:t>
            </a:r>
            <a:r>
              <a:rPr lang="en-US" sz="2000" dirty="0"/>
              <a:t>, as your application is not continuously polling the </a:t>
            </a:r>
            <a:r>
              <a:rPr lang="en-US" sz="2000" dirty="0">
                <a:solidFill>
                  <a:srgbClr val="C00000"/>
                </a:solidFill>
              </a:rPr>
              <a:t>queue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Cost Saving</a:t>
            </a:r>
            <a:r>
              <a:rPr lang="en-US" sz="2000" dirty="0"/>
              <a:t>:</a:t>
            </a:r>
            <a:br>
              <a:rPr lang="en-US" sz="2000" dirty="0"/>
            </a:b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</a:rPr>
              <a:t>Reduces the number of API calls </a:t>
            </a:r>
            <a:r>
              <a:rPr lang="en-US" sz="2000" dirty="0"/>
              <a:t>made to </a:t>
            </a:r>
            <a:r>
              <a:rPr lang="en-US" sz="2000" dirty="0">
                <a:solidFill>
                  <a:srgbClr val="C00000"/>
                </a:solidFill>
              </a:rPr>
              <a:t>SQS</a:t>
            </a:r>
            <a:r>
              <a:rPr lang="en-US" sz="2000" dirty="0"/>
              <a:t>, potentially </a:t>
            </a:r>
            <a:r>
              <a:rPr lang="en-US" sz="2000" dirty="0">
                <a:solidFill>
                  <a:srgbClr val="C00000"/>
                </a:solidFill>
              </a:rPr>
              <a:t>lowering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costs</a:t>
            </a:r>
            <a:r>
              <a:rPr lang="en-US" sz="2000" dirty="0"/>
              <a:t>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FD5550-6551-CD71-AD2A-64125309A5B8}"/>
              </a:ext>
            </a:extLst>
          </p:cNvPr>
          <p:cNvSpPr/>
          <p:nvPr/>
        </p:nvSpPr>
        <p:spPr>
          <a:xfrm>
            <a:off x="2362200" y="37179"/>
            <a:ext cx="7772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Explaining Amazon SQS Receive Message Wait Time: A Beginner's Guide</a:t>
            </a:r>
          </a:p>
        </p:txBody>
      </p:sp>
    </p:spTree>
    <p:extLst>
      <p:ext uri="{BB962C8B-B14F-4D97-AF65-F5344CB8AC3E}">
        <p14:creationId xmlns:p14="http://schemas.microsoft.com/office/powerpoint/2010/main" val="174279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36919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0210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00193" y="2045485"/>
            <a:ext cx="5286768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How to Set Receive Message Wait Time: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2599434"/>
            <a:ext cx="11956774" cy="1972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You can configure the </a:t>
            </a:r>
            <a:r>
              <a:rPr lang="en-US" sz="2000" dirty="0">
                <a:solidFill>
                  <a:srgbClr val="C00000"/>
                </a:solidFill>
              </a:rPr>
              <a:t>Receive Message Wait Time </a:t>
            </a:r>
            <a:r>
              <a:rPr lang="en-US" sz="2000" dirty="0"/>
              <a:t>in the following ways: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Queue Level</a:t>
            </a:r>
            <a:r>
              <a:rPr lang="en-US" sz="2000" dirty="0"/>
              <a:t>: Set a </a:t>
            </a:r>
            <a:r>
              <a:rPr lang="en-US" sz="2000" dirty="0">
                <a:solidFill>
                  <a:srgbClr val="C00000"/>
                </a:solidFill>
              </a:rPr>
              <a:t>default wait time </a:t>
            </a:r>
            <a:r>
              <a:rPr lang="en-US" sz="2000" dirty="0"/>
              <a:t>for all receive message calls on a specific queue.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Request Level</a:t>
            </a:r>
            <a:r>
              <a:rPr lang="en-US" sz="2000" dirty="0"/>
              <a:t>: Specify a </a:t>
            </a:r>
            <a:r>
              <a:rPr lang="en-US" sz="2000" dirty="0">
                <a:solidFill>
                  <a:srgbClr val="C00000"/>
                </a:solidFill>
              </a:rPr>
              <a:t>wait time </a:t>
            </a:r>
            <a:r>
              <a:rPr lang="en-US" sz="2000" dirty="0"/>
              <a:t>for individual receive message requests.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602B7A-E886-49C1-3EF2-4CE0672528CB}"/>
              </a:ext>
            </a:extLst>
          </p:cNvPr>
          <p:cNvSpPr/>
          <p:nvPr/>
        </p:nvSpPr>
        <p:spPr>
          <a:xfrm>
            <a:off x="2362200" y="37179"/>
            <a:ext cx="7772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Explaining Amazon SQS Receive Message Wait Time: A Beginner's Guide</a:t>
            </a:r>
          </a:p>
        </p:txBody>
      </p:sp>
    </p:spTree>
    <p:extLst>
      <p:ext uri="{BB962C8B-B14F-4D97-AF65-F5344CB8AC3E}">
        <p14:creationId xmlns:p14="http://schemas.microsoft.com/office/powerpoint/2010/main" val="402936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39325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61523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00193" y="2286000"/>
            <a:ext cx="1489254" cy="461665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Summary: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2839948"/>
            <a:ext cx="11956774" cy="1884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The "</a:t>
            </a:r>
            <a:r>
              <a:rPr lang="en-US" sz="2000" dirty="0">
                <a:solidFill>
                  <a:srgbClr val="C00000"/>
                </a:solidFill>
              </a:rPr>
              <a:t>Receive Message Wait Time</a:t>
            </a:r>
            <a:r>
              <a:rPr lang="en-US" sz="2000" dirty="0"/>
              <a:t>" in </a:t>
            </a:r>
            <a:r>
              <a:rPr lang="en-US" sz="2000" dirty="0">
                <a:solidFill>
                  <a:srgbClr val="C00000"/>
                </a:solidFill>
              </a:rPr>
              <a:t>Amazon SQS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C00000"/>
                </a:solidFill>
              </a:rPr>
              <a:t>setting</a:t>
            </a:r>
            <a:r>
              <a:rPr lang="en-US" sz="2000" dirty="0"/>
              <a:t> that determines </a:t>
            </a:r>
            <a:r>
              <a:rPr lang="en-US" sz="2000" dirty="0">
                <a:solidFill>
                  <a:srgbClr val="C00000"/>
                </a:solidFill>
              </a:rPr>
              <a:t>how long your application will wait for a message to become available in the queue before returning a response</a:t>
            </a:r>
            <a:r>
              <a:rPr lang="en-US" sz="2000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</a:rPr>
              <a:t>Using long polling </a:t>
            </a:r>
            <a:r>
              <a:rPr lang="en-US" sz="2000" dirty="0"/>
              <a:t>with a </a:t>
            </a:r>
            <a:r>
              <a:rPr lang="en-US" sz="2000" dirty="0">
                <a:solidFill>
                  <a:srgbClr val="C00000"/>
                </a:solidFill>
              </a:rPr>
              <a:t>longer wait time </a:t>
            </a:r>
            <a:r>
              <a:rPr lang="en-US" sz="2000" dirty="0"/>
              <a:t>can make your application </a:t>
            </a:r>
            <a:r>
              <a:rPr lang="en-US" sz="2000" dirty="0">
                <a:solidFill>
                  <a:srgbClr val="C00000"/>
                </a:solidFill>
              </a:rPr>
              <a:t>more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efficient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C00000"/>
                </a:solidFill>
              </a:rPr>
              <a:t>cost-effective </a:t>
            </a:r>
            <a:r>
              <a:rPr lang="en-US" sz="2000" dirty="0"/>
              <a:t>by reducing unnecessary checks and resource usage.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179120-CD71-C33B-97DC-52D0674655F6}"/>
              </a:ext>
            </a:extLst>
          </p:cNvPr>
          <p:cNvSpPr/>
          <p:nvPr/>
        </p:nvSpPr>
        <p:spPr>
          <a:xfrm>
            <a:off x="2362200" y="37179"/>
            <a:ext cx="77724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Explaining Amazon SQS Receive Message Wait Time: A Beginner's Guide</a:t>
            </a:r>
          </a:p>
        </p:txBody>
      </p:sp>
    </p:spTree>
    <p:extLst>
      <p:ext uri="{BB962C8B-B14F-4D97-AF65-F5344CB8AC3E}">
        <p14:creationId xmlns:p14="http://schemas.microsoft.com/office/powerpoint/2010/main" val="346738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93659</TotalTime>
  <Words>667</Words>
  <Application>Microsoft Office PowerPoint</Application>
  <PresentationFormat>Widescreen</PresentationFormat>
  <Paragraphs>56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10306</cp:revision>
  <dcterms:created xsi:type="dcterms:W3CDTF">2006-08-16T00:00:00Z</dcterms:created>
  <dcterms:modified xsi:type="dcterms:W3CDTF">2024-07-22T09:45:02Z</dcterms:modified>
</cp:coreProperties>
</file>