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8" r:id="rId2"/>
    <p:sldId id="491" r:id="rId3"/>
    <p:sldId id="495" r:id="rId4"/>
    <p:sldId id="493" r:id="rId5"/>
    <p:sldId id="494" r:id="rId6"/>
    <p:sldId id="496" r:id="rId7"/>
    <p:sldId id="497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0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1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7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621471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734063"/>
            <a:ext cx="3953711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 Access Policy?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428999" y="33729"/>
            <a:ext cx="51816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Access Policies: A Beginner's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199898"/>
            <a:ext cx="11956774" cy="1162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Amazon Simple Queue Service (SQS) access policy </a:t>
            </a:r>
            <a:r>
              <a:rPr lang="en-US" sz="2000" dirty="0"/>
              <a:t>is a way to </a:t>
            </a:r>
            <a:r>
              <a:rPr lang="en-US" sz="2000" dirty="0">
                <a:solidFill>
                  <a:srgbClr val="C00000"/>
                </a:solidFill>
              </a:rPr>
              <a:t>control</a:t>
            </a:r>
            <a:r>
              <a:rPr lang="en-US" sz="2000" dirty="0"/>
              <a:t> who can send messages to and receive messages from your </a:t>
            </a:r>
            <a:r>
              <a:rPr lang="en-US" sz="2000" dirty="0">
                <a:solidFill>
                  <a:srgbClr val="C00000"/>
                </a:solidFill>
              </a:rPr>
              <a:t>SQS queues</a:t>
            </a:r>
            <a:r>
              <a:rPr lang="en-US" sz="2000" dirty="0"/>
              <a:t>. Think of it as a </a:t>
            </a:r>
            <a:r>
              <a:rPr lang="en-US" sz="2000" dirty="0">
                <a:solidFill>
                  <a:srgbClr val="C00000"/>
                </a:solidFill>
              </a:rPr>
              <a:t>set of rules </a:t>
            </a:r>
            <a:r>
              <a:rPr lang="en-US" sz="2000" dirty="0"/>
              <a:t>that define </a:t>
            </a:r>
            <a:r>
              <a:rPr lang="en-US" sz="2000" dirty="0">
                <a:solidFill>
                  <a:srgbClr val="C00000"/>
                </a:solidFill>
              </a:rPr>
              <a:t>what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actions</a:t>
            </a:r>
            <a:r>
              <a:rPr lang="en-US" sz="2000" dirty="0"/>
              <a:t> are allowed and </a:t>
            </a:r>
            <a:r>
              <a:rPr lang="en-US" sz="2000" dirty="0">
                <a:solidFill>
                  <a:srgbClr val="C00000"/>
                </a:solidFill>
              </a:rPr>
              <a:t>who</a:t>
            </a:r>
            <a:r>
              <a:rPr lang="en-US" sz="2000" dirty="0"/>
              <a:t> can perform these </a:t>
            </a:r>
            <a:r>
              <a:rPr lang="en-US" sz="2000" dirty="0">
                <a:solidFill>
                  <a:srgbClr val="C00000"/>
                </a:solidFill>
              </a:rPr>
              <a:t>actions</a:t>
            </a:r>
            <a:r>
              <a:rPr lang="en-US" sz="2000" dirty="0"/>
              <a:t> on your </a:t>
            </a:r>
            <a:r>
              <a:rPr lang="en-US" sz="2000" dirty="0">
                <a:solidFill>
                  <a:srgbClr val="C00000"/>
                </a:solidFill>
              </a:rPr>
              <a:t>SQS queues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11" y="33528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387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716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828800"/>
            <a:ext cx="160492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Concepts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428999" y="33729"/>
            <a:ext cx="51816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Access Policies: A Beginner's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294634"/>
            <a:ext cx="11956774" cy="2734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SQS Queue</a:t>
            </a:r>
            <a:r>
              <a:rPr lang="en-US" sz="2000" dirty="0"/>
              <a:t>: This is a </a:t>
            </a:r>
            <a:r>
              <a:rPr lang="en-US" sz="2000" dirty="0">
                <a:solidFill>
                  <a:srgbClr val="C00000"/>
                </a:solidFill>
              </a:rPr>
              <a:t>temporary storage </a:t>
            </a:r>
            <a:r>
              <a:rPr lang="en-US" sz="2000" dirty="0"/>
              <a:t>for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that are waiting to be processed. Think of it as a </a:t>
            </a:r>
            <a:r>
              <a:rPr lang="en-US" sz="2000" dirty="0">
                <a:solidFill>
                  <a:srgbClr val="C00000"/>
                </a:solidFill>
              </a:rPr>
              <a:t>line at a store</a:t>
            </a:r>
            <a:r>
              <a:rPr lang="en-US" sz="2000" dirty="0"/>
              <a:t> where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wait their turn.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Access Policy</a:t>
            </a:r>
            <a:r>
              <a:rPr lang="en-US" sz="2000" dirty="0"/>
              <a:t>: These are </a:t>
            </a:r>
            <a:r>
              <a:rPr lang="en-US" sz="2000" dirty="0">
                <a:solidFill>
                  <a:srgbClr val="C00000"/>
                </a:solidFill>
              </a:rPr>
              <a:t>rules</a:t>
            </a:r>
            <a:r>
              <a:rPr lang="en-US" sz="2000" dirty="0"/>
              <a:t> that determine who can </a:t>
            </a:r>
            <a:r>
              <a:rPr lang="en-US" sz="2000" dirty="0">
                <a:solidFill>
                  <a:srgbClr val="C00000"/>
                </a:solidFill>
              </a:rPr>
              <a:t>access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and what they can do with it. It’s like having a </a:t>
            </a:r>
            <a:r>
              <a:rPr lang="en-US" sz="2000" dirty="0">
                <a:solidFill>
                  <a:srgbClr val="C00000"/>
                </a:solidFill>
              </a:rPr>
              <a:t>bouncer</a:t>
            </a:r>
            <a:r>
              <a:rPr lang="en-US" sz="2000" dirty="0"/>
              <a:t> at the line deciding who can join or leave the line.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Actions</a:t>
            </a:r>
            <a:r>
              <a:rPr lang="en-US" sz="2000" dirty="0"/>
              <a:t>: These are </a:t>
            </a:r>
            <a:r>
              <a:rPr lang="en-US" sz="2000" dirty="0">
                <a:solidFill>
                  <a:srgbClr val="C00000"/>
                </a:solidFill>
              </a:rPr>
              <a:t>operations</a:t>
            </a:r>
            <a:r>
              <a:rPr lang="en-US" sz="2000" dirty="0"/>
              <a:t> that can be performed on the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, like </a:t>
            </a:r>
            <a:r>
              <a:rPr lang="en-US" sz="2000" dirty="0">
                <a:solidFill>
                  <a:srgbClr val="C00000"/>
                </a:solidFill>
              </a:rPr>
              <a:t>sending messages, receiving messages, or deleting messages.</a:t>
            </a:r>
          </a:p>
        </p:txBody>
      </p:sp>
    </p:spTree>
    <p:extLst>
      <p:ext uri="{BB962C8B-B14F-4D97-AF65-F5344CB8AC3E}">
        <p14:creationId xmlns:p14="http://schemas.microsoft.com/office/powerpoint/2010/main" val="10720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387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716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22789" y="1056433"/>
            <a:ext cx="418249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Basic Components of an Access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428999" y="33729"/>
            <a:ext cx="51816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Access Policies: A Beginner's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495552"/>
            <a:ext cx="11956774" cy="429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Statements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Policies</a:t>
            </a:r>
            <a:r>
              <a:rPr lang="en-US" sz="2000" dirty="0"/>
              <a:t> are made up of one or more </a:t>
            </a:r>
            <a:r>
              <a:rPr lang="en-US" sz="2000" dirty="0">
                <a:solidFill>
                  <a:srgbClr val="C00000"/>
                </a:solidFill>
              </a:rPr>
              <a:t>statements</a:t>
            </a:r>
            <a:r>
              <a:rPr lang="en-US" sz="2000" dirty="0"/>
              <a:t>. Each </a:t>
            </a:r>
            <a:r>
              <a:rPr lang="en-US" sz="2000" dirty="0">
                <a:solidFill>
                  <a:srgbClr val="C00000"/>
                </a:solidFill>
              </a:rPr>
              <a:t>statement</a:t>
            </a:r>
            <a:r>
              <a:rPr lang="en-US" sz="2000" dirty="0"/>
              <a:t> allows or denies a specific </a:t>
            </a:r>
            <a:r>
              <a:rPr lang="en-US" sz="2000" dirty="0">
                <a:solidFill>
                  <a:srgbClr val="C00000"/>
                </a:solidFill>
              </a:rPr>
              <a:t>action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Effect</a:t>
            </a:r>
            <a:r>
              <a:rPr lang="en-US" sz="2000" dirty="0"/>
              <a:t>: This can be either </a:t>
            </a:r>
            <a:r>
              <a:rPr lang="en-US" sz="2000" dirty="0">
                <a:solidFill>
                  <a:srgbClr val="C00000"/>
                </a:solidFill>
              </a:rPr>
              <a:t>"Allow"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C00000"/>
                </a:solidFill>
              </a:rPr>
              <a:t>"Deny.</a:t>
            </a:r>
            <a:r>
              <a:rPr lang="en-US" sz="2000" dirty="0"/>
              <a:t>" It specifies whether the </a:t>
            </a:r>
            <a:r>
              <a:rPr lang="en-US" sz="2000" dirty="0">
                <a:solidFill>
                  <a:srgbClr val="C00000"/>
                </a:solidFill>
              </a:rPr>
              <a:t>action</a:t>
            </a:r>
            <a:r>
              <a:rPr lang="en-US" sz="2000" dirty="0"/>
              <a:t> is permitted or not.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Principal</a:t>
            </a:r>
            <a:r>
              <a:rPr lang="en-US" sz="2000" dirty="0"/>
              <a:t>: This indicates the </a:t>
            </a:r>
            <a:r>
              <a:rPr lang="en-US" sz="2000" dirty="0">
                <a:solidFill>
                  <a:srgbClr val="C00000"/>
                </a:solidFill>
              </a:rPr>
              <a:t>user, account, service, or entity </a:t>
            </a:r>
            <a:r>
              <a:rPr lang="en-US" sz="2000" dirty="0"/>
              <a:t>that is </a:t>
            </a:r>
            <a:r>
              <a:rPr lang="en-US" sz="2000" dirty="0">
                <a:solidFill>
                  <a:srgbClr val="C00000"/>
                </a:solidFill>
              </a:rPr>
              <a:t>allowed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denied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permission</a:t>
            </a:r>
            <a:r>
              <a:rPr lang="en-US" sz="2000" dirty="0"/>
              <a:t> to the </a:t>
            </a:r>
            <a:r>
              <a:rPr lang="en-US" sz="2000" dirty="0">
                <a:solidFill>
                  <a:srgbClr val="C00000"/>
                </a:solidFill>
              </a:rPr>
              <a:t>action</a:t>
            </a:r>
            <a:r>
              <a:rPr lang="en-US" sz="2000" dirty="0"/>
              <a:t>. It’s like specifying who the </a:t>
            </a:r>
            <a:r>
              <a:rPr lang="en-US" sz="2000" dirty="0">
                <a:solidFill>
                  <a:srgbClr val="C00000"/>
                </a:solidFill>
              </a:rPr>
              <a:t>rules</a:t>
            </a:r>
            <a:r>
              <a:rPr lang="en-US" sz="2000" dirty="0"/>
              <a:t> apply to.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Action: </a:t>
            </a:r>
            <a:r>
              <a:rPr lang="en-US" sz="2000" dirty="0"/>
              <a:t>This is </a:t>
            </a:r>
            <a:r>
              <a:rPr lang="en-US" sz="2000" dirty="0">
                <a:solidFill>
                  <a:srgbClr val="C00000"/>
                </a:solidFill>
              </a:rPr>
              <a:t>what actions are being allowed or denied</a:t>
            </a:r>
            <a:r>
              <a:rPr lang="en-US" sz="2000" dirty="0"/>
              <a:t>, such as </a:t>
            </a:r>
            <a:r>
              <a:rPr lang="en-US" sz="2000" dirty="0" err="1"/>
              <a:t>SendMessage</a:t>
            </a:r>
            <a:r>
              <a:rPr lang="en-US" sz="2000" dirty="0"/>
              <a:t>, </a:t>
            </a:r>
            <a:r>
              <a:rPr lang="en-US" sz="2000" dirty="0" err="1"/>
              <a:t>ReceiveMessage</a:t>
            </a:r>
            <a:r>
              <a:rPr lang="en-US" sz="2000" dirty="0"/>
              <a:t>, DeleteMessage, etc.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Resource: </a:t>
            </a:r>
            <a:r>
              <a:rPr lang="en-US" sz="2000" dirty="0"/>
              <a:t>This specifies which </a:t>
            </a:r>
            <a:r>
              <a:rPr lang="en-US" sz="2000" dirty="0">
                <a:solidFill>
                  <a:srgbClr val="C00000"/>
                </a:solidFill>
              </a:rPr>
              <a:t>SQS queue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policy</a:t>
            </a:r>
            <a:r>
              <a:rPr lang="en-US" sz="2000" dirty="0"/>
              <a:t> applies to.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Condition: </a:t>
            </a:r>
            <a:r>
              <a:rPr lang="en-US" sz="2000" dirty="0">
                <a:solidFill>
                  <a:srgbClr val="C00000"/>
                </a:solidFill>
              </a:rPr>
              <a:t>Optional additional criteria </a:t>
            </a:r>
            <a:r>
              <a:rPr lang="en-US" sz="2000" dirty="0"/>
              <a:t>that must be met for the policy to apply, such as </a:t>
            </a:r>
            <a:r>
              <a:rPr lang="en-US" sz="2000" dirty="0">
                <a:solidFill>
                  <a:srgbClr val="C00000"/>
                </a:solidFill>
              </a:rPr>
              <a:t>IP address ranges or request times.</a:t>
            </a:r>
          </a:p>
        </p:txBody>
      </p:sp>
    </p:spTree>
    <p:extLst>
      <p:ext uri="{BB962C8B-B14F-4D97-AF65-F5344CB8AC3E}">
        <p14:creationId xmlns:p14="http://schemas.microsoft.com/office/powerpoint/2010/main" val="409910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133600"/>
            <a:ext cx="206255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Scenario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428999" y="33729"/>
            <a:ext cx="51816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Access Policies: A Beginner's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99434"/>
            <a:ext cx="11956774" cy="1985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Imagine you have an </a:t>
            </a:r>
            <a:r>
              <a:rPr lang="en-US" sz="2000" dirty="0">
                <a:solidFill>
                  <a:srgbClr val="C00000"/>
                </a:solidFill>
              </a:rPr>
              <a:t>online store</a:t>
            </a:r>
            <a:r>
              <a:rPr lang="en-US" sz="2000" dirty="0"/>
              <a:t>, and you use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 to handle </a:t>
            </a:r>
            <a:r>
              <a:rPr lang="en-US" sz="2000" dirty="0">
                <a:solidFill>
                  <a:srgbClr val="C00000"/>
                </a:solidFill>
              </a:rPr>
              <a:t>order processing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You have different systems that need to </a:t>
            </a:r>
            <a:r>
              <a:rPr lang="en-US" sz="2000" dirty="0">
                <a:solidFill>
                  <a:srgbClr val="C00000"/>
                </a:solidFill>
              </a:rPr>
              <a:t>send order information </a:t>
            </a:r>
            <a:r>
              <a:rPr lang="en-US" sz="2000" dirty="0"/>
              <a:t>to the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and other systems that need to </a:t>
            </a:r>
            <a:r>
              <a:rPr lang="en-US" sz="2000" dirty="0">
                <a:solidFill>
                  <a:srgbClr val="C00000"/>
                </a:solidFill>
              </a:rPr>
              <a:t>retrieve and process these orders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You want to make sure that only </a:t>
            </a:r>
            <a:r>
              <a:rPr lang="en-US" sz="2000" dirty="0">
                <a:solidFill>
                  <a:srgbClr val="C00000"/>
                </a:solidFill>
              </a:rPr>
              <a:t>authorized systems </a:t>
            </a:r>
            <a:r>
              <a:rPr lang="en-US" sz="2000" dirty="0"/>
              <a:t>can </a:t>
            </a:r>
            <a:r>
              <a:rPr lang="en-US" sz="2000" dirty="0">
                <a:solidFill>
                  <a:srgbClr val="C00000"/>
                </a:solidFill>
              </a:rPr>
              <a:t>send and receive messages </a:t>
            </a:r>
            <a:r>
              <a:rPr lang="en-US" sz="2000" dirty="0"/>
              <a:t>from your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81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744720"/>
            <a:ext cx="253454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Access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428999" y="33729"/>
            <a:ext cx="51816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Access Policies: A Beginner's Guide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DF7A1-3FD1-D16B-4A5C-096269D00D71}"/>
              </a:ext>
            </a:extLst>
          </p:cNvPr>
          <p:cNvSpPr txBox="1"/>
          <p:nvPr/>
        </p:nvSpPr>
        <p:spPr>
          <a:xfrm>
            <a:off x="117613" y="1219200"/>
            <a:ext cx="5978387" cy="5401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/>
              <a:t>{</a:t>
            </a:r>
          </a:p>
          <a:p>
            <a:r>
              <a:rPr lang="en-US" sz="1500" dirty="0"/>
              <a:t>  "Version": "2012-10-17",</a:t>
            </a:r>
          </a:p>
          <a:p>
            <a:r>
              <a:rPr lang="en-US" sz="1500" dirty="0"/>
              <a:t>  "Id": "example-ID",</a:t>
            </a:r>
          </a:p>
          <a:p>
            <a:r>
              <a:rPr lang="en-US" sz="1500" dirty="0"/>
              <a:t>  "Statement": [</a:t>
            </a:r>
          </a:p>
          <a:p>
            <a:r>
              <a:rPr lang="en-US" sz="1500" dirty="0"/>
              <a:t>    {</a:t>
            </a:r>
          </a:p>
          <a:p>
            <a:r>
              <a:rPr lang="en-US" sz="1500" dirty="0"/>
              <a:t>      "Effect": "Allow",</a:t>
            </a:r>
          </a:p>
          <a:p>
            <a:r>
              <a:rPr lang="en-US" sz="1500" dirty="0"/>
              <a:t>      "Principal": "*",</a:t>
            </a:r>
          </a:p>
          <a:p>
            <a:r>
              <a:rPr lang="en-US" sz="1500" dirty="0"/>
              <a:t>      "Action": "</a:t>
            </a:r>
            <a:r>
              <a:rPr lang="en-US" sz="1500" dirty="0" err="1"/>
              <a:t>sqs:SendMessage</a:t>
            </a:r>
            <a:r>
              <a:rPr lang="en-US" sz="1500" dirty="0"/>
              <a:t>",</a:t>
            </a:r>
          </a:p>
          <a:p>
            <a:r>
              <a:rPr lang="en-US" sz="1500" dirty="0"/>
              <a:t>      "Resource": "</a:t>
            </a:r>
            <a:r>
              <a:rPr lang="en-US" sz="1500" dirty="0" err="1"/>
              <a:t>arn:aws:sqs:region:account-id:queue-name</a:t>
            </a:r>
            <a:r>
              <a:rPr lang="en-US" sz="1500" dirty="0"/>
              <a:t>"</a:t>
            </a:r>
          </a:p>
          <a:p>
            <a:r>
              <a:rPr lang="en-US" sz="1500" dirty="0"/>
              <a:t>    },</a:t>
            </a:r>
          </a:p>
          <a:p>
            <a:r>
              <a:rPr lang="en-US" sz="1500" dirty="0"/>
              <a:t>    {</a:t>
            </a:r>
          </a:p>
          <a:p>
            <a:r>
              <a:rPr lang="en-US" sz="1500" dirty="0"/>
              <a:t>      "Effect": "Deny",</a:t>
            </a:r>
          </a:p>
          <a:p>
            <a:r>
              <a:rPr lang="en-US" sz="1500" dirty="0"/>
              <a:t>      "Principal": "*",</a:t>
            </a:r>
          </a:p>
          <a:p>
            <a:r>
              <a:rPr lang="en-US" sz="1500" dirty="0"/>
              <a:t>      "Action": "</a:t>
            </a:r>
            <a:r>
              <a:rPr lang="en-US" sz="1500" dirty="0" err="1"/>
              <a:t>sqs:ReceiveMessage</a:t>
            </a:r>
            <a:r>
              <a:rPr lang="en-US" sz="1500" dirty="0"/>
              <a:t>",</a:t>
            </a:r>
          </a:p>
          <a:p>
            <a:r>
              <a:rPr lang="en-US" sz="1500" dirty="0"/>
              <a:t>      "Resource": "</a:t>
            </a:r>
            <a:r>
              <a:rPr lang="en-US" sz="1500" dirty="0" err="1"/>
              <a:t>arn:aws:sqs:region:account-id:queue-name</a:t>
            </a:r>
            <a:r>
              <a:rPr lang="en-US" sz="1500" dirty="0"/>
              <a:t>",</a:t>
            </a:r>
          </a:p>
          <a:p>
            <a:r>
              <a:rPr lang="en-US" sz="1500" dirty="0"/>
              <a:t>      "Condition": {</a:t>
            </a:r>
          </a:p>
          <a:p>
            <a:r>
              <a:rPr lang="en-US" sz="1500" dirty="0"/>
              <a:t>        "</a:t>
            </a:r>
            <a:r>
              <a:rPr lang="en-US" sz="1500" dirty="0" err="1"/>
              <a:t>StringNotEquals</a:t>
            </a:r>
            <a:r>
              <a:rPr lang="en-US" sz="1500" dirty="0"/>
              <a:t>": {</a:t>
            </a:r>
          </a:p>
          <a:p>
            <a:r>
              <a:rPr lang="en-US" sz="1500" dirty="0"/>
              <a:t>          "</a:t>
            </a:r>
            <a:r>
              <a:rPr lang="en-US" sz="1500" dirty="0" err="1"/>
              <a:t>aws:PrincipalArn</a:t>
            </a:r>
            <a:r>
              <a:rPr lang="en-US" sz="1500" dirty="0"/>
              <a:t>": "</a:t>
            </a:r>
            <a:r>
              <a:rPr lang="en-US" sz="1500" dirty="0" err="1"/>
              <a:t>arn:aws:iam</a:t>
            </a:r>
            <a:r>
              <a:rPr lang="en-US" sz="1500" dirty="0"/>
              <a:t>::</a:t>
            </a:r>
            <a:r>
              <a:rPr lang="en-US" sz="1500" dirty="0" err="1"/>
              <a:t>account-id:user</a:t>
            </a:r>
            <a:r>
              <a:rPr lang="en-US" sz="1500" dirty="0"/>
              <a:t>/authorized-user"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  }</a:t>
            </a:r>
          </a:p>
          <a:p>
            <a:r>
              <a:rPr lang="en-US" sz="1500" dirty="0"/>
              <a:t>    }</a:t>
            </a:r>
          </a:p>
          <a:p>
            <a:r>
              <a:rPr lang="en-US" sz="1500" dirty="0"/>
              <a:t>  ]</a:t>
            </a:r>
          </a:p>
          <a:p>
            <a:r>
              <a:rPr lang="en-US" sz="1500" dirty="0"/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FC118D-B640-A606-822C-C586C0B4C915}"/>
              </a:ext>
            </a:extLst>
          </p:cNvPr>
          <p:cNvSpPr/>
          <p:nvPr/>
        </p:nvSpPr>
        <p:spPr>
          <a:xfrm>
            <a:off x="6858000" y="1524000"/>
            <a:ext cx="5063987" cy="472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1. Version: </a:t>
            </a:r>
            <a:r>
              <a:rPr lang="en-US" sz="1800" dirty="0"/>
              <a:t>The version of the policy language.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2. Id: </a:t>
            </a:r>
            <a:r>
              <a:rPr lang="en-US" sz="1800" dirty="0"/>
              <a:t>An identifier for the policy.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3. Statement: </a:t>
            </a:r>
            <a:r>
              <a:rPr lang="en-US" sz="1800" dirty="0"/>
              <a:t>Contains multiple rules.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Effect</a:t>
            </a:r>
            <a:r>
              <a:rPr lang="en-US" sz="1800" dirty="0"/>
              <a:t>: The first statement allows anyone ("Principal": "*") to send messages to the queue ("Action": "</a:t>
            </a:r>
            <a:r>
              <a:rPr lang="en-US" sz="1800" dirty="0" err="1"/>
              <a:t>sqs:SendMessage</a:t>
            </a:r>
            <a:r>
              <a:rPr lang="en-US" sz="1800" dirty="0"/>
              <a:t>").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Effect</a:t>
            </a:r>
            <a:r>
              <a:rPr lang="en-US" sz="1800" dirty="0"/>
              <a:t>: The second statement denies anyone from receiving messages from the queue, unless they are the authorized user ("Condition": {"</a:t>
            </a:r>
            <a:r>
              <a:rPr lang="en-US" sz="1800" dirty="0" err="1"/>
              <a:t>StringNotEquals</a:t>
            </a:r>
            <a:r>
              <a:rPr lang="en-US" sz="1800" dirty="0"/>
              <a:t>": {"</a:t>
            </a:r>
            <a:r>
              <a:rPr lang="en-US" sz="1800" dirty="0" err="1"/>
              <a:t>aws:PrincipalArn</a:t>
            </a:r>
            <a:r>
              <a:rPr lang="en-US" sz="1800" dirty="0"/>
              <a:t>": "</a:t>
            </a:r>
            <a:r>
              <a:rPr lang="en-US" sz="1800" dirty="0" err="1"/>
              <a:t>arn:aws:iam</a:t>
            </a:r>
            <a:r>
              <a:rPr lang="en-US" sz="1800" dirty="0"/>
              <a:t>::</a:t>
            </a:r>
            <a:r>
              <a:rPr lang="en-US" sz="1800" dirty="0" err="1"/>
              <a:t>account-id:user</a:t>
            </a:r>
            <a:r>
              <a:rPr lang="en-US" sz="1800" dirty="0"/>
              <a:t>/authorized-user"}}).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794D-3725-78F2-A33F-230AC6A17A69}"/>
              </a:ext>
            </a:extLst>
          </p:cNvPr>
          <p:cNvSpPr txBox="1"/>
          <p:nvPr/>
        </p:nvSpPr>
        <p:spPr>
          <a:xfrm>
            <a:off x="6855453" y="1047690"/>
            <a:ext cx="144385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12607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514600"/>
            <a:ext cx="2865785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Use Access Policies?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428999" y="33729"/>
            <a:ext cx="51816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Access Policies: A Beginner's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980433"/>
            <a:ext cx="11956774" cy="1791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Security</a:t>
            </a:r>
            <a:r>
              <a:rPr lang="en-US" sz="2000" dirty="0"/>
              <a:t>: Ensure only </a:t>
            </a:r>
            <a:r>
              <a:rPr lang="en-US" sz="2000" dirty="0">
                <a:solidFill>
                  <a:srgbClr val="C00000"/>
                </a:solidFill>
              </a:rPr>
              <a:t>authorized users or systems </a:t>
            </a:r>
            <a:r>
              <a:rPr lang="en-US" sz="2000" dirty="0"/>
              <a:t>can </a:t>
            </a:r>
            <a:r>
              <a:rPr lang="en-US" sz="2000" dirty="0">
                <a:solidFill>
                  <a:srgbClr val="C00000"/>
                </a:solidFill>
              </a:rPr>
              <a:t>access</a:t>
            </a:r>
            <a:r>
              <a:rPr lang="en-US" sz="2000" dirty="0"/>
              <a:t> your </a:t>
            </a:r>
            <a:r>
              <a:rPr lang="en-US" sz="2000" dirty="0">
                <a:solidFill>
                  <a:srgbClr val="C00000"/>
                </a:solidFill>
              </a:rPr>
              <a:t>queues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Control</a:t>
            </a:r>
            <a:r>
              <a:rPr lang="en-US" sz="2000" dirty="0"/>
              <a:t>: Fine-tune what </a:t>
            </a:r>
            <a:r>
              <a:rPr lang="en-US" sz="2000" dirty="0">
                <a:solidFill>
                  <a:srgbClr val="C00000"/>
                </a:solidFill>
              </a:rPr>
              <a:t>actions</a:t>
            </a:r>
            <a:r>
              <a:rPr lang="en-US" sz="2000" dirty="0"/>
              <a:t> are permitted on your </a:t>
            </a:r>
            <a:r>
              <a:rPr lang="en-US" sz="2000" dirty="0">
                <a:solidFill>
                  <a:srgbClr val="C00000"/>
                </a:solidFill>
              </a:rPr>
              <a:t>queues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Compliance</a:t>
            </a:r>
            <a:r>
              <a:rPr lang="en-US" sz="2000" dirty="0"/>
              <a:t>: Meet </a:t>
            </a:r>
            <a:r>
              <a:rPr lang="en-US" sz="2000" dirty="0">
                <a:solidFill>
                  <a:srgbClr val="C00000"/>
                </a:solidFill>
              </a:rPr>
              <a:t>regulatory requirements </a:t>
            </a:r>
            <a:r>
              <a:rPr lang="en-US" sz="2000" dirty="0"/>
              <a:t>by </a:t>
            </a:r>
            <a:r>
              <a:rPr lang="en-US" sz="2000" dirty="0">
                <a:solidFill>
                  <a:srgbClr val="C00000"/>
                </a:solidFill>
              </a:rPr>
              <a:t>controlling data access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12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590800"/>
            <a:ext cx="120212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428999" y="33729"/>
            <a:ext cx="51816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Access Policies: A Beginner's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3056634"/>
            <a:ext cx="11956774" cy="962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In summary, </a:t>
            </a:r>
            <a:r>
              <a:rPr lang="en-US" sz="2000" dirty="0">
                <a:solidFill>
                  <a:srgbClr val="C00000"/>
                </a:solidFill>
              </a:rPr>
              <a:t>Amazon SQS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access policies </a:t>
            </a:r>
            <a:r>
              <a:rPr lang="en-US" sz="2000" dirty="0"/>
              <a:t>help you manage </a:t>
            </a:r>
            <a:r>
              <a:rPr lang="en-US" sz="2000" dirty="0">
                <a:solidFill>
                  <a:srgbClr val="C00000"/>
                </a:solidFill>
              </a:rPr>
              <a:t>who can do what with your queues</a:t>
            </a:r>
            <a:r>
              <a:rPr lang="en-US" sz="2000" dirty="0"/>
              <a:t>, ensuring security and control over your messaging system.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83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93691</TotalTime>
  <Words>744</Words>
  <Application>Microsoft Office PowerPoint</Application>
  <PresentationFormat>Widescreen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10267</cp:revision>
  <dcterms:created xsi:type="dcterms:W3CDTF">2006-08-16T00:00:00Z</dcterms:created>
  <dcterms:modified xsi:type="dcterms:W3CDTF">2024-08-01T07:58:08Z</dcterms:modified>
</cp:coreProperties>
</file>