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0" d="100"/>
          <a:sy n="60" d="100"/>
        </p:scale>
        <p:origin x="106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5733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035" y="3096697"/>
            <a:ext cx="4926211" cy="203620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70546" y="1099780"/>
            <a:ext cx="7575709" cy="28989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609"/>
              </a:lnSpc>
              <a:buNone/>
            </a:pPr>
            <a:r>
              <a:rPr lang="en-US" sz="5400" b="1" kern="0" spc="-183" dirty="0">
                <a:solidFill>
                  <a:srgbClr val="000000"/>
                </a:solidFill>
                <a:ea typeface="Inter" pitchFamily="34" charset="-122"/>
                <a:cs typeface="Inter" pitchFamily="34" charset="-120"/>
              </a:rPr>
              <a:t>Making Your </a:t>
            </a:r>
          </a:p>
          <a:p>
            <a:pPr marL="0" indent="0">
              <a:lnSpc>
                <a:spcPts val="7609"/>
              </a:lnSpc>
              <a:buNone/>
            </a:pPr>
            <a:r>
              <a:rPr lang="en-US" sz="5400" b="1" kern="0" spc="-183" dirty="0">
                <a:solidFill>
                  <a:srgbClr val="000000"/>
                </a:solidFill>
                <a:ea typeface="Inter" pitchFamily="34" charset="-122"/>
                <a:cs typeface="Inter" pitchFamily="34" charset="-120"/>
              </a:rPr>
              <a:t>AWS S3 Bucket Public: </a:t>
            </a:r>
          </a:p>
          <a:p>
            <a:pPr marL="0" indent="0">
              <a:lnSpc>
                <a:spcPts val="7609"/>
              </a:lnSpc>
              <a:buNone/>
            </a:pPr>
            <a:r>
              <a:rPr lang="en-US" sz="5400" b="1" kern="0" spc="-183" dirty="0">
                <a:solidFill>
                  <a:srgbClr val="000000"/>
                </a:solidFill>
                <a:ea typeface="Inter" pitchFamily="34" charset="-122"/>
                <a:cs typeface="Inter" pitchFamily="34" charset="-120"/>
              </a:rPr>
              <a:t>A Beginner's Guide</a:t>
            </a:r>
            <a:endParaRPr lang="en-US" sz="5400" dirty="0"/>
          </a:p>
        </p:txBody>
      </p:sp>
      <p:sp>
        <p:nvSpPr>
          <p:cNvPr id="7" name="Text 3"/>
          <p:cNvSpPr/>
          <p:nvPr/>
        </p:nvSpPr>
        <p:spPr>
          <a:xfrm>
            <a:off x="6270546" y="4334709"/>
            <a:ext cx="7928054" cy="18882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23"/>
              </a:lnSpc>
              <a:buNone/>
            </a:pPr>
            <a:r>
              <a:rPr lang="en-US" sz="24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Amazon Web Services (AWS) </a:t>
            </a:r>
            <a:r>
              <a:rPr lang="en-US" sz="2400" kern="0" spc="-35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Simple Storage Service (S3) </a:t>
            </a:r>
            <a:r>
              <a:rPr lang="en-US" sz="24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is a powerful </a:t>
            </a:r>
            <a:r>
              <a:rPr lang="en-US" sz="2400" kern="0" spc="-35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cloud storage solution</a:t>
            </a:r>
            <a:r>
              <a:rPr lang="en-US" sz="24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. This guide will walk you through the process of </a:t>
            </a:r>
            <a:r>
              <a:rPr lang="en-US" sz="2400" kern="0" spc="-35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making your S3 bucket and its objects publicly accessible</a:t>
            </a:r>
            <a:r>
              <a:rPr lang="en-US" sz="24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, allowing anyone on the internet to view and download your files. </a:t>
            </a:r>
            <a:endParaRPr lang="en-US" sz="2400" dirty="0"/>
          </a:p>
        </p:txBody>
      </p:sp>
      <p:sp>
        <p:nvSpPr>
          <p:cNvPr id="8" name="Shape 4"/>
          <p:cNvSpPr/>
          <p:nvPr/>
        </p:nvSpPr>
        <p:spPr>
          <a:xfrm>
            <a:off x="6270546" y="6754416"/>
            <a:ext cx="358497" cy="358497"/>
          </a:xfrm>
          <a:prstGeom prst="roundRect">
            <a:avLst>
              <a:gd name="adj" fmla="val 255039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5466" y="6762036"/>
            <a:ext cx="424299" cy="424299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6740962" y="6750447"/>
            <a:ext cx="2403040" cy="3919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88"/>
              </a:lnSpc>
              <a:buNone/>
            </a:pPr>
            <a:r>
              <a:rPr lang="en-US" sz="3200" b="1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by Ram N Java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46" y="2502575"/>
            <a:ext cx="5051108" cy="322433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095524" y="1306949"/>
            <a:ext cx="6304359" cy="5438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283"/>
              </a:lnSpc>
              <a:buNone/>
            </a:pPr>
            <a:r>
              <a:rPr lang="en-US" sz="4400" b="1" kern="0" spc="-103" dirty="0">
                <a:solidFill>
                  <a:srgbClr val="000000"/>
                </a:solidFill>
                <a:ea typeface="Inter" pitchFamily="34" charset="-122"/>
                <a:cs typeface="Inter" pitchFamily="34" charset="-120"/>
              </a:rPr>
              <a:t>Making the Entire Bucket Public</a:t>
            </a:r>
            <a:endParaRPr lang="en-US" sz="4400" dirty="0"/>
          </a:p>
        </p:txBody>
      </p:sp>
      <p:sp>
        <p:nvSpPr>
          <p:cNvPr id="7" name="Shape 3"/>
          <p:cNvSpPr/>
          <p:nvPr/>
        </p:nvSpPr>
        <p:spPr>
          <a:xfrm>
            <a:off x="6345079" y="2111812"/>
            <a:ext cx="22860" cy="4810839"/>
          </a:xfrm>
          <a:prstGeom prst="roundRect">
            <a:avLst>
              <a:gd name="adj" fmla="val 319770"/>
            </a:avLst>
          </a:prstGeom>
          <a:solidFill>
            <a:srgbClr val="C0C1D7"/>
          </a:solidFill>
          <a:ln/>
        </p:spPr>
      </p:sp>
      <p:sp>
        <p:nvSpPr>
          <p:cNvPr id="8" name="Shape 4"/>
          <p:cNvSpPr/>
          <p:nvPr/>
        </p:nvSpPr>
        <p:spPr>
          <a:xfrm>
            <a:off x="6529447" y="2491859"/>
            <a:ext cx="609124" cy="22860"/>
          </a:xfrm>
          <a:prstGeom prst="roundRect">
            <a:avLst>
              <a:gd name="adj" fmla="val 319770"/>
            </a:avLst>
          </a:prstGeom>
          <a:solidFill>
            <a:srgbClr val="C0C1D7"/>
          </a:solidFill>
          <a:ln/>
        </p:spPr>
      </p:sp>
      <p:sp>
        <p:nvSpPr>
          <p:cNvPr id="9" name="Shape 5"/>
          <p:cNvSpPr/>
          <p:nvPr/>
        </p:nvSpPr>
        <p:spPr>
          <a:xfrm>
            <a:off x="6160710" y="2307550"/>
            <a:ext cx="391597" cy="391597"/>
          </a:xfrm>
          <a:prstGeom prst="roundRect">
            <a:avLst>
              <a:gd name="adj" fmla="val 1866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6304062" y="2372797"/>
            <a:ext cx="104775" cy="2611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56"/>
              </a:lnSpc>
              <a:buNone/>
            </a:pPr>
            <a:r>
              <a:rPr lang="en-US" sz="4000" b="1" kern="0" spc="-62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1</a:t>
            </a:r>
            <a:endParaRPr lang="en-US" sz="4000" dirty="0"/>
          </a:p>
        </p:txBody>
      </p:sp>
      <p:sp>
        <p:nvSpPr>
          <p:cNvPr id="11" name="Text 7"/>
          <p:cNvSpPr/>
          <p:nvPr/>
        </p:nvSpPr>
        <p:spPr>
          <a:xfrm>
            <a:off x="7313652" y="2285762"/>
            <a:ext cx="2448401" cy="27182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41"/>
              </a:lnSpc>
              <a:buNone/>
            </a:pPr>
            <a:r>
              <a:rPr lang="en-US" sz="3200" b="1" kern="0" spc="-51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Access Permissions Tab</a:t>
            </a:r>
            <a:endParaRPr lang="en-US" sz="3200" dirty="0"/>
          </a:p>
        </p:txBody>
      </p:sp>
      <p:sp>
        <p:nvSpPr>
          <p:cNvPr id="12" name="Text 8"/>
          <p:cNvSpPr/>
          <p:nvPr/>
        </p:nvSpPr>
        <p:spPr>
          <a:xfrm>
            <a:off x="7313652" y="2661999"/>
            <a:ext cx="6707624" cy="2784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93"/>
              </a:lnSpc>
              <a:buNone/>
            </a:pPr>
            <a:r>
              <a:rPr lang="en-US" sz="2400" kern="0" spc="-27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Go to the </a:t>
            </a:r>
            <a:r>
              <a:rPr lang="en-US" sz="2400" kern="0" spc="-27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Permissions tab </a:t>
            </a:r>
            <a:r>
              <a:rPr lang="en-US" sz="2400" kern="0" spc="-27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of your bucket in the S3 console.</a:t>
            </a:r>
            <a:endParaRPr lang="en-US" sz="2400" dirty="0"/>
          </a:p>
        </p:txBody>
      </p:sp>
      <p:sp>
        <p:nvSpPr>
          <p:cNvPr id="13" name="Shape 9"/>
          <p:cNvSpPr/>
          <p:nvPr/>
        </p:nvSpPr>
        <p:spPr>
          <a:xfrm>
            <a:off x="6529447" y="3668435"/>
            <a:ext cx="609124" cy="22860"/>
          </a:xfrm>
          <a:prstGeom prst="roundRect">
            <a:avLst>
              <a:gd name="adj" fmla="val 319770"/>
            </a:avLst>
          </a:prstGeom>
          <a:solidFill>
            <a:srgbClr val="C0C1D7"/>
          </a:solidFill>
          <a:ln/>
        </p:spPr>
      </p:sp>
      <p:sp>
        <p:nvSpPr>
          <p:cNvPr id="14" name="Shape 10"/>
          <p:cNvSpPr/>
          <p:nvPr/>
        </p:nvSpPr>
        <p:spPr>
          <a:xfrm>
            <a:off x="6160710" y="3484126"/>
            <a:ext cx="391597" cy="391597"/>
          </a:xfrm>
          <a:prstGeom prst="roundRect">
            <a:avLst>
              <a:gd name="adj" fmla="val 1866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6278225" y="3549372"/>
            <a:ext cx="156567" cy="2611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56"/>
              </a:lnSpc>
              <a:buNone/>
            </a:pPr>
            <a:r>
              <a:rPr lang="en-US" sz="4000" b="1" kern="0" spc="-62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2</a:t>
            </a:r>
            <a:endParaRPr lang="en-US" sz="4000" dirty="0"/>
          </a:p>
        </p:txBody>
      </p:sp>
      <p:sp>
        <p:nvSpPr>
          <p:cNvPr id="16" name="Text 12"/>
          <p:cNvSpPr/>
          <p:nvPr/>
        </p:nvSpPr>
        <p:spPr>
          <a:xfrm>
            <a:off x="7313652" y="3462338"/>
            <a:ext cx="2442329" cy="27182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41"/>
              </a:lnSpc>
              <a:buNone/>
            </a:pPr>
            <a:r>
              <a:rPr lang="en-US" sz="3200" b="1" kern="0" spc="-51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Edit Block Public Access</a:t>
            </a:r>
            <a:endParaRPr lang="en-US" sz="3200" dirty="0"/>
          </a:p>
        </p:txBody>
      </p:sp>
      <p:sp>
        <p:nvSpPr>
          <p:cNvPr id="17" name="Text 13"/>
          <p:cNvSpPr/>
          <p:nvPr/>
        </p:nvSpPr>
        <p:spPr>
          <a:xfrm>
            <a:off x="7313652" y="3838575"/>
            <a:ext cx="6707624" cy="2784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93"/>
              </a:lnSpc>
              <a:buNone/>
            </a:pPr>
            <a:r>
              <a:rPr lang="en-US" sz="2400" kern="0" spc="-27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Under "</a:t>
            </a:r>
            <a:r>
              <a:rPr lang="en-US" sz="2400" kern="0" spc="-27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Block Public Access (bucket settings)", </a:t>
            </a:r>
            <a:r>
              <a:rPr lang="en-US" sz="2400" kern="0" spc="-27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click Edit.</a:t>
            </a:r>
            <a:endParaRPr lang="en-US" sz="2400" dirty="0"/>
          </a:p>
        </p:txBody>
      </p:sp>
      <p:sp>
        <p:nvSpPr>
          <p:cNvPr id="18" name="Shape 14"/>
          <p:cNvSpPr/>
          <p:nvPr/>
        </p:nvSpPr>
        <p:spPr>
          <a:xfrm>
            <a:off x="6529447" y="4845010"/>
            <a:ext cx="609124" cy="22860"/>
          </a:xfrm>
          <a:prstGeom prst="roundRect">
            <a:avLst>
              <a:gd name="adj" fmla="val 319770"/>
            </a:avLst>
          </a:prstGeom>
          <a:solidFill>
            <a:srgbClr val="C0C1D7"/>
          </a:solidFill>
          <a:ln/>
        </p:spPr>
      </p:sp>
      <p:sp>
        <p:nvSpPr>
          <p:cNvPr id="19" name="Shape 15"/>
          <p:cNvSpPr/>
          <p:nvPr/>
        </p:nvSpPr>
        <p:spPr>
          <a:xfrm>
            <a:off x="6160710" y="4660702"/>
            <a:ext cx="391597" cy="391597"/>
          </a:xfrm>
          <a:prstGeom prst="roundRect">
            <a:avLst>
              <a:gd name="adj" fmla="val 1866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20" name="Text 16"/>
          <p:cNvSpPr/>
          <p:nvPr/>
        </p:nvSpPr>
        <p:spPr>
          <a:xfrm>
            <a:off x="6276082" y="4725948"/>
            <a:ext cx="160734" cy="2611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56"/>
              </a:lnSpc>
              <a:buNone/>
            </a:pPr>
            <a:r>
              <a:rPr lang="en-US" sz="4000" b="1" kern="0" spc="-62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3</a:t>
            </a:r>
            <a:endParaRPr lang="en-US" sz="4000" dirty="0"/>
          </a:p>
        </p:txBody>
      </p:sp>
      <p:sp>
        <p:nvSpPr>
          <p:cNvPr id="21" name="Text 17"/>
          <p:cNvSpPr/>
          <p:nvPr/>
        </p:nvSpPr>
        <p:spPr>
          <a:xfrm>
            <a:off x="7313652" y="4638913"/>
            <a:ext cx="2175510" cy="27182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41"/>
              </a:lnSpc>
              <a:buNone/>
            </a:pPr>
            <a:r>
              <a:rPr lang="en-US" sz="3200" b="1" kern="0" spc="-51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Allow Public Access</a:t>
            </a:r>
            <a:endParaRPr lang="en-US" sz="3200" dirty="0"/>
          </a:p>
        </p:txBody>
      </p:sp>
      <p:sp>
        <p:nvSpPr>
          <p:cNvPr id="22" name="Text 18"/>
          <p:cNvSpPr/>
          <p:nvPr/>
        </p:nvSpPr>
        <p:spPr>
          <a:xfrm>
            <a:off x="7313652" y="5015150"/>
            <a:ext cx="6707624" cy="8649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93"/>
              </a:lnSpc>
              <a:buNone/>
            </a:pPr>
            <a:r>
              <a:rPr lang="en-US" sz="2400" kern="0" spc="-27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Uncheck the box next to "</a:t>
            </a:r>
            <a:r>
              <a:rPr lang="en-US" sz="2400" kern="0" spc="-27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Block all public access</a:t>
            </a:r>
            <a:r>
              <a:rPr lang="en-US" sz="2400" kern="0" spc="-27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". This option blocks all public access to the bucket and objects by default.</a:t>
            </a:r>
            <a:endParaRPr lang="en-US" sz="2400" dirty="0"/>
          </a:p>
        </p:txBody>
      </p:sp>
      <p:sp>
        <p:nvSpPr>
          <p:cNvPr id="23" name="Shape 19"/>
          <p:cNvSpPr/>
          <p:nvPr/>
        </p:nvSpPr>
        <p:spPr>
          <a:xfrm>
            <a:off x="6529447" y="6300073"/>
            <a:ext cx="609124" cy="22860"/>
          </a:xfrm>
          <a:prstGeom prst="roundRect">
            <a:avLst>
              <a:gd name="adj" fmla="val 319770"/>
            </a:avLst>
          </a:prstGeom>
          <a:solidFill>
            <a:srgbClr val="C0C1D7"/>
          </a:solidFill>
          <a:ln/>
        </p:spPr>
      </p:sp>
      <p:sp>
        <p:nvSpPr>
          <p:cNvPr id="24" name="Shape 20"/>
          <p:cNvSpPr/>
          <p:nvPr/>
        </p:nvSpPr>
        <p:spPr>
          <a:xfrm>
            <a:off x="6160710" y="6115764"/>
            <a:ext cx="391597" cy="391597"/>
          </a:xfrm>
          <a:prstGeom prst="roundRect">
            <a:avLst>
              <a:gd name="adj" fmla="val 1866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25" name="Text 21"/>
          <p:cNvSpPr/>
          <p:nvPr/>
        </p:nvSpPr>
        <p:spPr>
          <a:xfrm>
            <a:off x="6272153" y="6181011"/>
            <a:ext cx="168712" cy="2611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56"/>
              </a:lnSpc>
              <a:buNone/>
            </a:pPr>
            <a:r>
              <a:rPr lang="en-US" sz="4000" b="1" kern="0" spc="-62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4</a:t>
            </a:r>
            <a:endParaRPr lang="en-US" sz="4000" dirty="0"/>
          </a:p>
        </p:txBody>
      </p:sp>
      <p:sp>
        <p:nvSpPr>
          <p:cNvPr id="26" name="Text 22"/>
          <p:cNvSpPr/>
          <p:nvPr/>
        </p:nvSpPr>
        <p:spPr>
          <a:xfrm>
            <a:off x="7313652" y="6093976"/>
            <a:ext cx="2175510" cy="27182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41"/>
              </a:lnSpc>
              <a:buNone/>
            </a:pPr>
            <a:r>
              <a:rPr lang="en-US" sz="3200" b="1" kern="0" spc="-51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Confirm Changes</a:t>
            </a:r>
            <a:endParaRPr lang="en-US" sz="3200" dirty="0"/>
          </a:p>
        </p:txBody>
      </p:sp>
      <p:sp>
        <p:nvSpPr>
          <p:cNvPr id="27" name="Text 23"/>
          <p:cNvSpPr/>
          <p:nvPr/>
        </p:nvSpPr>
        <p:spPr>
          <a:xfrm>
            <a:off x="7313652" y="6470213"/>
            <a:ext cx="6707624" cy="2784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93"/>
              </a:lnSpc>
              <a:buNone/>
            </a:pPr>
            <a:r>
              <a:rPr lang="en-US" sz="2400" kern="0" spc="-27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Click "</a:t>
            </a:r>
            <a:r>
              <a:rPr lang="en-US" sz="2400" kern="0" spc="-27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Save changes</a:t>
            </a:r>
            <a:r>
              <a:rPr lang="en-US" sz="2400" kern="0" spc="-27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" to confirm and apply the new settings.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360223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10360223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79" y="3267789"/>
            <a:ext cx="5054322" cy="382452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091238" y="475178"/>
            <a:ext cx="4517469" cy="5400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253"/>
              </a:lnSpc>
              <a:buNone/>
            </a:pPr>
            <a:r>
              <a:rPr lang="en-US" sz="4800" b="1" kern="0" spc="-102" dirty="0">
                <a:solidFill>
                  <a:srgbClr val="000000"/>
                </a:solidFill>
                <a:ea typeface="Inter" pitchFamily="34" charset="-122"/>
                <a:cs typeface="Inter" pitchFamily="34" charset="-120"/>
              </a:rPr>
              <a:t>Setting a Bucket Policy</a:t>
            </a:r>
            <a:endParaRPr lang="en-US" sz="4800" dirty="0"/>
          </a:p>
        </p:txBody>
      </p:sp>
      <p:sp>
        <p:nvSpPr>
          <p:cNvPr id="7" name="Shape 3"/>
          <p:cNvSpPr/>
          <p:nvPr/>
        </p:nvSpPr>
        <p:spPr>
          <a:xfrm>
            <a:off x="6091238" y="1274445"/>
            <a:ext cx="7934325" cy="1287423"/>
          </a:xfrm>
          <a:prstGeom prst="roundRect">
            <a:avLst>
              <a:gd name="adj" fmla="val 563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6271617" y="1454825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26"/>
              </a:lnSpc>
              <a:buNone/>
            </a:pPr>
            <a:r>
              <a:rPr lang="en-US" sz="2800" b="1" kern="0" spc="-51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Access Bucket Policy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6271617" y="1828324"/>
            <a:ext cx="7573566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2000" kern="0" spc="-27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In the </a:t>
            </a:r>
            <a:r>
              <a:rPr lang="en-US" sz="2000" kern="0" spc="-27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Permissions tab</a:t>
            </a:r>
            <a:r>
              <a:rPr lang="en-US" sz="2000" kern="0" spc="-27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, scroll down to </a:t>
            </a:r>
            <a:r>
              <a:rPr lang="en-US" sz="2000" kern="0" spc="-27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Bucket Policy </a:t>
            </a:r>
            <a:r>
              <a:rPr lang="en-US" sz="2000" kern="0" spc="-27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and click on </a:t>
            </a:r>
            <a:r>
              <a:rPr lang="en-US" sz="2000" kern="0" spc="-27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Edit</a:t>
            </a:r>
            <a:r>
              <a:rPr lang="en-US" sz="2000" kern="0" spc="-27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to open the </a:t>
            </a:r>
            <a:r>
              <a:rPr lang="en-US" sz="2000" kern="0" spc="-27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bucket policy editor</a:t>
            </a:r>
            <a:r>
              <a:rPr lang="en-US" sz="2000" kern="0" spc="-27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.</a:t>
            </a:r>
            <a:endParaRPr lang="en-US" sz="2000" dirty="0"/>
          </a:p>
        </p:txBody>
      </p:sp>
      <p:sp>
        <p:nvSpPr>
          <p:cNvPr id="10" name="Shape 6"/>
          <p:cNvSpPr/>
          <p:nvPr/>
        </p:nvSpPr>
        <p:spPr>
          <a:xfrm>
            <a:off x="6091238" y="2734628"/>
            <a:ext cx="7934325" cy="1380172"/>
          </a:xfrm>
          <a:prstGeom prst="roundRect">
            <a:avLst>
              <a:gd name="adj" fmla="val 718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6271617" y="2915007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26"/>
              </a:lnSpc>
              <a:buNone/>
            </a:pPr>
            <a:r>
              <a:rPr lang="en-US" sz="2800" b="1" kern="0" spc="-51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Add &amp; Save Policy JSON</a:t>
            </a:r>
            <a:endParaRPr lang="en-US" sz="2800" dirty="0"/>
          </a:p>
        </p:txBody>
      </p:sp>
      <p:sp>
        <p:nvSpPr>
          <p:cNvPr id="12" name="Text 8"/>
          <p:cNvSpPr/>
          <p:nvPr/>
        </p:nvSpPr>
        <p:spPr>
          <a:xfrm>
            <a:off x="6271617" y="3288505"/>
            <a:ext cx="7573566" cy="6661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177"/>
              </a:lnSpc>
            </a:pPr>
            <a:r>
              <a:rPr lang="en-US" sz="2000" kern="0" spc="-27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Add the following policy to </a:t>
            </a:r>
            <a:r>
              <a:rPr lang="en-US" sz="2000" kern="0" spc="-27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allow public access to all objects</a:t>
            </a:r>
            <a:r>
              <a:rPr lang="en-US" sz="2000" kern="0" spc="-27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, Replace </a:t>
            </a:r>
          </a:p>
          <a:p>
            <a:pPr>
              <a:lnSpc>
                <a:spcPts val="2177"/>
              </a:lnSpc>
            </a:pPr>
            <a:r>
              <a:rPr lang="en-US" sz="2000" kern="0" spc="-27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"your-bucket-name" with the actual name of your bucket in the policy JSON.</a:t>
            </a:r>
            <a:endParaRPr lang="en-US" sz="2000" dirty="0"/>
          </a:p>
          <a:p>
            <a:pPr marL="0" indent="0">
              <a:lnSpc>
                <a:spcPts val="2177"/>
              </a:lnSpc>
              <a:buNone/>
            </a:pPr>
            <a:endParaRPr lang="en-US" sz="2000" dirty="0"/>
          </a:p>
        </p:txBody>
      </p:sp>
      <p:sp>
        <p:nvSpPr>
          <p:cNvPr id="20" name="Shape 16"/>
          <p:cNvSpPr/>
          <p:nvPr/>
        </p:nvSpPr>
        <p:spPr>
          <a:xfrm>
            <a:off x="6074093" y="4295179"/>
            <a:ext cx="7951470" cy="3793968"/>
          </a:xfrm>
          <a:prstGeom prst="roundRect">
            <a:avLst>
              <a:gd name="adj" fmla="val 725"/>
            </a:avLst>
          </a:prstGeom>
          <a:solidFill>
            <a:srgbClr val="DADBF1"/>
          </a:solidFill>
          <a:ln/>
        </p:spPr>
      </p:sp>
      <p:sp>
        <p:nvSpPr>
          <p:cNvPr id="21" name="Text 17"/>
          <p:cNvSpPr/>
          <p:nvPr/>
        </p:nvSpPr>
        <p:spPr>
          <a:xfrm>
            <a:off x="6239232" y="4532670"/>
            <a:ext cx="7605951" cy="33189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2000" kern="0" spc="-27" dirty="0">
                <a:solidFill>
                  <a:srgbClr val="272525"/>
                </a:solidFill>
                <a:highlight>
                  <a:srgbClr val="DADBF1"/>
                </a:highlight>
                <a:ea typeface="Consolas" pitchFamily="34" charset="-122"/>
                <a:cs typeface="Consolas" pitchFamily="34" charset="-120"/>
              </a:rPr>
              <a:t>{
    "Version": "2012-10-17",
    "Statement": [
        {
            "Effect": "Allow",
            "Principal": "*",
            "Action": "s3:GetObject",
            "Resource": "arn:aws:s3:::your-bucket-name/*"
        }
    ]
}
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604" y="2598063"/>
            <a:ext cx="4959072" cy="303335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24707" y="750451"/>
            <a:ext cx="7667387" cy="13182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191"/>
              </a:lnSpc>
              <a:buNone/>
            </a:pPr>
            <a:r>
              <a:rPr lang="en-US" sz="5400" b="1" kern="0" spc="-125" dirty="0">
                <a:solidFill>
                  <a:srgbClr val="000000"/>
                </a:solidFill>
                <a:ea typeface="Inter" pitchFamily="34" charset="-122"/>
                <a:cs typeface="Inter" pitchFamily="34" charset="-120"/>
              </a:rPr>
              <a:t>Making Individual Objects Public</a:t>
            </a:r>
            <a:endParaRPr lang="en-US" sz="5400" dirty="0"/>
          </a:p>
        </p:txBody>
      </p:sp>
      <p:sp>
        <p:nvSpPr>
          <p:cNvPr id="7" name="Shape 3"/>
          <p:cNvSpPr/>
          <p:nvPr/>
        </p:nvSpPr>
        <p:spPr>
          <a:xfrm>
            <a:off x="6224707" y="2622352"/>
            <a:ext cx="474583" cy="474583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6398538" y="2701409"/>
            <a:ext cx="126921" cy="3164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92"/>
              </a:lnSpc>
              <a:buNone/>
            </a:pPr>
            <a:r>
              <a:rPr lang="en-US" sz="3600" b="1" kern="0" spc="-7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1</a:t>
            </a:r>
            <a:endParaRPr lang="en-US" sz="3600" dirty="0"/>
          </a:p>
        </p:txBody>
      </p:sp>
      <p:sp>
        <p:nvSpPr>
          <p:cNvPr id="9" name="Text 5"/>
          <p:cNvSpPr/>
          <p:nvPr/>
        </p:nvSpPr>
        <p:spPr>
          <a:xfrm>
            <a:off x="6910149" y="2622352"/>
            <a:ext cx="2636758" cy="3295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95"/>
              </a:lnSpc>
              <a:buNone/>
            </a:pPr>
            <a:r>
              <a:rPr lang="en-US" sz="3200" b="1" kern="0" spc="-62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Navigate to Objects</a:t>
            </a:r>
            <a:endParaRPr lang="en-US" sz="3200" dirty="0"/>
          </a:p>
        </p:txBody>
      </p:sp>
      <p:sp>
        <p:nvSpPr>
          <p:cNvPr id="10" name="Text 6"/>
          <p:cNvSpPr/>
          <p:nvPr/>
        </p:nvSpPr>
        <p:spPr>
          <a:xfrm>
            <a:off x="6910149" y="3078480"/>
            <a:ext cx="6981944" cy="3375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58"/>
              </a:lnSpc>
              <a:buNone/>
            </a:pPr>
            <a:r>
              <a:rPr lang="en-US" sz="2400" kern="0" spc="-33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Go to the </a:t>
            </a:r>
            <a:r>
              <a:rPr lang="en-US" sz="2400" kern="0" spc="-33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Objects tab </a:t>
            </a:r>
            <a:r>
              <a:rPr lang="en-US" sz="2400" kern="0" spc="-33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in your S3 bucket.</a:t>
            </a:r>
            <a:endParaRPr lang="en-US" sz="2400" dirty="0"/>
          </a:p>
        </p:txBody>
      </p:sp>
      <p:sp>
        <p:nvSpPr>
          <p:cNvPr id="11" name="Shape 7"/>
          <p:cNvSpPr/>
          <p:nvPr/>
        </p:nvSpPr>
        <p:spPr>
          <a:xfrm>
            <a:off x="6224707" y="3864173"/>
            <a:ext cx="474583" cy="474583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6367105" y="3943231"/>
            <a:ext cx="189786" cy="3164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92"/>
              </a:lnSpc>
              <a:buNone/>
            </a:pPr>
            <a:r>
              <a:rPr lang="en-US" sz="3600" b="1" kern="0" spc="-7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2</a:t>
            </a:r>
            <a:endParaRPr lang="en-US" sz="3600" dirty="0"/>
          </a:p>
        </p:txBody>
      </p:sp>
      <p:sp>
        <p:nvSpPr>
          <p:cNvPr id="13" name="Text 9"/>
          <p:cNvSpPr/>
          <p:nvPr/>
        </p:nvSpPr>
        <p:spPr>
          <a:xfrm>
            <a:off x="6910149" y="3864173"/>
            <a:ext cx="2636758" cy="3295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95"/>
              </a:lnSpc>
              <a:buNone/>
            </a:pPr>
            <a:r>
              <a:rPr lang="en-US" sz="3200" b="1" kern="0" spc="-62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Select Objects</a:t>
            </a:r>
            <a:endParaRPr lang="en-US" sz="3200" dirty="0"/>
          </a:p>
        </p:txBody>
      </p:sp>
      <p:sp>
        <p:nvSpPr>
          <p:cNvPr id="14" name="Text 10"/>
          <p:cNvSpPr/>
          <p:nvPr/>
        </p:nvSpPr>
        <p:spPr>
          <a:xfrm>
            <a:off x="6910149" y="4320302"/>
            <a:ext cx="6981944" cy="3375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58"/>
              </a:lnSpc>
              <a:buNone/>
            </a:pPr>
            <a:r>
              <a:rPr lang="en-US" sz="2400" kern="0" spc="-33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Select the </a:t>
            </a:r>
            <a:r>
              <a:rPr lang="en-US" sz="2400" kern="0" spc="-33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specific object(s) </a:t>
            </a:r>
            <a:r>
              <a:rPr lang="en-US" sz="2400" kern="0" spc="-33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you want to make </a:t>
            </a:r>
            <a:r>
              <a:rPr lang="en-US" sz="2400" kern="0" spc="-33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public</a:t>
            </a:r>
            <a:r>
              <a:rPr lang="en-US" sz="2400" kern="0" spc="-33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.</a:t>
            </a:r>
            <a:endParaRPr lang="en-US" sz="2400" dirty="0"/>
          </a:p>
        </p:txBody>
      </p:sp>
      <p:sp>
        <p:nvSpPr>
          <p:cNvPr id="15" name="Shape 11"/>
          <p:cNvSpPr/>
          <p:nvPr/>
        </p:nvSpPr>
        <p:spPr>
          <a:xfrm>
            <a:off x="6224707" y="5105995"/>
            <a:ext cx="474583" cy="474583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6" name="Text 12"/>
          <p:cNvSpPr/>
          <p:nvPr/>
        </p:nvSpPr>
        <p:spPr>
          <a:xfrm>
            <a:off x="6364605" y="5185053"/>
            <a:ext cx="194786" cy="3164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92"/>
              </a:lnSpc>
              <a:buNone/>
            </a:pPr>
            <a:r>
              <a:rPr lang="en-US" sz="3600" b="1" kern="0" spc="-7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3</a:t>
            </a:r>
            <a:endParaRPr lang="en-US" sz="3600" dirty="0"/>
          </a:p>
        </p:txBody>
      </p:sp>
      <p:sp>
        <p:nvSpPr>
          <p:cNvPr id="17" name="Text 13"/>
          <p:cNvSpPr/>
          <p:nvPr/>
        </p:nvSpPr>
        <p:spPr>
          <a:xfrm>
            <a:off x="6910149" y="5105995"/>
            <a:ext cx="2636758" cy="3295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95"/>
              </a:lnSpc>
              <a:buNone/>
            </a:pPr>
            <a:r>
              <a:rPr lang="en-US" sz="3200" b="1" kern="0" spc="-62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Change Permissions</a:t>
            </a:r>
            <a:endParaRPr lang="en-US" sz="3200" dirty="0"/>
          </a:p>
        </p:txBody>
      </p:sp>
      <p:sp>
        <p:nvSpPr>
          <p:cNvPr id="18" name="Text 14"/>
          <p:cNvSpPr/>
          <p:nvPr/>
        </p:nvSpPr>
        <p:spPr>
          <a:xfrm>
            <a:off x="6910149" y="5562124"/>
            <a:ext cx="6981944" cy="67508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58"/>
              </a:lnSpc>
              <a:buNone/>
            </a:pPr>
            <a:r>
              <a:rPr lang="en-US" sz="2400" kern="0" spc="-33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Click on the Actions button and select "</a:t>
            </a:r>
            <a:r>
              <a:rPr lang="en-US" sz="2400" kern="0" spc="-33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Make public</a:t>
            </a:r>
            <a:r>
              <a:rPr lang="en-US" sz="2400" kern="0" spc="-33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" from the dropdown menu.</a:t>
            </a:r>
            <a:endParaRPr lang="en-US" sz="2400" dirty="0"/>
          </a:p>
        </p:txBody>
      </p:sp>
      <p:sp>
        <p:nvSpPr>
          <p:cNvPr id="19" name="Shape 15"/>
          <p:cNvSpPr/>
          <p:nvPr/>
        </p:nvSpPr>
        <p:spPr>
          <a:xfrm>
            <a:off x="6224707" y="6685359"/>
            <a:ext cx="474583" cy="474583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20" name="Text 16"/>
          <p:cNvSpPr/>
          <p:nvPr/>
        </p:nvSpPr>
        <p:spPr>
          <a:xfrm>
            <a:off x="6359723" y="6764417"/>
            <a:ext cx="204549" cy="3164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92"/>
              </a:lnSpc>
              <a:buNone/>
            </a:pPr>
            <a:r>
              <a:rPr lang="en-US" sz="3600" b="1" kern="0" spc="-7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4</a:t>
            </a:r>
            <a:endParaRPr lang="en-US" sz="3600" dirty="0"/>
          </a:p>
        </p:txBody>
      </p:sp>
      <p:sp>
        <p:nvSpPr>
          <p:cNvPr id="21" name="Text 17"/>
          <p:cNvSpPr/>
          <p:nvPr/>
        </p:nvSpPr>
        <p:spPr>
          <a:xfrm>
            <a:off x="6910149" y="6685359"/>
            <a:ext cx="2636758" cy="3295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95"/>
              </a:lnSpc>
              <a:buNone/>
            </a:pPr>
            <a:r>
              <a:rPr lang="en-US" sz="3200" b="1" kern="0" spc="-62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Confirm Action</a:t>
            </a:r>
            <a:endParaRPr lang="en-US" sz="3200" dirty="0"/>
          </a:p>
        </p:txBody>
      </p:sp>
      <p:sp>
        <p:nvSpPr>
          <p:cNvPr id="22" name="Text 18"/>
          <p:cNvSpPr/>
          <p:nvPr/>
        </p:nvSpPr>
        <p:spPr>
          <a:xfrm>
            <a:off x="6910149" y="7141488"/>
            <a:ext cx="6981944" cy="3375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58"/>
              </a:lnSpc>
              <a:buNone/>
            </a:pPr>
            <a:r>
              <a:rPr lang="en-US" sz="2400" kern="0" spc="-33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Confirm the action to change the permissions of the </a:t>
            </a:r>
          </a:p>
          <a:p>
            <a:pPr marL="0" indent="0">
              <a:lnSpc>
                <a:spcPts val="2658"/>
              </a:lnSpc>
              <a:buNone/>
            </a:pPr>
            <a:r>
              <a:rPr lang="en-US" sz="2400" kern="0" spc="-33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selected objects.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1505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31505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1260" y="2805113"/>
            <a:ext cx="3611880" cy="262128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42248" y="661749"/>
            <a:ext cx="6568797" cy="7519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921"/>
              </a:lnSpc>
              <a:buNone/>
            </a:pPr>
            <a:r>
              <a:rPr lang="en-US" sz="5400" b="1" kern="0" spc="-142" dirty="0">
                <a:solidFill>
                  <a:srgbClr val="000000"/>
                </a:solidFill>
                <a:ea typeface="Inter"/>
                <a:cs typeface="Inter" pitchFamily="34" charset="-120"/>
              </a:rPr>
              <a:t>Verifying Public Access</a:t>
            </a:r>
            <a:endParaRPr lang="en-US" sz="5400" dirty="0">
              <a:ea typeface="Inter"/>
            </a:endParaRPr>
          </a:p>
        </p:txBody>
      </p:sp>
      <p:sp>
        <p:nvSpPr>
          <p:cNvPr id="7" name="Shape 3"/>
          <p:cNvSpPr/>
          <p:nvPr/>
        </p:nvSpPr>
        <p:spPr>
          <a:xfrm>
            <a:off x="1187887" y="1774627"/>
            <a:ext cx="30480" cy="5795129"/>
          </a:xfrm>
          <a:prstGeom prst="roundRect">
            <a:avLst>
              <a:gd name="adj" fmla="val 331602"/>
            </a:avLst>
          </a:prstGeom>
          <a:solidFill>
            <a:srgbClr val="C0C1D7"/>
          </a:solidFill>
          <a:ln/>
        </p:spPr>
      </p:sp>
      <p:sp>
        <p:nvSpPr>
          <p:cNvPr id="8" name="Shape 4"/>
          <p:cNvSpPr/>
          <p:nvPr/>
        </p:nvSpPr>
        <p:spPr>
          <a:xfrm>
            <a:off x="1443335" y="2300645"/>
            <a:ext cx="842248" cy="30480"/>
          </a:xfrm>
          <a:prstGeom prst="roundRect">
            <a:avLst>
              <a:gd name="adj" fmla="val 331602"/>
            </a:avLst>
          </a:prstGeom>
          <a:solidFill>
            <a:srgbClr val="C0C1D7"/>
          </a:solidFill>
          <a:ln/>
        </p:spPr>
      </p:sp>
      <p:sp>
        <p:nvSpPr>
          <p:cNvPr id="9" name="Shape 5"/>
          <p:cNvSpPr/>
          <p:nvPr/>
        </p:nvSpPr>
        <p:spPr>
          <a:xfrm>
            <a:off x="932438" y="2045256"/>
            <a:ext cx="541377" cy="541377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1130677" y="2135386"/>
            <a:ext cx="144780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2"/>
              </a:lnSpc>
              <a:buNone/>
            </a:pPr>
            <a:r>
              <a:rPr lang="en-US" sz="3600" b="1" kern="0" spc="-85" dirty="0">
                <a:solidFill>
                  <a:srgbClr val="272525"/>
                </a:solidFill>
                <a:ea typeface="Inter"/>
                <a:cs typeface="Inter" pitchFamily="34" charset="-120"/>
              </a:rPr>
              <a:t>1</a:t>
            </a:r>
            <a:endParaRPr lang="en-US" sz="3600" dirty="0">
              <a:ea typeface="Inter"/>
            </a:endParaRPr>
          </a:p>
        </p:txBody>
      </p:sp>
      <p:sp>
        <p:nvSpPr>
          <p:cNvPr id="11" name="Text 7"/>
          <p:cNvSpPr/>
          <p:nvPr/>
        </p:nvSpPr>
        <p:spPr>
          <a:xfrm>
            <a:off x="2526625" y="2015252"/>
            <a:ext cx="3007995" cy="3758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961"/>
              </a:lnSpc>
              <a:buNone/>
            </a:pPr>
            <a:r>
              <a:rPr lang="en-US" sz="2800" b="1" kern="0" spc="-71" dirty="0">
                <a:solidFill>
                  <a:srgbClr val="272525"/>
                </a:solidFill>
                <a:ea typeface="Inter"/>
                <a:cs typeface="Inter" pitchFamily="34" charset="-120"/>
              </a:rPr>
              <a:t>Locate Object URL</a:t>
            </a:r>
            <a:endParaRPr lang="en-US" sz="2800" dirty="0">
              <a:ea typeface="Inter"/>
            </a:endParaRPr>
          </a:p>
        </p:txBody>
      </p:sp>
      <p:sp>
        <p:nvSpPr>
          <p:cNvPr id="12" name="Text 8"/>
          <p:cNvSpPr/>
          <p:nvPr/>
        </p:nvSpPr>
        <p:spPr>
          <a:xfrm>
            <a:off x="2526625" y="2535436"/>
            <a:ext cx="5775127" cy="7698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032"/>
              </a:lnSpc>
              <a:buNone/>
            </a:pPr>
            <a:r>
              <a:rPr lang="en-US" sz="2400" kern="0" spc="-38" dirty="0">
                <a:solidFill>
                  <a:srgbClr val="272525"/>
                </a:solidFill>
                <a:ea typeface="Inter"/>
                <a:cs typeface="Inter" pitchFamily="34" charset="-120"/>
              </a:rPr>
              <a:t>Copy the </a:t>
            </a:r>
            <a:r>
              <a:rPr lang="en-US" sz="2400" kern="0" spc="-38" dirty="0">
                <a:solidFill>
                  <a:srgbClr val="C00000"/>
                </a:solidFill>
                <a:ea typeface="Inter"/>
                <a:cs typeface="Inter" pitchFamily="34" charset="-120"/>
              </a:rPr>
              <a:t>Object URL </a:t>
            </a:r>
            <a:r>
              <a:rPr lang="en-US" sz="2400" kern="0" spc="-38" dirty="0">
                <a:solidFill>
                  <a:srgbClr val="272525"/>
                </a:solidFill>
                <a:ea typeface="Inter"/>
                <a:cs typeface="Inter" pitchFamily="34" charset="-120"/>
              </a:rPr>
              <a:t>for any object you made public in your S3 bucket.</a:t>
            </a:r>
            <a:endParaRPr lang="en-US" sz="2400" dirty="0">
              <a:ea typeface="Inter"/>
            </a:endParaRPr>
          </a:p>
        </p:txBody>
      </p:sp>
      <p:sp>
        <p:nvSpPr>
          <p:cNvPr id="13" name="Shape 9"/>
          <p:cNvSpPr/>
          <p:nvPr/>
        </p:nvSpPr>
        <p:spPr>
          <a:xfrm>
            <a:off x="1443335" y="4312563"/>
            <a:ext cx="842248" cy="30480"/>
          </a:xfrm>
          <a:prstGeom prst="roundRect">
            <a:avLst>
              <a:gd name="adj" fmla="val 331602"/>
            </a:avLst>
          </a:prstGeom>
          <a:solidFill>
            <a:srgbClr val="C0C1D7"/>
          </a:solidFill>
          <a:ln/>
        </p:spPr>
      </p:sp>
      <p:sp>
        <p:nvSpPr>
          <p:cNvPr id="14" name="Shape 10"/>
          <p:cNvSpPr/>
          <p:nvPr/>
        </p:nvSpPr>
        <p:spPr>
          <a:xfrm>
            <a:off x="932438" y="4057174"/>
            <a:ext cx="541377" cy="541377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1094839" y="4147304"/>
            <a:ext cx="216575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2"/>
              </a:lnSpc>
              <a:buNone/>
            </a:pPr>
            <a:r>
              <a:rPr lang="en-US" sz="3600" b="1" kern="0" spc="-85" dirty="0">
                <a:solidFill>
                  <a:srgbClr val="272525"/>
                </a:solidFill>
                <a:ea typeface="Inter"/>
                <a:cs typeface="Inter" pitchFamily="34" charset="-120"/>
              </a:rPr>
              <a:t>2</a:t>
            </a:r>
            <a:endParaRPr lang="en-US" sz="3600" dirty="0">
              <a:ea typeface="Inter"/>
            </a:endParaRPr>
          </a:p>
        </p:txBody>
      </p:sp>
      <p:sp>
        <p:nvSpPr>
          <p:cNvPr id="16" name="Text 12"/>
          <p:cNvSpPr/>
          <p:nvPr/>
        </p:nvSpPr>
        <p:spPr>
          <a:xfrm>
            <a:off x="2526625" y="4027170"/>
            <a:ext cx="3007995" cy="3758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961"/>
              </a:lnSpc>
              <a:buNone/>
            </a:pPr>
            <a:r>
              <a:rPr lang="en-US" sz="2800" b="1" kern="0" spc="-71" dirty="0">
                <a:solidFill>
                  <a:srgbClr val="272525"/>
                </a:solidFill>
                <a:ea typeface="Inter"/>
                <a:cs typeface="Inter" pitchFamily="34" charset="-120"/>
              </a:rPr>
              <a:t>Test Access</a:t>
            </a:r>
            <a:endParaRPr lang="en-US" sz="2800" dirty="0">
              <a:ea typeface="Inter"/>
            </a:endParaRPr>
          </a:p>
        </p:txBody>
      </p:sp>
      <p:sp>
        <p:nvSpPr>
          <p:cNvPr id="17" name="Text 13"/>
          <p:cNvSpPr/>
          <p:nvPr/>
        </p:nvSpPr>
        <p:spPr>
          <a:xfrm>
            <a:off x="2526625" y="4547354"/>
            <a:ext cx="5775127" cy="7698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032"/>
              </a:lnSpc>
              <a:buNone/>
            </a:pPr>
            <a:r>
              <a:rPr lang="en-US" sz="2400" kern="0" spc="-38" dirty="0">
                <a:solidFill>
                  <a:srgbClr val="272525"/>
                </a:solidFill>
                <a:ea typeface="Inter"/>
                <a:cs typeface="Inter" pitchFamily="34" charset="-120"/>
              </a:rPr>
              <a:t>Open the </a:t>
            </a:r>
            <a:r>
              <a:rPr lang="en-US" sz="2400" kern="0" spc="-38" dirty="0">
                <a:solidFill>
                  <a:srgbClr val="C00000"/>
                </a:solidFill>
                <a:ea typeface="Inter"/>
                <a:cs typeface="Inter" pitchFamily="34" charset="-120"/>
              </a:rPr>
              <a:t>URL</a:t>
            </a:r>
            <a:r>
              <a:rPr lang="en-US" sz="2400" kern="0" spc="-38" dirty="0">
                <a:solidFill>
                  <a:srgbClr val="272525"/>
                </a:solidFill>
                <a:ea typeface="Inter"/>
                <a:cs typeface="Inter" pitchFamily="34" charset="-120"/>
              </a:rPr>
              <a:t> in a </a:t>
            </a:r>
            <a:r>
              <a:rPr lang="en-US" sz="2400" kern="0" spc="-38" dirty="0">
                <a:solidFill>
                  <a:srgbClr val="C00000"/>
                </a:solidFill>
                <a:ea typeface="Inter"/>
                <a:cs typeface="Inter" pitchFamily="34" charset="-120"/>
              </a:rPr>
              <a:t>web browser </a:t>
            </a:r>
            <a:r>
              <a:rPr lang="en-US" sz="2400" kern="0" spc="-38" dirty="0">
                <a:solidFill>
                  <a:srgbClr val="272525"/>
                </a:solidFill>
                <a:ea typeface="Inter"/>
                <a:cs typeface="Inter" pitchFamily="34" charset="-120"/>
              </a:rPr>
              <a:t>to verify public accessibility.</a:t>
            </a:r>
            <a:endParaRPr lang="en-US" sz="2400" dirty="0">
              <a:ea typeface="Inter"/>
            </a:endParaRPr>
          </a:p>
        </p:txBody>
      </p:sp>
      <p:sp>
        <p:nvSpPr>
          <p:cNvPr id="18" name="Shape 14"/>
          <p:cNvSpPr/>
          <p:nvPr/>
        </p:nvSpPr>
        <p:spPr>
          <a:xfrm>
            <a:off x="1443335" y="6324481"/>
            <a:ext cx="842248" cy="30480"/>
          </a:xfrm>
          <a:prstGeom prst="roundRect">
            <a:avLst>
              <a:gd name="adj" fmla="val 331602"/>
            </a:avLst>
          </a:prstGeom>
          <a:solidFill>
            <a:srgbClr val="C0C1D7"/>
          </a:solidFill>
          <a:ln/>
        </p:spPr>
      </p:sp>
      <p:sp>
        <p:nvSpPr>
          <p:cNvPr id="19" name="Shape 15"/>
          <p:cNvSpPr/>
          <p:nvPr/>
        </p:nvSpPr>
        <p:spPr>
          <a:xfrm>
            <a:off x="932438" y="6069092"/>
            <a:ext cx="541377" cy="541377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20" name="Text 16"/>
          <p:cNvSpPr/>
          <p:nvPr/>
        </p:nvSpPr>
        <p:spPr>
          <a:xfrm>
            <a:off x="1091982" y="6159222"/>
            <a:ext cx="222171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2"/>
              </a:lnSpc>
              <a:buNone/>
            </a:pPr>
            <a:r>
              <a:rPr lang="en-US" sz="3600" b="1" kern="0" spc="-85" dirty="0">
                <a:solidFill>
                  <a:srgbClr val="272525"/>
                </a:solidFill>
                <a:ea typeface="Inter"/>
                <a:cs typeface="Inter" pitchFamily="34" charset="-120"/>
              </a:rPr>
              <a:t>3</a:t>
            </a:r>
            <a:endParaRPr lang="en-US" sz="3600" dirty="0">
              <a:ea typeface="Inter"/>
            </a:endParaRPr>
          </a:p>
        </p:txBody>
      </p:sp>
      <p:sp>
        <p:nvSpPr>
          <p:cNvPr id="21" name="Text 17"/>
          <p:cNvSpPr/>
          <p:nvPr/>
        </p:nvSpPr>
        <p:spPr>
          <a:xfrm>
            <a:off x="2526625" y="6039088"/>
            <a:ext cx="3007995" cy="3758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961"/>
              </a:lnSpc>
              <a:buNone/>
            </a:pPr>
            <a:r>
              <a:rPr lang="en-US" sz="2800" b="1" kern="0" spc="-71" dirty="0">
                <a:solidFill>
                  <a:srgbClr val="272525"/>
                </a:solidFill>
                <a:ea typeface="Inter"/>
                <a:cs typeface="Inter" pitchFamily="34" charset="-120"/>
              </a:rPr>
              <a:t>Confirm Success</a:t>
            </a:r>
            <a:endParaRPr lang="en-US" sz="2800" dirty="0">
              <a:ea typeface="Inter"/>
            </a:endParaRPr>
          </a:p>
        </p:txBody>
      </p:sp>
      <p:sp>
        <p:nvSpPr>
          <p:cNvPr id="22" name="Text 18"/>
          <p:cNvSpPr/>
          <p:nvPr/>
        </p:nvSpPr>
        <p:spPr>
          <a:xfrm>
            <a:off x="2526625" y="6559272"/>
            <a:ext cx="5775127" cy="7698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032"/>
              </a:lnSpc>
              <a:buNone/>
            </a:pPr>
            <a:r>
              <a:rPr lang="en-US" sz="2400" kern="0" spc="-38" dirty="0">
                <a:solidFill>
                  <a:srgbClr val="272525"/>
                </a:solidFill>
                <a:ea typeface="Inter"/>
                <a:cs typeface="Inter" pitchFamily="34" charset="-120"/>
              </a:rPr>
              <a:t>If set correctly, the </a:t>
            </a:r>
            <a:r>
              <a:rPr lang="en-US" sz="2400" kern="0" spc="-38" dirty="0">
                <a:solidFill>
                  <a:srgbClr val="C00000"/>
                </a:solidFill>
                <a:ea typeface="Inter"/>
                <a:cs typeface="Inter" pitchFamily="34" charset="-120"/>
              </a:rPr>
              <a:t>object should be accessible without any authentication</a:t>
            </a:r>
            <a:r>
              <a:rPr lang="en-US" sz="2400" kern="0" spc="-38" dirty="0">
                <a:solidFill>
                  <a:srgbClr val="272525"/>
                </a:solidFill>
                <a:ea typeface="Inter"/>
                <a:cs typeface="Inter" pitchFamily="34" charset="-120"/>
              </a:rPr>
              <a:t>.</a:t>
            </a:r>
            <a:endParaRPr lang="en-US" sz="2400" dirty="0">
              <a:ea typeface="In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2005489"/>
            <a:ext cx="686431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6000" b="1" kern="0" spc="-146" dirty="0">
                <a:solidFill>
                  <a:srgbClr val="000000"/>
                </a:solidFill>
                <a:ea typeface="Inter" pitchFamily="34" charset="-122"/>
                <a:cs typeface="Inter" pitchFamily="34" charset="-120"/>
              </a:rPr>
              <a:t>Security Considerations</a:t>
            </a:r>
            <a:endParaRPr lang="en-US" sz="6000" dirty="0"/>
          </a:p>
        </p:txBody>
      </p:sp>
      <p:sp>
        <p:nvSpPr>
          <p:cNvPr id="5" name="Text 3"/>
          <p:cNvSpPr/>
          <p:nvPr/>
        </p:nvSpPr>
        <p:spPr>
          <a:xfrm>
            <a:off x="864037" y="339411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3200" b="1" kern="0" spc="-73" dirty="0">
                <a:solidFill>
                  <a:srgbClr val="000000"/>
                </a:solidFill>
                <a:ea typeface="Inter" pitchFamily="34" charset="-122"/>
                <a:cs typeface="Inter" pitchFamily="34" charset="-120"/>
              </a:rPr>
              <a:t>Data Sensitivity</a:t>
            </a:r>
            <a:endParaRPr lang="en-US" sz="3200" dirty="0"/>
          </a:p>
        </p:txBody>
      </p:sp>
      <p:sp>
        <p:nvSpPr>
          <p:cNvPr id="6" name="Text 4"/>
          <p:cNvSpPr/>
          <p:nvPr/>
        </p:nvSpPr>
        <p:spPr>
          <a:xfrm>
            <a:off x="864037" y="4026694"/>
            <a:ext cx="3898821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2400" kern="0" spc="-39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Making a bucket or its objects public can expose sensitive data</a:t>
            </a:r>
            <a:r>
              <a:rPr lang="en-US" sz="2400" kern="0" spc="-39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. Carefully consider the nature of the information you're making accessible.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5372695" y="339411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3200" b="1" kern="0" spc="-73" dirty="0">
                <a:solidFill>
                  <a:srgbClr val="000000"/>
                </a:solidFill>
                <a:ea typeface="Inter" pitchFamily="34" charset="-122"/>
                <a:cs typeface="Inter" pitchFamily="34" charset="-120"/>
              </a:rPr>
              <a:t>Access Control</a:t>
            </a:r>
            <a:endParaRPr lang="en-US" sz="3200" dirty="0"/>
          </a:p>
        </p:txBody>
      </p:sp>
      <p:sp>
        <p:nvSpPr>
          <p:cNvPr id="8" name="Text 6"/>
          <p:cNvSpPr/>
          <p:nvPr/>
        </p:nvSpPr>
        <p:spPr>
          <a:xfrm>
            <a:off x="5372695" y="4026694"/>
            <a:ext cx="3898821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2400" kern="0" spc="-39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Ensure you understand the implications of public access. Consider alternative options like </a:t>
            </a:r>
            <a:r>
              <a:rPr lang="en-US" sz="2400" kern="0" spc="-39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presigned URLs </a:t>
            </a:r>
            <a:r>
              <a:rPr lang="en-US" sz="2400" kern="0" spc="-39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if full public access is not necessary.</a:t>
            </a:r>
            <a:endParaRPr lang="en-US" sz="2400" dirty="0"/>
          </a:p>
        </p:txBody>
      </p:sp>
      <p:sp>
        <p:nvSpPr>
          <p:cNvPr id="9" name="Text 7"/>
          <p:cNvSpPr/>
          <p:nvPr/>
        </p:nvSpPr>
        <p:spPr>
          <a:xfrm>
            <a:off x="9881354" y="339411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3200" b="1" kern="0" spc="-73" dirty="0">
                <a:solidFill>
                  <a:srgbClr val="000000"/>
                </a:solidFill>
                <a:ea typeface="Inter" pitchFamily="34" charset="-122"/>
                <a:cs typeface="Inter" pitchFamily="34" charset="-120"/>
              </a:rPr>
              <a:t>Regular Audits</a:t>
            </a:r>
            <a:endParaRPr lang="en-US" sz="3200" dirty="0"/>
          </a:p>
        </p:txBody>
      </p:sp>
      <p:sp>
        <p:nvSpPr>
          <p:cNvPr id="10" name="Text 8"/>
          <p:cNvSpPr/>
          <p:nvPr/>
        </p:nvSpPr>
        <p:spPr>
          <a:xfrm>
            <a:off x="9881354" y="4026693"/>
            <a:ext cx="4012446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2400" kern="0" spc="-39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Regularly review your bucket and object permissions </a:t>
            </a:r>
            <a:r>
              <a:rPr lang="en-US" sz="2400" kern="0" spc="-39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to ensure they align with your security requirements and best practices.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537" y="2743200"/>
            <a:ext cx="4891207" cy="27432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319599" y="674489"/>
            <a:ext cx="5951696" cy="743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858"/>
              </a:lnSpc>
              <a:buNone/>
            </a:pPr>
            <a:r>
              <a:rPr lang="en-US" sz="5400" b="1" kern="0" spc="-141" dirty="0">
                <a:solidFill>
                  <a:srgbClr val="000000"/>
                </a:solidFill>
                <a:ea typeface="Inter" pitchFamily="34" charset="-122"/>
                <a:cs typeface="Inter" pitchFamily="34" charset="-120"/>
              </a:rPr>
              <a:t>Cost Considerations</a:t>
            </a:r>
            <a:endParaRPr lang="en-US" sz="5400" dirty="0"/>
          </a:p>
        </p:txBody>
      </p:sp>
      <p:sp>
        <p:nvSpPr>
          <p:cNvPr id="7" name="Shape 3"/>
          <p:cNvSpPr/>
          <p:nvPr/>
        </p:nvSpPr>
        <p:spPr>
          <a:xfrm>
            <a:off x="6319599" y="1775460"/>
            <a:ext cx="7477601" cy="1767840"/>
          </a:xfrm>
          <a:prstGeom prst="roundRect">
            <a:avLst>
              <a:gd name="adj" fmla="val 5656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6565225" y="2021086"/>
            <a:ext cx="2975848" cy="3718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29"/>
              </a:lnSpc>
              <a:buNone/>
            </a:pPr>
            <a:r>
              <a:rPr lang="en-US" sz="2800" b="1" kern="0" spc="-7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Data Transfer Costs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6565225" y="2535674"/>
            <a:ext cx="7087275" cy="7620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99"/>
              </a:lnSpc>
              <a:buNone/>
            </a:pPr>
            <a:r>
              <a:rPr lang="en-US" sz="2400" kern="0" spc="-37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Publicly accessible objects can be downloaded by anyone, which may result in </a:t>
            </a:r>
            <a:r>
              <a:rPr lang="en-US" sz="2400" kern="0" spc="-37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higher costs </a:t>
            </a:r>
            <a:r>
              <a:rPr lang="en-US" sz="2400" kern="0" spc="-37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for data transfer.</a:t>
            </a:r>
            <a:endParaRPr lang="en-US" sz="2400" dirty="0"/>
          </a:p>
        </p:txBody>
      </p:sp>
      <p:sp>
        <p:nvSpPr>
          <p:cNvPr id="10" name="Shape 6"/>
          <p:cNvSpPr/>
          <p:nvPr/>
        </p:nvSpPr>
        <p:spPr>
          <a:xfrm>
            <a:off x="6319599" y="3781306"/>
            <a:ext cx="7477601" cy="1767840"/>
          </a:xfrm>
          <a:prstGeom prst="roundRect">
            <a:avLst>
              <a:gd name="adj" fmla="val 5656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6565225" y="4026932"/>
            <a:ext cx="2975848" cy="3718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29"/>
              </a:lnSpc>
              <a:buNone/>
            </a:pPr>
            <a:r>
              <a:rPr lang="en-US" sz="2800" b="1" kern="0" spc="-7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Usage Monitoring</a:t>
            </a:r>
            <a:endParaRPr lang="en-US" sz="2800" dirty="0"/>
          </a:p>
        </p:txBody>
      </p:sp>
      <p:sp>
        <p:nvSpPr>
          <p:cNvPr id="12" name="Text 8"/>
          <p:cNvSpPr/>
          <p:nvPr/>
        </p:nvSpPr>
        <p:spPr>
          <a:xfrm>
            <a:off x="6565225" y="4541520"/>
            <a:ext cx="6986349" cy="7620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99"/>
              </a:lnSpc>
              <a:buNone/>
            </a:pPr>
            <a:r>
              <a:rPr lang="en-US" sz="2400" kern="0" spc="-37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Keep an eye on your </a:t>
            </a:r>
            <a:r>
              <a:rPr lang="en-US" sz="2400" kern="0" spc="-37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S3 usage and costs</a:t>
            </a:r>
            <a:r>
              <a:rPr lang="en-US" sz="2400" kern="0" spc="-37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, especially after making objects public.</a:t>
            </a:r>
            <a:endParaRPr lang="en-US" sz="2400" dirty="0"/>
          </a:p>
        </p:txBody>
      </p:sp>
      <p:sp>
        <p:nvSpPr>
          <p:cNvPr id="13" name="Shape 9"/>
          <p:cNvSpPr/>
          <p:nvPr/>
        </p:nvSpPr>
        <p:spPr>
          <a:xfrm>
            <a:off x="6319599" y="5787152"/>
            <a:ext cx="7477601" cy="1767840"/>
          </a:xfrm>
          <a:prstGeom prst="roundRect">
            <a:avLst>
              <a:gd name="adj" fmla="val 5656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6565225" y="6032778"/>
            <a:ext cx="2975848" cy="3718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29"/>
              </a:lnSpc>
              <a:buNone/>
            </a:pPr>
            <a:r>
              <a:rPr lang="en-US" sz="2800" b="1" kern="0" spc="-7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Bandwidth Limits</a:t>
            </a:r>
            <a:endParaRPr lang="en-US" sz="2800" dirty="0"/>
          </a:p>
        </p:txBody>
      </p:sp>
      <p:sp>
        <p:nvSpPr>
          <p:cNvPr id="15" name="Text 11"/>
          <p:cNvSpPr/>
          <p:nvPr/>
        </p:nvSpPr>
        <p:spPr>
          <a:xfrm>
            <a:off x="6565225" y="6547366"/>
            <a:ext cx="6986349" cy="7620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99"/>
              </a:lnSpc>
              <a:buNone/>
            </a:pPr>
            <a:r>
              <a:rPr lang="en-US" sz="2400" kern="0" spc="-37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Consider implementing </a:t>
            </a:r>
            <a:r>
              <a:rPr lang="en-US" sz="2400" kern="0" spc="-37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bandwidth limits or request quotas</a:t>
            </a:r>
            <a:r>
              <a:rPr lang="en-US" sz="2400" kern="0" spc="-37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to control costs if necessary.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532</Words>
  <Application>Microsoft Office PowerPoint</Application>
  <PresentationFormat>Custom</PresentationFormat>
  <Paragraphs>70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Consolas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Ramesh N</cp:lastModifiedBy>
  <cp:revision>24</cp:revision>
  <dcterms:created xsi:type="dcterms:W3CDTF">2024-08-09T08:58:08Z</dcterms:created>
  <dcterms:modified xsi:type="dcterms:W3CDTF">2024-11-28T08:28:45Z</dcterms:modified>
</cp:coreProperties>
</file>