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60" r:id="rId6"/>
    <p:sldId id="259" r:id="rId7"/>
    <p:sldId id="261" r:id="rId8"/>
    <p:sldId id="262" r:id="rId9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6" d="100"/>
          <a:sy n="76" d="100"/>
        </p:scale>
        <p:origin x="37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5430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AD4426-117B-CDB9-D001-5B9B80A88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01BE5C-689D-7D13-C23B-E08E86D7F6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2F32CB-5949-8C87-9EC0-DDB164B47C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E2BEC-3D3B-C3D0-8385-DEDB6EC6DC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82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36553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6000" b="1" kern="0" spc="-134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AWS S3 Access Logs - Explained for Beginners</a:t>
            </a:r>
            <a:endParaRPr lang="en-US" sz="6000" dirty="0"/>
          </a:p>
        </p:txBody>
      </p:sp>
      <p:sp>
        <p:nvSpPr>
          <p:cNvPr id="4" name="Text 1"/>
          <p:cNvSpPr/>
          <p:nvPr/>
        </p:nvSpPr>
        <p:spPr>
          <a:xfrm>
            <a:off x="6280190" y="4123253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AWS S3 Access Logs help </a:t>
            </a: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track and record every request 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made to your </a:t>
            </a: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Amazon S3 bucket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. This means you can see </a:t>
            </a: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who accessed your bucket, what actions they performed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, and </a:t>
            </a: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when it happened.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Shape 2"/>
          <p:cNvSpPr/>
          <p:nvPr/>
        </p:nvSpPr>
        <p:spPr>
          <a:xfrm>
            <a:off x="6280190" y="5484019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810" y="5986939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756440" y="5962412"/>
            <a:ext cx="1967270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3200" b="1" kern="0" spc="-36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by Ram N Java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71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73867" y="540187"/>
            <a:ext cx="7769066" cy="12277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800"/>
              </a:lnSpc>
              <a:buNone/>
            </a:pPr>
            <a:r>
              <a:rPr lang="en-US" sz="5400" b="1" kern="0" spc="-116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Why Are S3 Access Logs Important?</a:t>
            </a:r>
            <a:endParaRPr lang="en-US" sz="54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3867" y="2062520"/>
            <a:ext cx="491014" cy="49101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173867" y="2749868"/>
            <a:ext cx="2393275" cy="6136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800" b="1" kern="0" spc="-58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Security Monitoring </a:t>
            </a:r>
            <a:r>
              <a:rPr lang="en-US" sz="2800" b="1" kern="0" spc="-58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🛡️</a:t>
            </a:r>
            <a:endParaRPr lang="en-US" sz="2800" dirty="0"/>
          </a:p>
        </p:txBody>
      </p:sp>
      <p:sp>
        <p:nvSpPr>
          <p:cNvPr id="6" name="Text 2"/>
          <p:cNvSpPr/>
          <p:nvPr/>
        </p:nvSpPr>
        <p:spPr>
          <a:xfrm>
            <a:off x="6173867" y="3481268"/>
            <a:ext cx="2393275" cy="9429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400" kern="0" spc="-31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Helps identify any </a:t>
            </a:r>
            <a:r>
              <a:rPr lang="en-US" sz="2400" kern="0" spc="-31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unauthorized access attempts</a:t>
            </a:r>
            <a:r>
              <a:rPr lang="en-US" sz="2400" kern="0" spc="-31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.</a:t>
            </a:r>
            <a:endParaRPr lang="en-US" sz="24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1703" y="2062520"/>
            <a:ext cx="491014" cy="49101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861703" y="2749868"/>
            <a:ext cx="2393275" cy="6136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800" b="1" kern="0" spc="-58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Troubleshooting Issues </a:t>
            </a:r>
            <a:r>
              <a:rPr lang="en-US" sz="2800" b="1" kern="0" spc="-58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🛠️</a:t>
            </a:r>
            <a:endParaRPr lang="en-US" sz="2800" dirty="0"/>
          </a:p>
        </p:txBody>
      </p:sp>
      <p:sp>
        <p:nvSpPr>
          <p:cNvPr id="9" name="Text 4"/>
          <p:cNvSpPr/>
          <p:nvPr/>
        </p:nvSpPr>
        <p:spPr>
          <a:xfrm>
            <a:off x="8861703" y="3481268"/>
            <a:ext cx="2393275" cy="12573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400" kern="0" spc="-31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If </a:t>
            </a:r>
            <a:r>
              <a:rPr lang="en-US" sz="2400" kern="0" spc="-31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something goes wrong</a:t>
            </a:r>
            <a:r>
              <a:rPr lang="en-US" sz="2400" kern="0" spc="-31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, you can check the logs to understand what happened.</a:t>
            </a:r>
            <a:endParaRPr lang="en-US" sz="24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9539" y="2062520"/>
            <a:ext cx="491014" cy="49101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1549539" y="2749868"/>
            <a:ext cx="2393275" cy="6136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800" b="1" kern="0" spc="-58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Billing and Cost Analysis </a:t>
            </a:r>
            <a:r>
              <a:rPr lang="en-US" sz="2800" b="1" kern="0" spc="-58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💰</a:t>
            </a:r>
            <a:endParaRPr lang="en-US" sz="2800" dirty="0"/>
          </a:p>
        </p:txBody>
      </p:sp>
      <p:sp>
        <p:nvSpPr>
          <p:cNvPr id="12" name="Text 6"/>
          <p:cNvSpPr/>
          <p:nvPr/>
        </p:nvSpPr>
        <p:spPr>
          <a:xfrm>
            <a:off x="11549539" y="3481268"/>
            <a:ext cx="2880836" cy="628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400" kern="0" spc="-31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Helps track </a:t>
            </a:r>
            <a:r>
              <a:rPr lang="en-US" sz="2400" kern="0" spc="-31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data usage and request patterns</a:t>
            </a:r>
            <a:r>
              <a:rPr lang="en-US" sz="2400" kern="0" spc="-31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.</a:t>
            </a:r>
            <a:endParaRPr lang="en-US" sz="24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3867" y="5327809"/>
            <a:ext cx="491014" cy="491014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6173867" y="6015157"/>
            <a:ext cx="2393275" cy="6136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800" b="1" kern="0" spc="-58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Compliance &amp; Auditing </a:t>
            </a:r>
            <a:r>
              <a:rPr lang="en-US" sz="2800" b="1" kern="0" spc="-58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✅</a:t>
            </a:r>
            <a:endParaRPr lang="en-US" sz="2800" dirty="0"/>
          </a:p>
        </p:txBody>
      </p:sp>
      <p:sp>
        <p:nvSpPr>
          <p:cNvPr id="15" name="Text 8"/>
          <p:cNvSpPr/>
          <p:nvPr/>
        </p:nvSpPr>
        <p:spPr>
          <a:xfrm>
            <a:off x="6173867" y="6746558"/>
            <a:ext cx="2855833" cy="9429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400" kern="0" spc="-31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Useful for companies needing to follow </a:t>
            </a:r>
            <a:r>
              <a:rPr lang="en-US" sz="2400" kern="0" spc="-31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security</a:t>
            </a:r>
            <a:r>
              <a:rPr lang="en-US" sz="2400" kern="0" spc="-31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sz="2400" kern="0" spc="-31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rules</a:t>
            </a:r>
            <a:r>
              <a:rPr lang="en-US" sz="2400" kern="0" spc="-31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86F9E-6D9C-B0B9-6F83-16A281167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491DCAC-0D9B-97FF-04F3-8268E6D23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88097"/>
            <a:ext cx="14630400" cy="64415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DBF328-E20B-7566-7C8D-5702037203AA}"/>
              </a:ext>
            </a:extLst>
          </p:cNvPr>
          <p:cNvSpPr txBox="1"/>
          <p:nvPr/>
        </p:nvSpPr>
        <p:spPr>
          <a:xfrm>
            <a:off x="11874500" y="7137400"/>
            <a:ext cx="2641600" cy="6477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570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21016" y="745093"/>
            <a:ext cx="6755487" cy="6560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5400" b="1" kern="0" spc="-124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How S3 Access Logs Work?</a:t>
            </a:r>
            <a:endParaRPr lang="en-US" sz="5400" dirty="0"/>
          </a:p>
        </p:txBody>
      </p:sp>
      <p:sp>
        <p:nvSpPr>
          <p:cNvPr id="4" name="Shape 1"/>
          <p:cNvSpPr/>
          <p:nvPr/>
        </p:nvSpPr>
        <p:spPr>
          <a:xfrm>
            <a:off x="6221016" y="1715929"/>
            <a:ext cx="157401" cy="789622"/>
          </a:xfrm>
          <a:prstGeom prst="roundRect">
            <a:avLst>
              <a:gd name="adj" fmla="val 56013"/>
            </a:avLst>
          </a:prstGeom>
          <a:solidFill>
            <a:srgbClr val="F44444"/>
          </a:solidFill>
          <a:ln w="7620">
            <a:solidFill>
              <a:srgbClr val="FF5D5D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693218" y="1715929"/>
            <a:ext cx="2623899" cy="328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3200" b="1" kern="0" spc="-62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Enable Logging</a:t>
            </a:r>
            <a:endParaRPr lang="en-US" sz="3200" dirty="0"/>
          </a:p>
        </p:txBody>
      </p:sp>
      <p:sp>
        <p:nvSpPr>
          <p:cNvPr id="6" name="Text 3"/>
          <p:cNvSpPr/>
          <p:nvPr/>
        </p:nvSpPr>
        <p:spPr>
          <a:xfrm>
            <a:off x="6693218" y="2169795"/>
            <a:ext cx="7202567" cy="335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400" kern="0" spc="-33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You need to </a:t>
            </a:r>
            <a:r>
              <a:rPr lang="en-US" sz="2400" kern="0" spc="-33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turn on access logging </a:t>
            </a:r>
            <a:r>
              <a:rPr lang="en-US" sz="2400" kern="0" spc="-33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for your S3 bucket.</a:t>
            </a:r>
            <a:endParaRPr lang="en-US" sz="2400" dirty="0"/>
          </a:p>
        </p:txBody>
      </p:sp>
      <p:sp>
        <p:nvSpPr>
          <p:cNvPr id="7" name="Shape 4"/>
          <p:cNvSpPr/>
          <p:nvPr/>
        </p:nvSpPr>
        <p:spPr>
          <a:xfrm>
            <a:off x="6535817" y="2715458"/>
            <a:ext cx="157401" cy="789622"/>
          </a:xfrm>
          <a:prstGeom prst="roundRect">
            <a:avLst>
              <a:gd name="adj" fmla="val 56013"/>
            </a:avLst>
          </a:prstGeom>
          <a:solidFill>
            <a:srgbClr val="F44444"/>
          </a:solidFill>
          <a:ln w="7620">
            <a:solidFill>
              <a:srgbClr val="FF5D5D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008019" y="2715458"/>
            <a:ext cx="2623899" cy="328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3200" b="1" kern="0" spc="-62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Log Destination</a:t>
            </a:r>
            <a:endParaRPr lang="en-US" sz="3200" dirty="0"/>
          </a:p>
        </p:txBody>
      </p:sp>
      <p:sp>
        <p:nvSpPr>
          <p:cNvPr id="9" name="Text 6"/>
          <p:cNvSpPr/>
          <p:nvPr/>
        </p:nvSpPr>
        <p:spPr>
          <a:xfrm>
            <a:off x="7008019" y="3169325"/>
            <a:ext cx="6887766" cy="335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400" kern="0" spc="-33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AWS will </a:t>
            </a:r>
            <a:r>
              <a:rPr lang="en-US" sz="2400" kern="0" spc="-33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store the logs in another S3 bucket </a:t>
            </a:r>
            <a:r>
              <a:rPr lang="en-US" sz="2400" kern="0" spc="-33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of your choice.</a:t>
            </a:r>
            <a:endParaRPr lang="en-US" sz="2400" dirty="0"/>
          </a:p>
        </p:txBody>
      </p:sp>
      <p:sp>
        <p:nvSpPr>
          <p:cNvPr id="10" name="Shape 7"/>
          <p:cNvSpPr/>
          <p:nvPr/>
        </p:nvSpPr>
        <p:spPr>
          <a:xfrm>
            <a:off x="6850737" y="3714988"/>
            <a:ext cx="157401" cy="3559612"/>
          </a:xfrm>
          <a:prstGeom prst="roundRect">
            <a:avLst>
              <a:gd name="adj" fmla="val 56013"/>
            </a:avLst>
          </a:prstGeom>
          <a:solidFill>
            <a:srgbClr val="F44444"/>
          </a:solidFill>
          <a:ln w="7620">
            <a:solidFill>
              <a:srgbClr val="FF5D5D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7322939" y="3714988"/>
            <a:ext cx="2623899" cy="328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3200" b="1" kern="0" spc="-62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Log Format</a:t>
            </a:r>
            <a:endParaRPr lang="en-US" sz="3200" dirty="0"/>
          </a:p>
        </p:txBody>
      </p:sp>
      <p:sp>
        <p:nvSpPr>
          <p:cNvPr id="12" name="Text 9"/>
          <p:cNvSpPr/>
          <p:nvPr/>
        </p:nvSpPr>
        <p:spPr>
          <a:xfrm>
            <a:off x="7322939" y="4168854"/>
            <a:ext cx="6572845" cy="335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300" kern="0" spc="-33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Each log file contains </a:t>
            </a:r>
            <a:r>
              <a:rPr lang="en-US" sz="2300" kern="0" spc="-33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detailed information </a:t>
            </a:r>
            <a:r>
              <a:rPr lang="en-US" sz="2300" kern="0" spc="-33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about requests, like:</a:t>
            </a:r>
            <a:endParaRPr lang="en-US" sz="2300" dirty="0"/>
          </a:p>
        </p:txBody>
      </p:sp>
      <p:sp>
        <p:nvSpPr>
          <p:cNvPr id="13" name="Text 10"/>
          <p:cNvSpPr/>
          <p:nvPr/>
        </p:nvSpPr>
        <p:spPr>
          <a:xfrm>
            <a:off x="7322939" y="4630460"/>
            <a:ext cx="6572845" cy="335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600"/>
              </a:lnSpc>
              <a:buSzPct val="100000"/>
              <a:buChar char="•"/>
            </a:pPr>
            <a:r>
              <a:rPr lang="en-US" sz="2400" kern="0" spc="-33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Request Time </a:t>
            </a:r>
            <a:r>
              <a:rPr lang="en-US" sz="2400" kern="0" spc="-33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– When the request was made.</a:t>
            </a:r>
            <a:endParaRPr lang="en-US" sz="2400" dirty="0"/>
          </a:p>
        </p:txBody>
      </p:sp>
      <p:sp>
        <p:nvSpPr>
          <p:cNvPr id="14" name="Text 11"/>
          <p:cNvSpPr/>
          <p:nvPr/>
        </p:nvSpPr>
        <p:spPr>
          <a:xfrm>
            <a:off x="7322939" y="5039678"/>
            <a:ext cx="6572845" cy="6715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600"/>
              </a:lnSpc>
              <a:buSzPct val="100000"/>
              <a:buChar char="•"/>
            </a:pPr>
            <a:r>
              <a:rPr lang="en-US" sz="2400" kern="0" spc="-33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Requester</a:t>
            </a:r>
            <a:r>
              <a:rPr lang="en-US" sz="2400" kern="0" spc="-33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– Who made the request (AWS account, IAM user, or anonymous).</a:t>
            </a:r>
            <a:endParaRPr lang="en-US" sz="2400" dirty="0"/>
          </a:p>
        </p:txBody>
      </p:sp>
      <p:sp>
        <p:nvSpPr>
          <p:cNvPr id="15" name="Text 12"/>
          <p:cNvSpPr/>
          <p:nvPr/>
        </p:nvSpPr>
        <p:spPr>
          <a:xfrm>
            <a:off x="7322939" y="5784652"/>
            <a:ext cx="6572845" cy="6715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600"/>
              </a:lnSpc>
              <a:buSzPct val="100000"/>
              <a:buChar char="•"/>
            </a:pPr>
            <a:r>
              <a:rPr lang="en-US" sz="2400" kern="0" spc="-33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Operation</a:t>
            </a:r>
            <a:r>
              <a:rPr lang="en-US" sz="2400" kern="0" spc="-33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– What action was performed (e.g., GET, PUT, DELETE).</a:t>
            </a:r>
            <a:endParaRPr lang="en-US" sz="2400" dirty="0"/>
          </a:p>
        </p:txBody>
      </p:sp>
      <p:sp>
        <p:nvSpPr>
          <p:cNvPr id="16" name="Text 13"/>
          <p:cNvSpPr/>
          <p:nvPr/>
        </p:nvSpPr>
        <p:spPr>
          <a:xfrm>
            <a:off x="7322939" y="6529626"/>
            <a:ext cx="6572845" cy="335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600"/>
              </a:lnSpc>
              <a:buSzPct val="100000"/>
              <a:buChar char="•"/>
            </a:pPr>
            <a:r>
              <a:rPr lang="en-US" sz="2400" kern="0" spc="-33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Bucket Name </a:t>
            </a:r>
            <a:r>
              <a:rPr lang="en-US" sz="2400" kern="0" spc="-33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– Which bucket was accessed.</a:t>
            </a:r>
            <a:endParaRPr lang="en-US" sz="2400" dirty="0"/>
          </a:p>
        </p:txBody>
      </p:sp>
      <p:sp>
        <p:nvSpPr>
          <p:cNvPr id="17" name="Text 14"/>
          <p:cNvSpPr/>
          <p:nvPr/>
        </p:nvSpPr>
        <p:spPr>
          <a:xfrm>
            <a:off x="7322939" y="6938843"/>
            <a:ext cx="6572845" cy="335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600"/>
              </a:lnSpc>
              <a:buSzPct val="100000"/>
              <a:buChar char="•"/>
            </a:pPr>
            <a:r>
              <a:rPr lang="en-US" sz="2400" kern="0" spc="-33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Response Code </a:t>
            </a:r>
            <a:r>
              <a:rPr lang="en-US" sz="2400" kern="0" spc="-33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– If the request was successful or failed.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802975"/>
            <a:ext cx="594360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6000" b="1" kern="0" spc="-134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Things to Keep in Mind</a:t>
            </a:r>
            <a:endParaRPr lang="en-US" sz="6000" dirty="0"/>
          </a:p>
        </p:txBody>
      </p:sp>
      <p:sp>
        <p:nvSpPr>
          <p:cNvPr id="4" name="Shape 1"/>
          <p:cNvSpPr/>
          <p:nvPr/>
        </p:nvSpPr>
        <p:spPr>
          <a:xfrm>
            <a:off x="793790" y="4851916"/>
            <a:ext cx="4196358" cy="2409944"/>
          </a:xfrm>
          <a:prstGeom prst="roundRect">
            <a:avLst>
              <a:gd name="adj" fmla="val 3953"/>
            </a:avLst>
          </a:prstGeom>
          <a:solidFill>
            <a:srgbClr val="FCEC99"/>
          </a:solidFill>
          <a:ln w="7620">
            <a:solidFill>
              <a:srgbClr val="E2D27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8224" y="5086350"/>
            <a:ext cx="2835235" cy="3619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✅ Log Storage Costs</a:t>
            </a:r>
            <a:endParaRPr lang="en-US" sz="3200" dirty="0"/>
          </a:p>
        </p:txBody>
      </p:sp>
      <p:sp>
        <p:nvSpPr>
          <p:cNvPr id="6" name="Text 3"/>
          <p:cNvSpPr/>
          <p:nvPr/>
        </p:nvSpPr>
        <p:spPr>
          <a:xfrm>
            <a:off x="1028224" y="5584388"/>
            <a:ext cx="372749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000000"/>
                </a:solidFill>
                <a:ea typeface="Inter" pitchFamily="34" charset="-122"/>
                <a:cs typeface="Inter" pitchFamily="34" charset="-120"/>
              </a:rPr>
              <a:t>Logs are </a:t>
            </a: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stored in an </a:t>
            </a:r>
            <a:b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</a:b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S3 bucket</a:t>
            </a:r>
            <a:r>
              <a:rPr lang="en-US" sz="2400" kern="0" spc="-36" dirty="0">
                <a:solidFill>
                  <a:srgbClr val="000000"/>
                </a:solidFill>
                <a:ea typeface="Inter" pitchFamily="34" charset="-122"/>
                <a:cs typeface="Inter" pitchFamily="34" charset="-120"/>
              </a:rPr>
              <a:t>, so they take up space and may increase costs.</a:t>
            </a:r>
            <a:endParaRPr lang="en-US" sz="2400" dirty="0"/>
          </a:p>
        </p:txBody>
      </p:sp>
      <p:sp>
        <p:nvSpPr>
          <p:cNvPr id="7" name="Shape 4"/>
          <p:cNvSpPr/>
          <p:nvPr/>
        </p:nvSpPr>
        <p:spPr>
          <a:xfrm>
            <a:off x="5216962" y="4851916"/>
            <a:ext cx="4196358" cy="2409944"/>
          </a:xfrm>
          <a:prstGeom prst="roundRect">
            <a:avLst>
              <a:gd name="adj" fmla="val 3953"/>
            </a:avLst>
          </a:prstGeom>
          <a:solidFill>
            <a:srgbClr val="FCEC99"/>
          </a:solidFill>
          <a:ln w="7620">
            <a:solidFill>
              <a:srgbClr val="E2D27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5451396" y="5086350"/>
            <a:ext cx="2835235" cy="3619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✅ Not Real-Time</a:t>
            </a:r>
            <a:endParaRPr lang="en-US" sz="3200" dirty="0"/>
          </a:p>
        </p:txBody>
      </p:sp>
      <p:sp>
        <p:nvSpPr>
          <p:cNvPr id="9" name="Text 6"/>
          <p:cNvSpPr/>
          <p:nvPr/>
        </p:nvSpPr>
        <p:spPr>
          <a:xfrm>
            <a:off x="5451396" y="5584388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000000"/>
                </a:solidFill>
                <a:ea typeface="Inter" pitchFamily="34" charset="-122"/>
                <a:cs typeface="Inter" pitchFamily="34" charset="-120"/>
              </a:rPr>
              <a:t>Logs may take a </a:t>
            </a: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few minutes to appear</a:t>
            </a:r>
            <a:r>
              <a:rPr lang="en-US" sz="2400" kern="0" spc="-36" dirty="0">
                <a:solidFill>
                  <a:srgbClr val="000000"/>
                </a:solidFill>
                <a:ea typeface="Inter" pitchFamily="34" charset="-122"/>
                <a:cs typeface="Inter" pitchFamily="34" charset="-120"/>
              </a:rPr>
              <a:t> after a request is made.</a:t>
            </a:r>
            <a:endParaRPr lang="en-US" sz="2400" dirty="0"/>
          </a:p>
        </p:txBody>
      </p:sp>
      <p:sp>
        <p:nvSpPr>
          <p:cNvPr id="10" name="Shape 7"/>
          <p:cNvSpPr/>
          <p:nvPr/>
        </p:nvSpPr>
        <p:spPr>
          <a:xfrm>
            <a:off x="9640132" y="4851916"/>
            <a:ext cx="4661655" cy="2409944"/>
          </a:xfrm>
          <a:prstGeom prst="roundRect">
            <a:avLst>
              <a:gd name="adj" fmla="val 3953"/>
            </a:avLst>
          </a:prstGeom>
          <a:solidFill>
            <a:srgbClr val="FCEC99"/>
          </a:solidFill>
          <a:ln w="7620">
            <a:solidFill>
              <a:srgbClr val="E2D27F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874568" y="5086350"/>
            <a:ext cx="3727490" cy="7162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✅ Analyze Logs with AWS Tools</a:t>
            </a:r>
            <a:endParaRPr lang="en-US" sz="3200" dirty="0"/>
          </a:p>
        </p:txBody>
      </p:sp>
      <p:sp>
        <p:nvSpPr>
          <p:cNvPr id="12" name="Text 9"/>
          <p:cNvSpPr/>
          <p:nvPr/>
        </p:nvSpPr>
        <p:spPr>
          <a:xfrm>
            <a:off x="9874567" y="5938718"/>
            <a:ext cx="442722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000000"/>
                </a:solidFill>
                <a:ea typeface="Inter" pitchFamily="34" charset="-122"/>
                <a:cs typeface="Inter" pitchFamily="34" charset="-120"/>
              </a:rPr>
              <a:t>You can use </a:t>
            </a: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AWS Athena, </a:t>
            </a:r>
            <a:b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</a:b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AWS CloudTrail, or other log analysis tools </a:t>
            </a:r>
            <a:r>
              <a:rPr lang="en-US" sz="2400" kern="0" spc="-36" dirty="0">
                <a:solidFill>
                  <a:srgbClr val="000000"/>
                </a:solidFill>
                <a:ea typeface="Inter" pitchFamily="34" charset="-122"/>
                <a:cs typeface="Inter" pitchFamily="34" charset="-120"/>
              </a:rPr>
              <a:t>to understand the data better.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9904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83669" y="3414832"/>
            <a:ext cx="9050060" cy="699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6000" b="1" kern="0" spc="-132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Example of an S3 Access Log Entry</a:t>
            </a:r>
            <a:endParaRPr lang="en-US" sz="6000" dirty="0"/>
          </a:p>
        </p:txBody>
      </p:sp>
      <p:sp>
        <p:nvSpPr>
          <p:cNvPr id="4" name="Shape 1"/>
          <p:cNvSpPr/>
          <p:nvPr/>
        </p:nvSpPr>
        <p:spPr>
          <a:xfrm>
            <a:off x="783669" y="4450437"/>
            <a:ext cx="13629322" cy="694015"/>
          </a:xfrm>
          <a:prstGeom prst="roundRect">
            <a:avLst>
              <a:gd name="adj" fmla="val 13551"/>
            </a:avLst>
          </a:prstGeom>
          <a:solidFill>
            <a:srgbClr val="DADBF1"/>
          </a:solidFill>
          <a:ln/>
        </p:spPr>
      </p:sp>
      <p:sp>
        <p:nvSpPr>
          <p:cNvPr id="5" name="Shape 2"/>
          <p:cNvSpPr/>
          <p:nvPr/>
        </p:nvSpPr>
        <p:spPr>
          <a:xfrm>
            <a:off x="772478" y="4590217"/>
            <a:ext cx="13629322" cy="554235"/>
          </a:xfrm>
          <a:prstGeom prst="roundRect">
            <a:avLst>
              <a:gd name="adj" fmla="val 4840"/>
            </a:avLst>
          </a:prstGeom>
          <a:solidFill>
            <a:srgbClr val="DADBF1"/>
          </a:solidFill>
          <a:ln/>
        </p:spPr>
      </p:sp>
      <p:sp>
        <p:nvSpPr>
          <p:cNvPr id="6" name="Text 3"/>
          <p:cNvSpPr/>
          <p:nvPr/>
        </p:nvSpPr>
        <p:spPr>
          <a:xfrm>
            <a:off x="996315" y="4618315"/>
            <a:ext cx="12637770" cy="3582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400" kern="0" spc="-35" dirty="0">
                <a:solidFill>
                  <a:srgbClr val="272525"/>
                </a:solidFill>
                <a:highlight>
                  <a:srgbClr val="DADBF1"/>
                </a:highlight>
                <a:ea typeface="Consolas" pitchFamily="34" charset="-122"/>
                <a:cs typeface="Consolas" pitchFamily="34" charset="-120"/>
              </a:rPr>
              <a:t>79a2b8 </a:t>
            </a:r>
            <a:r>
              <a:rPr lang="en-US" sz="2400" kern="0" spc="-35" dirty="0">
                <a:solidFill>
                  <a:srgbClr val="FF0000"/>
                </a:solidFill>
                <a:highlight>
                  <a:srgbClr val="DADBF1"/>
                </a:highlight>
                <a:ea typeface="Consolas" pitchFamily="34" charset="-122"/>
                <a:cs typeface="Consolas" pitchFamily="34" charset="-120"/>
              </a:rPr>
              <a:t>EXAMPLE_BUCKET </a:t>
            </a:r>
            <a:r>
              <a:rPr lang="en-US" sz="2400" kern="0" spc="-35" dirty="0">
                <a:solidFill>
                  <a:srgbClr val="272525"/>
                </a:solidFill>
                <a:highlight>
                  <a:srgbClr val="DADBF1"/>
                </a:highlight>
                <a:ea typeface="Consolas" pitchFamily="34" charset="-122"/>
                <a:cs typeface="Consolas" pitchFamily="34" charset="-120"/>
              </a:rPr>
              <a:t>[10/Feb/2025:12:34:56 +0000] </a:t>
            </a:r>
            <a:r>
              <a:rPr lang="en-US" sz="2400" kern="0" spc="-35" dirty="0">
                <a:solidFill>
                  <a:srgbClr val="FF0000"/>
                </a:solidFill>
                <a:highlight>
                  <a:srgbClr val="DADBF1"/>
                </a:highlight>
                <a:ea typeface="Consolas" pitchFamily="34" charset="-122"/>
                <a:cs typeface="Consolas" pitchFamily="34" charset="-120"/>
              </a:rPr>
              <a:t>192.168.1.1</a:t>
            </a:r>
            <a:r>
              <a:rPr lang="en-US" sz="2400" kern="0" spc="-35" dirty="0">
                <a:solidFill>
                  <a:srgbClr val="272525"/>
                </a:solidFill>
                <a:highlight>
                  <a:srgbClr val="DADBF1"/>
                </a:highlight>
                <a:ea typeface="Consolas" pitchFamily="34" charset="-122"/>
                <a:cs typeface="Consolas" pitchFamily="34" charset="-120"/>
              </a:rPr>
              <a:t> - </a:t>
            </a:r>
            <a:r>
              <a:rPr lang="en-US" sz="2400" kern="0" spc="-35" dirty="0">
                <a:solidFill>
                  <a:srgbClr val="FF0000"/>
                </a:solidFill>
                <a:highlight>
                  <a:srgbClr val="DADBF1"/>
                </a:highlight>
                <a:ea typeface="Consolas" pitchFamily="34" charset="-122"/>
                <a:cs typeface="Consolas" pitchFamily="34" charset="-120"/>
              </a:rPr>
              <a:t>200</a:t>
            </a:r>
            <a:r>
              <a:rPr lang="en-US" sz="2400" kern="0" spc="-35" dirty="0">
                <a:solidFill>
                  <a:srgbClr val="272525"/>
                </a:solidFill>
                <a:highlight>
                  <a:srgbClr val="DADBF1"/>
                </a:highlight>
                <a:ea typeface="Consolas" pitchFamily="34" charset="-122"/>
                <a:cs typeface="Consolas" pitchFamily="34" charset="-120"/>
              </a:rPr>
              <a:t> </a:t>
            </a:r>
            <a:r>
              <a:rPr lang="en-US" sz="2400" kern="0" spc="-35" dirty="0">
                <a:solidFill>
                  <a:srgbClr val="FF0000"/>
                </a:solidFill>
                <a:highlight>
                  <a:srgbClr val="DADBF1"/>
                </a:highlight>
                <a:ea typeface="Consolas" pitchFamily="34" charset="-122"/>
                <a:cs typeface="Consolas" pitchFamily="34" charset="-120"/>
              </a:rPr>
              <a:t>REST.GET.OBJECT </a:t>
            </a:r>
            <a:r>
              <a:rPr lang="en-US" sz="2400" kern="0" spc="-35" dirty="0">
                <a:solidFill>
                  <a:srgbClr val="272525"/>
                </a:solidFill>
                <a:highlight>
                  <a:srgbClr val="DADBF1"/>
                </a:highlight>
                <a:ea typeface="Consolas" pitchFamily="34" charset="-122"/>
                <a:cs typeface="Consolas" pitchFamily="34" charset="-120"/>
              </a:rPr>
              <a:t>"</a:t>
            </a:r>
            <a:r>
              <a:rPr lang="en-US" sz="2400" kern="0" spc="-35" dirty="0">
                <a:solidFill>
                  <a:srgbClr val="FF0000"/>
                </a:solidFill>
                <a:highlight>
                  <a:srgbClr val="DADBF1"/>
                </a:highlight>
                <a:ea typeface="Consolas" pitchFamily="34" charset="-122"/>
                <a:cs typeface="Consolas" pitchFamily="34" charset="-120"/>
              </a:rPr>
              <a:t>sample-file.txt</a:t>
            </a:r>
            <a:r>
              <a:rPr lang="en-US" sz="2400" kern="0" spc="-35" dirty="0">
                <a:solidFill>
                  <a:srgbClr val="272525"/>
                </a:solidFill>
                <a:highlight>
                  <a:srgbClr val="DADBF1"/>
                </a:highlight>
                <a:ea typeface="Consolas" pitchFamily="34" charset="-122"/>
                <a:cs typeface="Consolas" pitchFamily="34" charset="-120"/>
              </a:rPr>
              <a:t>"</a:t>
            </a:r>
            <a:endParaRPr lang="en-US" sz="2400" dirty="0"/>
          </a:p>
        </p:txBody>
      </p:sp>
      <p:sp>
        <p:nvSpPr>
          <p:cNvPr id="7" name="Shape 4"/>
          <p:cNvSpPr/>
          <p:nvPr/>
        </p:nvSpPr>
        <p:spPr>
          <a:xfrm>
            <a:off x="783669" y="5648087"/>
            <a:ext cx="391835" cy="391835"/>
          </a:xfrm>
          <a:prstGeom prst="roundRect">
            <a:avLst>
              <a:gd name="adj" fmla="val 24002"/>
            </a:avLst>
          </a:prstGeom>
          <a:solidFill>
            <a:srgbClr val="F44444"/>
          </a:solidFill>
          <a:ln w="7620">
            <a:solidFill>
              <a:srgbClr val="FF5D5D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399342" y="5648087"/>
            <a:ext cx="2799040" cy="3574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b="1" kern="0" spc="-66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📌</a:t>
            </a:r>
            <a:r>
              <a:rPr lang="en-US" sz="3200" b="1" kern="0" spc="-66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 This means:</a:t>
            </a:r>
            <a:endParaRPr lang="en-US" sz="3200" dirty="0"/>
          </a:p>
        </p:txBody>
      </p:sp>
      <p:sp>
        <p:nvSpPr>
          <p:cNvPr id="9" name="Text 6"/>
          <p:cNvSpPr/>
          <p:nvPr/>
        </p:nvSpPr>
        <p:spPr>
          <a:xfrm>
            <a:off x="1399342" y="6139815"/>
            <a:ext cx="5803940" cy="3582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4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A request was made to the </a:t>
            </a:r>
            <a:r>
              <a:rPr lang="en-US" sz="2400" kern="0" spc="-35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EXAMPLE_BUCKET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Shape 7"/>
          <p:cNvSpPr/>
          <p:nvPr/>
        </p:nvSpPr>
        <p:spPr>
          <a:xfrm>
            <a:off x="7427119" y="5648087"/>
            <a:ext cx="391835" cy="391835"/>
          </a:xfrm>
          <a:prstGeom prst="roundRect">
            <a:avLst>
              <a:gd name="adj" fmla="val 24002"/>
            </a:avLst>
          </a:prstGeom>
          <a:solidFill>
            <a:srgbClr val="F44444"/>
          </a:solidFill>
          <a:ln w="7620">
            <a:solidFill>
              <a:srgbClr val="FF5D5D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8042791" y="5648087"/>
            <a:ext cx="5803940" cy="3582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4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The request came from </a:t>
            </a:r>
            <a:r>
              <a:rPr lang="en-US" sz="2400" kern="0" spc="-35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IP 192.168.1.1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" name="Shape 9"/>
          <p:cNvSpPr/>
          <p:nvPr/>
        </p:nvSpPr>
        <p:spPr>
          <a:xfrm>
            <a:off x="783669" y="6973729"/>
            <a:ext cx="391835" cy="391835"/>
          </a:xfrm>
          <a:prstGeom prst="roundRect">
            <a:avLst>
              <a:gd name="adj" fmla="val 24002"/>
            </a:avLst>
          </a:prstGeom>
          <a:solidFill>
            <a:srgbClr val="F44444"/>
          </a:solidFill>
          <a:ln w="7620">
            <a:solidFill>
              <a:srgbClr val="FF5D5D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1399342" y="6973729"/>
            <a:ext cx="5803940" cy="3582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4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The request was </a:t>
            </a:r>
            <a:r>
              <a:rPr lang="en-US" sz="2400" kern="0" spc="-35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to GET (read) the file </a:t>
            </a:r>
            <a:br>
              <a:rPr lang="en-US" sz="2400" kern="0" spc="-35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</a:br>
            <a:r>
              <a:rPr lang="en-US" sz="2400" kern="0" spc="-35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"sample-file.txt"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4" name="Shape 11"/>
          <p:cNvSpPr/>
          <p:nvPr/>
        </p:nvSpPr>
        <p:spPr>
          <a:xfrm>
            <a:off x="7427119" y="6973729"/>
            <a:ext cx="391835" cy="391835"/>
          </a:xfrm>
          <a:prstGeom prst="roundRect">
            <a:avLst>
              <a:gd name="adj" fmla="val 24002"/>
            </a:avLst>
          </a:prstGeom>
          <a:solidFill>
            <a:srgbClr val="F44444"/>
          </a:solidFill>
          <a:ln w="7620">
            <a:solidFill>
              <a:srgbClr val="FF5D5D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8042791" y="6973729"/>
            <a:ext cx="5803940" cy="3582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4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The request was </a:t>
            </a:r>
            <a:r>
              <a:rPr lang="en-US" sz="2400" kern="0" spc="-35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successful (200 response code</a:t>
            </a:r>
            <a:r>
              <a:rPr lang="en-US" sz="24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)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5930" y="609600"/>
            <a:ext cx="8944570" cy="692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50"/>
              </a:lnSpc>
              <a:buNone/>
            </a:pPr>
            <a:r>
              <a:rPr lang="en-US" sz="4800" b="1" kern="0" spc="-131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How to Enable S3 Access Logging?</a:t>
            </a:r>
            <a:endParaRPr lang="en-US" sz="4800" dirty="0"/>
          </a:p>
        </p:txBody>
      </p:sp>
      <p:sp>
        <p:nvSpPr>
          <p:cNvPr id="3" name="Shape 1"/>
          <p:cNvSpPr/>
          <p:nvPr/>
        </p:nvSpPr>
        <p:spPr>
          <a:xfrm>
            <a:off x="7299960" y="1745694"/>
            <a:ext cx="30480" cy="5874901"/>
          </a:xfrm>
          <a:prstGeom prst="roundRect">
            <a:avLst>
              <a:gd name="adj" fmla="val 305487"/>
            </a:avLst>
          </a:prstGeom>
          <a:solidFill>
            <a:srgbClr val="C0C1D7"/>
          </a:solidFill>
          <a:ln/>
        </p:spPr>
      </p:sp>
      <p:sp>
        <p:nvSpPr>
          <p:cNvPr id="4" name="Shape 2"/>
          <p:cNvSpPr/>
          <p:nvPr/>
        </p:nvSpPr>
        <p:spPr>
          <a:xfrm>
            <a:off x="6320373" y="2229088"/>
            <a:ext cx="775930" cy="30480"/>
          </a:xfrm>
          <a:prstGeom prst="roundRect">
            <a:avLst>
              <a:gd name="adj" fmla="val 305487"/>
            </a:avLst>
          </a:prstGeom>
          <a:solidFill>
            <a:srgbClr val="FF5D5D"/>
          </a:solidFill>
          <a:ln/>
        </p:spPr>
      </p:sp>
      <p:sp>
        <p:nvSpPr>
          <p:cNvPr id="5" name="Shape 3"/>
          <p:cNvSpPr/>
          <p:nvPr/>
        </p:nvSpPr>
        <p:spPr>
          <a:xfrm>
            <a:off x="7065824" y="1995011"/>
            <a:ext cx="498753" cy="498753"/>
          </a:xfrm>
          <a:prstGeom prst="roundRect">
            <a:avLst>
              <a:gd name="adj" fmla="val 18669"/>
            </a:avLst>
          </a:prstGeom>
          <a:solidFill>
            <a:srgbClr val="F44444"/>
          </a:solidFill>
          <a:ln w="7620">
            <a:solidFill>
              <a:srgbClr val="FF5D5D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7248465" y="2078117"/>
            <a:ext cx="133350" cy="332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400" b="1" kern="0" spc="-79" dirty="0">
                <a:solidFill>
                  <a:srgbClr val="FFFFFF"/>
                </a:solidFill>
                <a:ea typeface="Inter Bold" pitchFamily="34" charset="-122"/>
                <a:cs typeface="Inter Bold" pitchFamily="34" charset="-120"/>
              </a:rPr>
              <a:t>1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2509957" y="1967389"/>
            <a:ext cx="3585924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2800" b="1" kern="0" spc="-65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Go to the AWS S3 Console</a:t>
            </a:r>
            <a:endParaRPr lang="en-US" sz="2800" dirty="0"/>
          </a:p>
        </p:txBody>
      </p:sp>
      <p:sp>
        <p:nvSpPr>
          <p:cNvPr id="8" name="Shape 6"/>
          <p:cNvSpPr/>
          <p:nvPr/>
        </p:nvSpPr>
        <p:spPr>
          <a:xfrm>
            <a:off x="7534096" y="3337560"/>
            <a:ext cx="775930" cy="30480"/>
          </a:xfrm>
          <a:prstGeom prst="roundRect">
            <a:avLst>
              <a:gd name="adj" fmla="val 305487"/>
            </a:avLst>
          </a:prstGeom>
          <a:solidFill>
            <a:srgbClr val="FF5D5D"/>
          </a:solidFill>
          <a:ln/>
        </p:spPr>
      </p:sp>
      <p:sp>
        <p:nvSpPr>
          <p:cNvPr id="9" name="Shape 7"/>
          <p:cNvSpPr/>
          <p:nvPr/>
        </p:nvSpPr>
        <p:spPr>
          <a:xfrm>
            <a:off x="7065824" y="3103483"/>
            <a:ext cx="498753" cy="498753"/>
          </a:xfrm>
          <a:prstGeom prst="roundRect">
            <a:avLst>
              <a:gd name="adj" fmla="val 18669"/>
            </a:avLst>
          </a:prstGeom>
          <a:solidFill>
            <a:srgbClr val="F44444"/>
          </a:solidFill>
          <a:ln w="7620">
            <a:solidFill>
              <a:srgbClr val="FF5D5D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7215485" y="3186589"/>
            <a:ext cx="199311" cy="332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400" b="1" kern="0" spc="-79" dirty="0">
                <a:solidFill>
                  <a:srgbClr val="FFFFFF"/>
                </a:solidFill>
                <a:ea typeface="Inter Bold" pitchFamily="34" charset="-122"/>
                <a:cs typeface="Inter Bold" pitchFamily="34" charset="-120"/>
              </a:rPr>
              <a:t>2</a:t>
            </a:r>
            <a:endParaRPr lang="en-US" sz="2400" dirty="0"/>
          </a:p>
        </p:txBody>
      </p:sp>
      <p:sp>
        <p:nvSpPr>
          <p:cNvPr id="11" name="Text 9"/>
          <p:cNvSpPr/>
          <p:nvPr/>
        </p:nvSpPr>
        <p:spPr>
          <a:xfrm>
            <a:off x="8534519" y="3075861"/>
            <a:ext cx="5319951" cy="6929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800" b="1" kern="0" spc="-65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Select the S3 Bucket you want to monitor.</a:t>
            </a:r>
            <a:endParaRPr lang="en-US" sz="2800" dirty="0"/>
          </a:p>
        </p:txBody>
      </p:sp>
      <p:sp>
        <p:nvSpPr>
          <p:cNvPr id="12" name="Shape 10"/>
          <p:cNvSpPr/>
          <p:nvPr/>
        </p:nvSpPr>
        <p:spPr>
          <a:xfrm>
            <a:off x="6320373" y="4335185"/>
            <a:ext cx="775930" cy="30480"/>
          </a:xfrm>
          <a:prstGeom prst="roundRect">
            <a:avLst>
              <a:gd name="adj" fmla="val 305487"/>
            </a:avLst>
          </a:prstGeom>
          <a:solidFill>
            <a:srgbClr val="FF5D5D"/>
          </a:solidFill>
          <a:ln/>
        </p:spPr>
      </p:sp>
      <p:sp>
        <p:nvSpPr>
          <p:cNvPr id="13" name="Shape 11"/>
          <p:cNvSpPr/>
          <p:nvPr/>
        </p:nvSpPr>
        <p:spPr>
          <a:xfrm>
            <a:off x="7065824" y="4101108"/>
            <a:ext cx="498753" cy="498753"/>
          </a:xfrm>
          <a:prstGeom prst="roundRect">
            <a:avLst>
              <a:gd name="adj" fmla="val 18669"/>
            </a:avLst>
          </a:prstGeom>
          <a:solidFill>
            <a:srgbClr val="F44444"/>
          </a:solidFill>
          <a:ln w="7620">
            <a:solidFill>
              <a:srgbClr val="FF5D5D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7212866" y="4184213"/>
            <a:ext cx="204668" cy="332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400" b="1" kern="0" spc="-79" dirty="0">
                <a:solidFill>
                  <a:srgbClr val="FFFFFF"/>
                </a:solidFill>
                <a:ea typeface="Inter Bold" pitchFamily="34" charset="-122"/>
                <a:cs typeface="Inter Bold" pitchFamily="34" charset="-120"/>
              </a:rPr>
              <a:t>3</a:t>
            </a:r>
            <a:endParaRPr lang="en-US" sz="2400" dirty="0"/>
          </a:p>
        </p:txBody>
      </p:sp>
      <p:sp>
        <p:nvSpPr>
          <p:cNvPr id="15" name="Text 13"/>
          <p:cNvSpPr/>
          <p:nvPr/>
        </p:nvSpPr>
        <p:spPr>
          <a:xfrm>
            <a:off x="775930" y="4073485"/>
            <a:ext cx="5319951" cy="6929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2800" b="1" kern="0" spc="-65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Go to "Properties" → "Server access logging"</a:t>
            </a:r>
            <a:endParaRPr lang="en-US" sz="2800" dirty="0"/>
          </a:p>
        </p:txBody>
      </p:sp>
      <p:sp>
        <p:nvSpPr>
          <p:cNvPr id="16" name="Shape 14"/>
          <p:cNvSpPr/>
          <p:nvPr/>
        </p:nvSpPr>
        <p:spPr>
          <a:xfrm>
            <a:off x="7534096" y="5332809"/>
            <a:ext cx="775930" cy="30480"/>
          </a:xfrm>
          <a:prstGeom prst="roundRect">
            <a:avLst>
              <a:gd name="adj" fmla="val 305487"/>
            </a:avLst>
          </a:prstGeom>
          <a:solidFill>
            <a:srgbClr val="FF5D5D"/>
          </a:solidFill>
          <a:ln/>
        </p:spPr>
      </p:sp>
      <p:sp>
        <p:nvSpPr>
          <p:cNvPr id="17" name="Shape 15"/>
          <p:cNvSpPr/>
          <p:nvPr/>
        </p:nvSpPr>
        <p:spPr>
          <a:xfrm>
            <a:off x="7065824" y="5098733"/>
            <a:ext cx="498753" cy="498753"/>
          </a:xfrm>
          <a:prstGeom prst="roundRect">
            <a:avLst>
              <a:gd name="adj" fmla="val 18669"/>
            </a:avLst>
          </a:prstGeom>
          <a:solidFill>
            <a:srgbClr val="F44444"/>
          </a:solidFill>
          <a:ln w="7620">
            <a:solidFill>
              <a:srgbClr val="FF5D5D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207746" y="5181838"/>
            <a:ext cx="214908" cy="332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400" b="1" kern="0" spc="-79" dirty="0">
                <a:solidFill>
                  <a:srgbClr val="FFFFFF"/>
                </a:solidFill>
                <a:ea typeface="Inter Bold" pitchFamily="34" charset="-122"/>
                <a:cs typeface="Inter Bold" pitchFamily="34" charset="-120"/>
              </a:rPr>
              <a:t>4</a:t>
            </a:r>
            <a:endParaRPr lang="en-US" sz="2400" dirty="0"/>
          </a:p>
        </p:txBody>
      </p:sp>
      <p:sp>
        <p:nvSpPr>
          <p:cNvPr id="19" name="Text 17"/>
          <p:cNvSpPr/>
          <p:nvPr/>
        </p:nvSpPr>
        <p:spPr>
          <a:xfrm>
            <a:off x="8534519" y="5071110"/>
            <a:ext cx="5652969" cy="6929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800" b="1" kern="0" spc="-65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Enable Logging and select a </a:t>
            </a:r>
            <a:br>
              <a:rPr lang="en-US" sz="2800" b="1" kern="0" spc="-65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</a:br>
            <a:r>
              <a:rPr lang="en-US" sz="2800" b="1" kern="0" spc="-65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target bucket where logs will be stored.</a:t>
            </a:r>
            <a:endParaRPr lang="en-US" sz="2800" dirty="0"/>
          </a:p>
        </p:txBody>
      </p:sp>
      <p:sp>
        <p:nvSpPr>
          <p:cNvPr id="20" name="Shape 18"/>
          <p:cNvSpPr/>
          <p:nvPr/>
        </p:nvSpPr>
        <p:spPr>
          <a:xfrm>
            <a:off x="6320373" y="6330434"/>
            <a:ext cx="775930" cy="30480"/>
          </a:xfrm>
          <a:prstGeom prst="roundRect">
            <a:avLst>
              <a:gd name="adj" fmla="val 305487"/>
            </a:avLst>
          </a:prstGeom>
          <a:solidFill>
            <a:srgbClr val="FF5D5D"/>
          </a:solidFill>
          <a:ln/>
        </p:spPr>
      </p:sp>
      <p:sp>
        <p:nvSpPr>
          <p:cNvPr id="21" name="Shape 19"/>
          <p:cNvSpPr/>
          <p:nvPr/>
        </p:nvSpPr>
        <p:spPr>
          <a:xfrm>
            <a:off x="7065824" y="6096357"/>
            <a:ext cx="498753" cy="498753"/>
          </a:xfrm>
          <a:prstGeom prst="roundRect">
            <a:avLst>
              <a:gd name="adj" fmla="val 18669"/>
            </a:avLst>
          </a:prstGeom>
          <a:solidFill>
            <a:srgbClr val="F44444"/>
          </a:solidFill>
          <a:ln w="7620">
            <a:solidFill>
              <a:srgbClr val="FF5D5D"/>
            </a:solidFill>
            <a:prstDash val="solid"/>
          </a:ln>
        </p:spPr>
      </p:sp>
      <p:sp>
        <p:nvSpPr>
          <p:cNvPr id="22" name="Text 20"/>
          <p:cNvSpPr/>
          <p:nvPr/>
        </p:nvSpPr>
        <p:spPr>
          <a:xfrm>
            <a:off x="7216676" y="6179463"/>
            <a:ext cx="196929" cy="332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400" b="1" kern="0" spc="-79" dirty="0">
                <a:solidFill>
                  <a:srgbClr val="FFFFFF"/>
                </a:solidFill>
                <a:ea typeface="Inter Bold" pitchFamily="34" charset="-122"/>
                <a:cs typeface="Inter Bold" pitchFamily="34" charset="-120"/>
              </a:rPr>
              <a:t>5</a:t>
            </a:r>
            <a:endParaRPr lang="en-US" sz="2400" dirty="0"/>
          </a:p>
        </p:txBody>
      </p:sp>
      <p:sp>
        <p:nvSpPr>
          <p:cNvPr id="23" name="Text 21"/>
          <p:cNvSpPr/>
          <p:nvPr/>
        </p:nvSpPr>
        <p:spPr>
          <a:xfrm>
            <a:off x="3324701" y="6068735"/>
            <a:ext cx="2771180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2800" b="1" kern="0" spc="-65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Click Save.</a:t>
            </a: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304597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6000" b="1" kern="0" spc="-134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Final Thoughts</a:t>
            </a:r>
            <a:endParaRPr lang="en-US" sz="6000" dirty="0"/>
          </a:p>
        </p:txBody>
      </p:sp>
      <p:sp>
        <p:nvSpPr>
          <p:cNvPr id="4" name="Text 1"/>
          <p:cNvSpPr/>
          <p:nvPr/>
        </p:nvSpPr>
        <p:spPr>
          <a:xfrm>
            <a:off x="6280190" y="4094917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AWS S3 Access Logs are useful for </a:t>
            </a: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monitoring activity, improving security, and troubleshooting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. However, they can also generate large amounts of data, so use them wisely! </a:t>
            </a:r>
            <a:r>
              <a:rPr lang="en-US" sz="2400" kern="0" spc="-36" dirty="0">
                <a:solidFill>
                  <a:srgbClr val="000000"/>
                </a:solidFill>
                <a:ea typeface="Inter" pitchFamily="34" charset="-122"/>
                <a:cs typeface="Inter" pitchFamily="34" charset="-120"/>
              </a:rPr>
              <a:t>🚀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466</Words>
  <Application>Microsoft Office PowerPoint</Application>
  <PresentationFormat>Custom</PresentationFormat>
  <Paragraphs>59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Consolas</vt:lpstr>
      <vt:lpstr>Inter</vt:lpstr>
      <vt:lpstr>Inter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Ramesh N</cp:lastModifiedBy>
  <cp:revision>26</cp:revision>
  <dcterms:created xsi:type="dcterms:W3CDTF">2025-02-05T15:54:42Z</dcterms:created>
  <dcterms:modified xsi:type="dcterms:W3CDTF">2025-02-10T14:00:03Z</dcterms:modified>
</cp:coreProperties>
</file>