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Barlow" panose="00000500000000000000" pitchFamily="2" charset="0"/>
      <p:regular r:id="rId11"/>
      <p:bold r:id="rId12"/>
    </p:embeddedFont>
    <p:embeddedFont>
      <p:font typeface="Montserrat" panose="00000500000000000000" pitchFamily="2" charset="0"/>
      <p:regular r:id="rId13"/>
      <p:bold r:id="rId14"/>
      <p:italic r:id="rId15"/>
      <p:boldItalic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0" d="100"/>
          <a:sy n="60" d="100"/>
        </p:scale>
        <p:origin x="106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1015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oracle.com/java/technologies/javase/jdk23-archive-downloads.html" TargetMode="Externa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77478" y="1050012"/>
            <a:ext cx="7589044" cy="30253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900"/>
              </a:lnSpc>
              <a:buNone/>
            </a:pPr>
            <a:r>
              <a:rPr lang="en-US" sz="6350" b="1" dirty="0">
                <a:solidFill>
                  <a:srgbClr val="7068F4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Installing JDK 23 on Windows 11: </a:t>
            </a:r>
          </a:p>
          <a:p>
            <a:pPr marL="0" indent="0">
              <a:lnSpc>
                <a:spcPts val="7900"/>
              </a:lnSpc>
              <a:buNone/>
            </a:pPr>
            <a:r>
              <a:rPr lang="en-US" sz="6000" b="1" dirty="0">
                <a:solidFill>
                  <a:srgbClr val="7068F4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 Step-by-Step Guide</a:t>
            </a:r>
            <a:endParaRPr lang="en-US" sz="6000" dirty="0"/>
          </a:p>
        </p:txBody>
      </p:sp>
      <p:sp>
        <p:nvSpPr>
          <p:cNvPr id="4" name="Text 1"/>
          <p:cNvSpPr/>
          <p:nvPr/>
        </p:nvSpPr>
        <p:spPr>
          <a:xfrm>
            <a:off x="777478" y="4408527"/>
            <a:ext cx="7589044" cy="21324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Installing the </a:t>
            </a:r>
            <a:r>
              <a:rPr lang="en-US" sz="2000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Java Development Kit (JDK) 23 </a:t>
            </a: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on </a:t>
            </a:r>
            <a:r>
              <a:rPr lang="en-US" sz="2000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Windows 11 </a:t>
            </a: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is an essential step for Java developers. This guide will walk you through the process of downloading, installing, and setting up </a:t>
            </a:r>
            <a:r>
              <a:rPr lang="en-US" sz="2000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JDK 23 </a:t>
            </a: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on your </a:t>
            </a:r>
            <a:r>
              <a:rPr lang="en-US" sz="2000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Windows 11 </a:t>
            </a: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system. By following these steps, you'll be ready to start developing Java applications with the latest features and improvements offered by </a:t>
            </a:r>
            <a:r>
              <a:rPr lang="en-US" sz="2000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JDK 23</a:t>
            </a: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.</a:t>
            </a:r>
            <a:endParaRPr lang="en-US" sz="2000" dirty="0"/>
          </a:p>
        </p:txBody>
      </p:sp>
      <p:sp>
        <p:nvSpPr>
          <p:cNvPr id="5" name="Shape 2"/>
          <p:cNvSpPr/>
          <p:nvPr/>
        </p:nvSpPr>
        <p:spPr>
          <a:xfrm>
            <a:off x="777478" y="6807398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098" y="7056318"/>
            <a:ext cx="340162" cy="340162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243846" y="7032149"/>
            <a:ext cx="2129909" cy="3886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215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by Ram N Java</a:t>
            </a:r>
            <a:endParaRPr lang="en-US" sz="21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4866" y="2718435"/>
            <a:ext cx="4964549" cy="2792611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30329" y="575905"/>
            <a:ext cx="5879425" cy="6865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00" b="1" dirty="0">
                <a:solidFill>
                  <a:srgbClr val="7068F4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Step 1: Download JDK 23</a:t>
            </a:r>
            <a:endParaRPr lang="en-US" sz="4300" dirty="0"/>
          </a:p>
        </p:txBody>
      </p:sp>
      <p:sp>
        <p:nvSpPr>
          <p:cNvPr id="5" name="Shape 1"/>
          <p:cNvSpPr/>
          <p:nvPr/>
        </p:nvSpPr>
        <p:spPr>
          <a:xfrm>
            <a:off x="1031915" y="1575435"/>
            <a:ext cx="22860" cy="6078260"/>
          </a:xfrm>
          <a:prstGeom prst="roundRect">
            <a:avLst>
              <a:gd name="adj" fmla="val 821632"/>
            </a:avLst>
          </a:prstGeom>
          <a:solidFill>
            <a:srgbClr val="C1C3D0"/>
          </a:solidFill>
          <a:ln/>
        </p:spPr>
      </p:sp>
      <p:sp>
        <p:nvSpPr>
          <p:cNvPr id="6" name="Shape 2"/>
          <p:cNvSpPr/>
          <p:nvPr/>
        </p:nvSpPr>
        <p:spPr>
          <a:xfrm>
            <a:off x="1255216" y="2033349"/>
            <a:ext cx="730329" cy="22860"/>
          </a:xfrm>
          <a:prstGeom prst="roundRect">
            <a:avLst>
              <a:gd name="adj" fmla="val 821632"/>
            </a:avLst>
          </a:prstGeom>
          <a:solidFill>
            <a:srgbClr val="C1C3D0"/>
          </a:solidFill>
          <a:ln/>
        </p:spPr>
      </p:sp>
      <p:sp>
        <p:nvSpPr>
          <p:cNvPr id="7" name="Shape 3"/>
          <p:cNvSpPr/>
          <p:nvPr/>
        </p:nvSpPr>
        <p:spPr>
          <a:xfrm>
            <a:off x="808613" y="1810107"/>
            <a:ext cx="469463" cy="469463"/>
          </a:xfrm>
          <a:prstGeom prst="roundRect">
            <a:avLst>
              <a:gd name="adj" fmla="val 40008"/>
            </a:avLst>
          </a:prstGeom>
          <a:solidFill>
            <a:srgbClr val="EEEFF5"/>
          </a:solidFill>
          <a:ln/>
        </p:spPr>
      </p:sp>
      <p:sp>
        <p:nvSpPr>
          <p:cNvPr id="8" name="Text 4"/>
          <p:cNvSpPr/>
          <p:nvPr/>
        </p:nvSpPr>
        <p:spPr>
          <a:xfrm>
            <a:off x="984945" y="1879997"/>
            <a:ext cx="116681" cy="3295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550" dirty="0"/>
          </a:p>
        </p:txBody>
      </p:sp>
      <p:sp>
        <p:nvSpPr>
          <p:cNvPr id="9" name="Text 5"/>
          <p:cNvSpPr/>
          <p:nvPr/>
        </p:nvSpPr>
        <p:spPr>
          <a:xfrm>
            <a:off x="2191107" y="1784033"/>
            <a:ext cx="2892623" cy="3431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Visit the Oracle Website</a:t>
            </a:r>
            <a:endParaRPr lang="en-US" sz="2150" dirty="0"/>
          </a:p>
        </p:txBody>
      </p:sp>
      <p:sp>
        <p:nvSpPr>
          <p:cNvPr id="10" name="Text 6"/>
          <p:cNvSpPr/>
          <p:nvPr/>
        </p:nvSpPr>
        <p:spPr>
          <a:xfrm>
            <a:off x="2191107" y="2252305"/>
            <a:ext cx="6222563" cy="13354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Open your web browser and go to the official Oracle website's JDK download page: </a:t>
            </a:r>
            <a:r>
              <a:rPr lang="en-US" sz="2000" u="sng" dirty="0">
                <a:solidFill>
                  <a:srgbClr val="7068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https://www.oracle.com/java/technologies/javase/jdk23-archive-downloads.html</a:t>
            </a: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.</a:t>
            </a:r>
            <a:endParaRPr lang="en-US" sz="2000" dirty="0"/>
          </a:p>
        </p:txBody>
      </p:sp>
      <p:sp>
        <p:nvSpPr>
          <p:cNvPr id="11" name="Shape 7"/>
          <p:cNvSpPr/>
          <p:nvPr/>
        </p:nvSpPr>
        <p:spPr>
          <a:xfrm>
            <a:off x="1255216" y="4462820"/>
            <a:ext cx="730329" cy="22860"/>
          </a:xfrm>
          <a:prstGeom prst="roundRect">
            <a:avLst>
              <a:gd name="adj" fmla="val 821632"/>
            </a:avLst>
          </a:prstGeom>
          <a:solidFill>
            <a:srgbClr val="C1C3D0"/>
          </a:solidFill>
          <a:ln/>
        </p:spPr>
      </p:sp>
      <p:sp>
        <p:nvSpPr>
          <p:cNvPr id="12" name="Shape 8"/>
          <p:cNvSpPr/>
          <p:nvPr/>
        </p:nvSpPr>
        <p:spPr>
          <a:xfrm>
            <a:off x="808613" y="4239578"/>
            <a:ext cx="469463" cy="469463"/>
          </a:xfrm>
          <a:prstGeom prst="roundRect">
            <a:avLst>
              <a:gd name="adj" fmla="val 40008"/>
            </a:avLst>
          </a:prstGeom>
          <a:solidFill>
            <a:srgbClr val="EEEFF5"/>
          </a:solidFill>
          <a:ln/>
        </p:spPr>
      </p:sp>
      <p:sp>
        <p:nvSpPr>
          <p:cNvPr id="13" name="Text 9"/>
          <p:cNvSpPr/>
          <p:nvPr/>
        </p:nvSpPr>
        <p:spPr>
          <a:xfrm>
            <a:off x="951012" y="4309467"/>
            <a:ext cx="184547" cy="3295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550" dirty="0"/>
          </a:p>
        </p:txBody>
      </p:sp>
      <p:sp>
        <p:nvSpPr>
          <p:cNvPr id="14" name="Text 10"/>
          <p:cNvSpPr/>
          <p:nvPr/>
        </p:nvSpPr>
        <p:spPr>
          <a:xfrm>
            <a:off x="2191107" y="4213503"/>
            <a:ext cx="3628906" cy="3431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Download JDK 23 for Windows</a:t>
            </a:r>
            <a:endParaRPr lang="en-US" sz="2150" dirty="0"/>
          </a:p>
        </p:txBody>
      </p:sp>
      <p:sp>
        <p:nvSpPr>
          <p:cNvPr id="15" name="Text 11"/>
          <p:cNvSpPr/>
          <p:nvPr/>
        </p:nvSpPr>
        <p:spPr>
          <a:xfrm>
            <a:off x="2191107" y="4681776"/>
            <a:ext cx="6222563" cy="10015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Scroll down to find the section labeled </a:t>
            </a:r>
            <a:r>
              <a:rPr lang="en-US" sz="2000" b="1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JDK 23 </a:t>
            </a: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and look for the </a:t>
            </a:r>
            <a:r>
              <a:rPr lang="en-US" sz="2000" b="1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Windows x64 Installer (usually ends with .exe). </a:t>
            </a: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Click the download link next to it.</a:t>
            </a:r>
            <a:endParaRPr lang="en-US" sz="2000" dirty="0"/>
          </a:p>
        </p:txBody>
      </p:sp>
      <p:sp>
        <p:nvSpPr>
          <p:cNvPr id="16" name="Shape 12"/>
          <p:cNvSpPr/>
          <p:nvPr/>
        </p:nvSpPr>
        <p:spPr>
          <a:xfrm>
            <a:off x="1255216" y="6558439"/>
            <a:ext cx="730329" cy="22860"/>
          </a:xfrm>
          <a:prstGeom prst="roundRect">
            <a:avLst>
              <a:gd name="adj" fmla="val 821632"/>
            </a:avLst>
          </a:prstGeom>
          <a:solidFill>
            <a:srgbClr val="C1C3D0"/>
          </a:solidFill>
          <a:ln/>
        </p:spPr>
      </p:sp>
      <p:sp>
        <p:nvSpPr>
          <p:cNvPr id="17" name="Shape 13"/>
          <p:cNvSpPr/>
          <p:nvPr/>
        </p:nvSpPr>
        <p:spPr>
          <a:xfrm>
            <a:off x="808613" y="6335197"/>
            <a:ext cx="469463" cy="469463"/>
          </a:xfrm>
          <a:prstGeom prst="roundRect">
            <a:avLst>
              <a:gd name="adj" fmla="val 40008"/>
            </a:avLst>
          </a:prstGeom>
          <a:solidFill>
            <a:srgbClr val="EEEFF5"/>
          </a:solidFill>
          <a:ln/>
        </p:spPr>
      </p:sp>
      <p:sp>
        <p:nvSpPr>
          <p:cNvPr id="18" name="Text 14"/>
          <p:cNvSpPr/>
          <p:nvPr/>
        </p:nvSpPr>
        <p:spPr>
          <a:xfrm>
            <a:off x="954345" y="6405086"/>
            <a:ext cx="177998" cy="3295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2550" dirty="0"/>
          </a:p>
        </p:txBody>
      </p:sp>
      <p:sp>
        <p:nvSpPr>
          <p:cNvPr id="19" name="Text 15"/>
          <p:cNvSpPr/>
          <p:nvPr/>
        </p:nvSpPr>
        <p:spPr>
          <a:xfrm>
            <a:off x="2191107" y="6309122"/>
            <a:ext cx="3315772" cy="3431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Accept License Agreement</a:t>
            </a:r>
            <a:endParaRPr lang="en-US" sz="2150" dirty="0"/>
          </a:p>
        </p:txBody>
      </p:sp>
      <p:sp>
        <p:nvSpPr>
          <p:cNvPr id="20" name="Text 16"/>
          <p:cNvSpPr/>
          <p:nvPr/>
        </p:nvSpPr>
        <p:spPr>
          <a:xfrm>
            <a:off x="2191107" y="6777395"/>
            <a:ext cx="6222563" cy="6677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Before downloading, you might need to accept the Oracle license agreement. Check the box if prompted.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26004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817" y="2901672"/>
            <a:ext cx="4758095" cy="5947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650"/>
              </a:lnSpc>
              <a:buNone/>
            </a:pPr>
            <a:r>
              <a:rPr lang="en-US" sz="3700" b="1" dirty="0">
                <a:solidFill>
                  <a:srgbClr val="7068F4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Step 2: Install JDK 23</a:t>
            </a:r>
            <a:endParaRPr lang="en-US" sz="3700" dirty="0"/>
          </a:p>
        </p:txBody>
      </p:sp>
      <p:sp>
        <p:nvSpPr>
          <p:cNvPr id="4" name="Shape 1"/>
          <p:cNvSpPr/>
          <p:nvPr/>
        </p:nvSpPr>
        <p:spPr>
          <a:xfrm>
            <a:off x="892493" y="3767495"/>
            <a:ext cx="22860" cy="3820478"/>
          </a:xfrm>
          <a:prstGeom prst="roundRect">
            <a:avLst>
              <a:gd name="adj" fmla="val 711852"/>
            </a:avLst>
          </a:prstGeom>
          <a:solidFill>
            <a:srgbClr val="C1C3D0"/>
          </a:solidFill>
          <a:ln/>
        </p:spPr>
      </p:sp>
      <p:sp>
        <p:nvSpPr>
          <p:cNvPr id="5" name="Shape 2"/>
          <p:cNvSpPr/>
          <p:nvPr/>
        </p:nvSpPr>
        <p:spPr>
          <a:xfrm>
            <a:off x="1084421" y="4162782"/>
            <a:ext cx="632817" cy="22860"/>
          </a:xfrm>
          <a:prstGeom prst="roundRect">
            <a:avLst>
              <a:gd name="adj" fmla="val 711852"/>
            </a:avLst>
          </a:prstGeom>
          <a:solidFill>
            <a:srgbClr val="C1C3D0"/>
          </a:solidFill>
          <a:ln/>
        </p:spPr>
      </p:sp>
      <p:sp>
        <p:nvSpPr>
          <p:cNvPr id="6" name="Shape 3"/>
          <p:cNvSpPr/>
          <p:nvPr/>
        </p:nvSpPr>
        <p:spPr>
          <a:xfrm>
            <a:off x="700564" y="3970853"/>
            <a:ext cx="406718" cy="406718"/>
          </a:xfrm>
          <a:prstGeom prst="roundRect">
            <a:avLst>
              <a:gd name="adj" fmla="val 40010"/>
            </a:avLst>
          </a:prstGeom>
          <a:solidFill>
            <a:srgbClr val="EEEFF5"/>
          </a:solidFill>
          <a:ln/>
        </p:spPr>
      </p:sp>
      <p:sp>
        <p:nvSpPr>
          <p:cNvPr id="7" name="Text 4"/>
          <p:cNvSpPr/>
          <p:nvPr/>
        </p:nvSpPr>
        <p:spPr>
          <a:xfrm>
            <a:off x="853321" y="4031456"/>
            <a:ext cx="101084" cy="2855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200" dirty="0"/>
          </a:p>
        </p:txBody>
      </p:sp>
      <p:sp>
        <p:nvSpPr>
          <p:cNvPr id="8" name="Text 5"/>
          <p:cNvSpPr/>
          <p:nvPr/>
        </p:nvSpPr>
        <p:spPr>
          <a:xfrm>
            <a:off x="1898333" y="3948232"/>
            <a:ext cx="2378988" cy="2972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2400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Run the Installer</a:t>
            </a:r>
            <a:endParaRPr lang="en-US" sz="2400" dirty="0"/>
          </a:p>
        </p:txBody>
      </p:sp>
      <p:sp>
        <p:nvSpPr>
          <p:cNvPr id="9" name="Text 6"/>
          <p:cNvSpPr/>
          <p:nvPr/>
        </p:nvSpPr>
        <p:spPr>
          <a:xfrm>
            <a:off x="1898333" y="4353997"/>
            <a:ext cx="12099250" cy="2893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Once the file has been downloaded, navigate to your downloads folder </a:t>
            </a:r>
          </a:p>
          <a:p>
            <a:pPr marL="0" indent="0" algn="l">
              <a:lnSpc>
                <a:spcPts val="225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and </a:t>
            </a:r>
            <a:r>
              <a:rPr lang="en-US" sz="2000" b="1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double-click the JDK 23 installer (.exe file) to run it</a:t>
            </a: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.</a:t>
            </a:r>
            <a:endParaRPr lang="en-US" sz="2000" dirty="0"/>
          </a:p>
        </p:txBody>
      </p:sp>
      <p:sp>
        <p:nvSpPr>
          <p:cNvPr id="10" name="Shape 7"/>
          <p:cNvSpPr/>
          <p:nvPr/>
        </p:nvSpPr>
        <p:spPr>
          <a:xfrm>
            <a:off x="1084421" y="5400080"/>
            <a:ext cx="632817" cy="22860"/>
          </a:xfrm>
          <a:prstGeom prst="roundRect">
            <a:avLst>
              <a:gd name="adj" fmla="val 711852"/>
            </a:avLst>
          </a:prstGeom>
          <a:solidFill>
            <a:srgbClr val="C1C3D0"/>
          </a:solidFill>
          <a:ln/>
        </p:spPr>
      </p:sp>
      <p:sp>
        <p:nvSpPr>
          <p:cNvPr id="11" name="Shape 8"/>
          <p:cNvSpPr/>
          <p:nvPr/>
        </p:nvSpPr>
        <p:spPr>
          <a:xfrm>
            <a:off x="700564" y="5208151"/>
            <a:ext cx="406718" cy="406718"/>
          </a:xfrm>
          <a:prstGeom prst="roundRect">
            <a:avLst>
              <a:gd name="adj" fmla="val 40010"/>
            </a:avLst>
          </a:prstGeom>
          <a:solidFill>
            <a:srgbClr val="EEEFF5"/>
          </a:solidFill>
          <a:ln/>
        </p:spPr>
      </p:sp>
      <p:sp>
        <p:nvSpPr>
          <p:cNvPr id="12" name="Text 9"/>
          <p:cNvSpPr/>
          <p:nvPr/>
        </p:nvSpPr>
        <p:spPr>
          <a:xfrm>
            <a:off x="823913" y="5268754"/>
            <a:ext cx="159901" cy="2855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200" dirty="0"/>
          </a:p>
        </p:txBody>
      </p:sp>
      <p:sp>
        <p:nvSpPr>
          <p:cNvPr id="13" name="Text 10"/>
          <p:cNvSpPr/>
          <p:nvPr/>
        </p:nvSpPr>
        <p:spPr>
          <a:xfrm>
            <a:off x="1898333" y="5185529"/>
            <a:ext cx="3080266" cy="2972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2400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Follow the Installation Wizard</a:t>
            </a:r>
            <a:endParaRPr lang="en-US" sz="2400" dirty="0"/>
          </a:p>
        </p:txBody>
      </p:sp>
      <p:sp>
        <p:nvSpPr>
          <p:cNvPr id="14" name="Text 11"/>
          <p:cNvSpPr/>
          <p:nvPr/>
        </p:nvSpPr>
        <p:spPr>
          <a:xfrm>
            <a:off x="1898333" y="5591294"/>
            <a:ext cx="12099250" cy="5786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installation wizard will open. Click </a:t>
            </a:r>
            <a:r>
              <a:rPr lang="en-US" sz="2000" b="1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Next</a:t>
            </a: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to begin. </a:t>
            </a:r>
            <a:r>
              <a:rPr lang="en-US" sz="2000" b="1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By default, the JDK</a:t>
            </a:r>
          </a:p>
          <a:p>
            <a:pPr marL="0" indent="0" algn="l">
              <a:lnSpc>
                <a:spcPts val="2250"/>
              </a:lnSpc>
              <a:buNone/>
            </a:pPr>
            <a:r>
              <a:rPr lang="en-US" sz="2000" b="1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will be installed in C:\Program Files\Java\jdk-23. </a:t>
            </a: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You can change this location </a:t>
            </a:r>
          </a:p>
          <a:p>
            <a:pPr marL="0" indent="0" algn="l">
              <a:lnSpc>
                <a:spcPts val="225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if you wish, but it's fine to leave it as is. Click </a:t>
            </a:r>
            <a:r>
              <a:rPr lang="en-US" sz="2000" b="1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Next</a:t>
            </a: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.</a:t>
            </a:r>
            <a:endParaRPr lang="en-US" sz="2000" dirty="0"/>
          </a:p>
        </p:txBody>
      </p:sp>
      <p:sp>
        <p:nvSpPr>
          <p:cNvPr id="15" name="Shape 12"/>
          <p:cNvSpPr/>
          <p:nvPr/>
        </p:nvSpPr>
        <p:spPr>
          <a:xfrm>
            <a:off x="1084421" y="6926699"/>
            <a:ext cx="632817" cy="22860"/>
          </a:xfrm>
          <a:prstGeom prst="roundRect">
            <a:avLst>
              <a:gd name="adj" fmla="val 711852"/>
            </a:avLst>
          </a:prstGeom>
          <a:solidFill>
            <a:srgbClr val="C1C3D0"/>
          </a:solidFill>
          <a:ln/>
        </p:spPr>
      </p:sp>
      <p:sp>
        <p:nvSpPr>
          <p:cNvPr id="16" name="Shape 13"/>
          <p:cNvSpPr/>
          <p:nvPr/>
        </p:nvSpPr>
        <p:spPr>
          <a:xfrm>
            <a:off x="700564" y="6734770"/>
            <a:ext cx="406718" cy="406718"/>
          </a:xfrm>
          <a:prstGeom prst="roundRect">
            <a:avLst>
              <a:gd name="adj" fmla="val 40010"/>
            </a:avLst>
          </a:prstGeom>
          <a:solidFill>
            <a:srgbClr val="EEEFF5"/>
          </a:solidFill>
          <a:ln/>
        </p:spPr>
      </p:sp>
      <p:sp>
        <p:nvSpPr>
          <p:cNvPr id="17" name="Text 14"/>
          <p:cNvSpPr/>
          <p:nvPr/>
        </p:nvSpPr>
        <p:spPr>
          <a:xfrm>
            <a:off x="826770" y="6795373"/>
            <a:ext cx="154186" cy="2855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2200" dirty="0"/>
          </a:p>
        </p:txBody>
      </p:sp>
      <p:sp>
        <p:nvSpPr>
          <p:cNvPr id="18" name="Text 15"/>
          <p:cNvSpPr/>
          <p:nvPr/>
        </p:nvSpPr>
        <p:spPr>
          <a:xfrm>
            <a:off x="1898333" y="6712148"/>
            <a:ext cx="3385899" cy="2972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2400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Wait for Installation to Complete</a:t>
            </a:r>
            <a:endParaRPr lang="en-US" sz="2400" dirty="0"/>
          </a:p>
        </p:txBody>
      </p:sp>
      <p:sp>
        <p:nvSpPr>
          <p:cNvPr id="19" name="Text 16"/>
          <p:cNvSpPr/>
          <p:nvPr/>
        </p:nvSpPr>
        <p:spPr>
          <a:xfrm>
            <a:off x="1898333" y="7117913"/>
            <a:ext cx="12099250" cy="2893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2000" b="1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installer will copy files and set up everything for you</a:t>
            </a: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. Once complete, </a:t>
            </a:r>
          </a:p>
          <a:p>
            <a:pPr marL="0" indent="0" algn="l">
              <a:lnSpc>
                <a:spcPts val="225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click </a:t>
            </a:r>
            <a:r>
              <a:rPr lang="en-US" sz="2000" b="1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Close</a:t>
            </a: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to finish the installation.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38637" y="787122"/>
            <a:ext cx="7639526" cy="141398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Step 3: Set Up Environment Variables (Part 1)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8637" y="2523530"/>
            <a:ext cx="1074658" cy="2287548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635716" y="2738437"/>
            <a:ext cx="4636175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Open Environment Variables Settings</a:t>
            </a:r>
            <a:endParaRPr lang="en-US" sz="2400" dirty="0"/>
          </a:p>
        </p:txBody>
      </p:sp>
      <p:sp>
        <p:nvSpPr>
          <p:cNvPr id="6" name="Text 2"/>
          <p:cNvSpPr/>
          <p:nvPr/>
        </p:nvSpPr>
        <p:spPr>
          <a:xfrm>
            <a:off x="7635716" y="3220760"/>
            <a:ext cx="6242447" cy="13754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Right-click the </a:t>
            </a:r>
            <a:r>
              <a:rPr lang="en-US" sz="2000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Start</a:t>
            </a: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button</a:t>
            </a: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and select </a:t>
            </a:r>
            <a:r>
              <a:rPr lang="en-US" sz="2000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System</a:t>
            </a: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. Scroll down and click </a:t>
            </a:r>
            <a:r>
              <a:rPr lang="en-US" sz="2000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Advanced system settings </a:t>
            </a: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on the right. In the </a:t>
            </a:r>
            <a:r>
              <a:rPr lang="en-US" sz="2000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System Properties </a:t>
            </a: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window, click </a:t>
            </a:r>
            <a:r>
              <a:rPr lang="en-US" sz="2000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Environment Variables</a:t>
            </a: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.</a:t>
            </a:r>
            <a:endParaRPr lang="en-US" sz="20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637" y="4811077"/>
            <a:ext cx="1074658" cy="263140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635716" y="5025985"/>
            <a:ext cx="4714399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Add the JDK Path to System Variables</a:t>
            </a:r>
            <a:endParaRPr lang="en-US" sz="2400" dirty="0"/>
          </a:p>
        </p:txBody>
      </p:sp>
      <p:sp>
        <p:nvSpPr>
          <p:cNvPr id="9" name="Text 4"/>
          <p:cNvSpPr/>
          <p:nvPr/>
        </p:nvSpPr>
        <p:spPr>
          <a:xfrm>
            <a:off x="7635716" y="5508308"/>
            <a:ext cx="6242447" cy="17192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 the </a:t>
            </a:r>
            <a:r>
              <a:rPr lang="en-US" sz="2000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Environment Variables </a:t>
            </a: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window, under the </a:t>
            </a:r>
          </a:p>
          <a:p>
            <a:pPr marL="0" indent="0" algn="l">
              <a:lnSpc>
                <a:spcPts val="2700"/>
              </a:lnSpc>
              <a:buNone/>
            </a:pPr>
            <a:r>
              <a:rPr lang="en-US" sz="2000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System variables</a:t>
            </a: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section, scroll down and find the </a:t>
            </a:r>
            <a:r>
              <a:rPr lang="en-US" sz="2000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Path</a:t>
            </a: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variable</a:t>
            </a: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. Select it and click Edit. In the Edit window, click New and paste the path to the </a:t>
            </a:r>
            <a:r>
              <a:rPr lang="en-US" sz="2000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JDK 23 bin folder</a:t>
            </a: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. By default, this path is: </a:t>
            </a:r>
            <a:r>
              <a:rPr lang="en-US" sz="2000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C:\Program Files\Java\jdk-23\bin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84146" y="941903"/>
            <a:ext cx="7575709" cy="14739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800"/>
              </a:lnSpc>
              <a:buNone/>
            </a:pPr>
            <a:r>
              <a:rPr lang="en-US" sz="4600" b="1" dirty="0">
                <a:solidFill>
                  <a:srgbClr val="7068F4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Step 3: Set Up Environment Variables (Part 2)</a:t>
            </a:r>
            <a:endParaRPr lang="en-US" sz="46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146" y="2751892"/>
            <a:ext cx="1120140" cy="2743319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240280" y="2975848"/>
            <a:ext cx="3667601" cy="3684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Create JAVA_HOME Variable</a:t>
            </a:r>
            <a:endParaRPr lang="en-US" sz="2300" dirty="0"/>
          </a:p>
        </p:txBody>
      </p:sp>
      <p:sp>
        <p:nvSpPr>
          <p:cNvPr id="6" name="Text 2"/>
          <p:cNvSpPr/>
          <p:nvPr/>
        </p:nvSpPr>
        <p:spPr>
          <a:xfrm>
            <a:off x="2240280" y="3478768"/>
            <a:ext cx="6119574" cy="179248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 the Environment Variables window, click </a:t>
            </a:r>
            <a:r>
              <a:rPr lang="en-US" sz="2000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New</a:t>
            </a: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under the </a:t>
            </a:r>
            <a:r>
              <a:rPr lang="en-US" sz="2000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System variables</a:t>
            </a: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section. In the Variable name field, enter </a:t>
            </a:r>
            <a:r>
              <a:rPr lang="en-US" sz="2000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JAVA_HOME</a:t>
            </a: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. In the Variable value field, paste the path to the </a:t>
            </a:r>
            <a:r>
              <a:rPr lang="en-US" sz="2000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main JDK folder (without the bin). </a:t>
            </a: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By default, this is: </a:t>
            </a:r>
            <a:r>
              <a:rPr lang="en-US" sz="2000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C:\Program Files\Java\jdk-23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146" y="5495211"/>
            <a:ext cx="1120140" cy="1792367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240280" y="5719167"/>
            <a:ext cx="2947987" cy="3684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Save and Close</a:t>
            </a:r>
            <a:endParaRPr lang="en-US" sz="2300" dirty="0"/>
          </a:p>
        </p:txBody>
      </p:sp>
      <p:sp>
        <p:nvSpPr>
          <p:cNvPr id="9" name="Text 4"/>
          <p:cNvSpPr/>
          <p:nvPr/>
        </p:nvSpPr>
        <p:spPr>
          <a:xfrm>
            <a:off x="2240280" y="6222087"/>
            <a:ext cx="6119574" cy="7169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Click </a:t>
            </a:r>
            <a:r>
              <a:rPr lang="en-US" sz="2000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OK</a:t>
            </a: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to save it. Click </a:t>
            </a:r>
            <a:r>
              <a:rPr lang="en-US" sz="2000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OK</a:t>
            </a: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to close all windows and apply the changes.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86964" y="711279"/>
            <a:ext cx="7742873" cy="13168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150"/>
              </a:lnSpc>
              <a:buNone/>
            </a:pPr>
            <a:r>
              <a:rPr lang="en-US" sz="4100" b="1" dirty="0">
                <a:solidFill>
                  <a:srgbClr val="7068F4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Step 4: Verify the Installation (Part 1)</a:t>
            </a:r>
            <a:endParaRPr lang="en-US" sz="4100" dirty="0"/>
          </a:p>
        </p:txBody>
      </p:sp>
      <p:sp>
        <p:nvSpPr>
          <p:cNvPr id="4" name="Shape 1"/>
          <p:cNvSpPr/>
          <p:nvPr/>
        </p:nvSpPr>
        <p:spPr>
          <a:xfrm>
            <a:off x="6475690" y="2328267"/>
            <a:ext cx="22860" cy="5189934"/>
          </a:xfrm>
          <a:prstGeom prst="roundRect">
            <a:avLst>
              <a:gd name="adj" fmla="val 788108"/>
            </a:avLst>
          </a:prstGeom>
          <a:solidFill>
            <a:srgbClr val="C1C3D0"/>
          </a:solidFill>
          <a:ln/>
        </p:spPr>
      </p:sp>
      <p:sp>
        <p:nvSpPr>
          <p:cNvPr id="5" name="Shape 2"/>
          <p:cNvSpPr/>
          <p:nvPr/>
        </p:nvSpPr>
        <p:spPr>
          <a:xfrm>
            <a:off x="6689408" y="2767132"/>
            <a:ext cx="700564" cy="22860"/>
          </a:xfrm>
          <a:prstGeom prst="roundRect">
            <a:avLst>
              <a:gd name="adj" fmla="val 788108"/>
            </a:avLst>
          </a:prstGeom>
          <a:solidFill>
            <a:srgbClr val="C1C3D0"/>
          </a:solidFill>
          <a:ln/>
        </p:spPr>
      </p:sp>
      <p:sp>
        <p:nvSpPr>
          <p:cNvPr id="6" name="Shape 3"/>
          <p:cNvSpPr/>
          <p:nvPr/>
        </p:nvSpPr>
        <p:spPr>
          <a:xfrm>
            <a:off x="6261973" y="2553414"/>
            <a:ext cx="450294" cy="450294"/>
          </a:xfrm>
          <a:prstGeom prst="roundRect">
            <a:avLst>
              <a:gd name="adj" fmla="val 40010"/>
            </a:avLst>
          </a:prstGeom>
          <a:solidFill>
            <a:srgbClr val="EEEFF5"/>
          </a:solidFill>
          <a:ln/>
        </p:spPr>
      </p:sp>
      <p:sp>
        <p:nvSpPr>
          <p:cNvPr id="7" name="Text 4"/>
          <p:cNvSpPr/>
          <p:nvPr/>
        </p:nvSpPr>
        <p:spPr>
          <a:xfrm>
            <a:off x="6431161" y="2620447"/>
            <a:ext cx="111919" cy="3161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450" dirty="0"/>
          </a:p>
        </p:txBody>
      </p:sp>
      <p:sp>
        <p:nvSpPr>
          <p:cNvPr id="8" name="Text 5"/>
          <p:cNvSpPr/>
          <p:nvPr/>
        </p:nvSpPr>
        <p:spPr>
          <a:xfrm>
            <a:off x="7588091" y="2528411"/>
            <a:ext cx="2753082" cy="3292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Open Command Prompt</a:t>
            </a:r>
            <a:endParaRPr lang="en-US" sz="2050" dirty="0"/>
          </a:p>
        </p:txBody>
      </p:sp>
      <p:sp>
        <p:nvSpPr>
          <p:cNvPr id="9" name="Text 6"/>
          <p:cNvSpPr/>
          <p:nvPr/>
        </p:nvSpPr>
        <p:spPr>
          <a:xfrm>
            <a:off x="7588091" y="2977634"/>
            <a:ext cx="6341745" cy="6403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Press </a:t>
            </a:r>
            <a:r>
              <a:rPr lang="en-US" sz="2000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Win + R, type cmd</a:t>
            </a: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, and hit Enter to open the </a:t>
            </a:r>
            <a:r>
              <a:rPr lang="en-US" sz="2000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Command Prompt</a:t>
            </a: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.</a:t>
            </a:r>
            <a:endParaRPr lang="en-US" sz="2000" dirty="0"/>
          </a:p>
        </p:txBody>
      </p:sp>
      <p:sp>
        <p:nvSpPr>
          <p:cNvPr id="10" name="Shape 7"/>
          <p:cNvSpPr/>
          <p:nvPr/>
        </p:nvSpPr>
        <p:spPr>
          <a:xfrm>
            <a:off x="6689408" y="4457105"/>
            <a:ext cx="700564" cy="22860"/>
          </a:xfrm>
          <a:prstGeom prst="roundRect">
            <a:avLst>
              <a:gd name="adj" fmla="val 788108"/>
            </a:avLst>
          </a:prstGeom>
          <a:solidFill>
            <a:srgbClr val="C1C3D0"/>
          </a:solidFill>
          <a:ln/>
        </p:spPr>
      </p:sp>
      <p:sp>
        <p:nvSpPr>
          <p:cNvPr id="11" name="Shape 8"/>
          <p:cNvSpPr/>
          <p:nvPr/>
        </p:nvSpPr>
        <p:spPr>
          <a:xfrm>
            <a:off x="6261973" y="4243388"/>
            <a:ext cx="450294" cy="450294"/>
          </a:xfrm>
          <a:prstGeom prst="roundRect">
            <a:avLst>
              <a:gd name="adj" fmla="val 40010"/>
            </a:avLst>
          </a:prstGeom>
          <a:solidFill>
            <a:srgbClr val="EEEFF5"/>
          </a:solidFill>
          <a:ln/>
        </p:spPr>
      </p:sp>
      <p:sp>
        <p:nvSpPr>
          <p:cNvPr id="12" name="Text 9"/>
          <p:cNvSpPr/>
          <p:nvPr/>
        </p:nvSpPr>
        <p:spPr>
          <a:xfrm>
            <a:off x="6398538" y="4310420"/>
            <a:ext cx="177046" cy="3161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450" dirty="0"/>
          </a:p>
        </p:txBody>
      </p:sp>
      <p:sp>
        <p:nvSpPr>
          <p:cNvPr id="13" name="Text 10"/>
          <p:cNvSpPr/>
          <p:nvPr/>
        </p:nvSpPr>
        <p:spPr>
          <a:xfrm>
            <a:off x="7588091" y="4218384"/>
            <a:ext cx="2633901" cy="3292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Check Java Version</a:t>
            </a:r>
            <a:endParaRPr lang="en-US" sz="2050" dirty="0"/>
          </a:p>
        </p:txBody>
      </p:sp>
      <p:sp>
        <p:nvSpPr>
          <p:cNvPr id="14" name="Text 11"/>
          <p:cNvSpPr/>
          <p:nvPr/>
        </p:nvSpPr>
        <p:spPr>
          <a:xfrm>
            <a:off x="7588091" y="4667607"/>
            <a:ext cx="6341745" cy="6403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 the Command Prompt, type the following command and press Enter: </a:t>
            </a:r>
            <a:r>
              <a:rPr lang="en-US" sz="2000" b="1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java -version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5" name="Shape 12"/>
          <p:cNvSpPr/>
          <p:nvPr/>
        </p:nvSpPr>
        <p:spPr>
          <a:xfrm>
            <a:off x="6689408" y="6147078"/>
            <a:ext cx="700564" cy="22860"/>
          </a:xfrm>
          <a:prstGeom prst="roundRect">
            <a:avLst>
              <a:gd name="adj" fmla="val 788108"/>
            </a:avLst>
          </a:prstGeom>
          <a:solidFill>
            <a:srgbClr val="C1C3D0"/>
          </a:solidFill>
          <a:ln/>
        </p:spPr>
      </p:sp>
      <p:sp>
        <p:nvSpPr>
          <p:cNvPr id="16" name="Shape 13"/>
          <p:cNvSpPr/>
          <p:nvPr/>
        </p:nvSpPr>
        <p:spPr>
          <a:xfrm>
            <a:off x="6261973" y="5933361"/>
            <a:ext cx="450294" cy="450294"/>
          </a:xfrm>
          <a:prstGeom prst="roundRect">
            <a:avLst>
              <a:gd name="adj" fmla="val 40010"/>
            </a:avLst>
          </a:prstGeom>
          <a:solidFill>
            <a:srgbClr val="EEEFF5"/>
          </a:solidFill>
          <a:ln/>
        </p:spPr>
      </p:sp>
      <p:sp>
        <p:nvSpPr>
          <p:cNvPr id="17" name="Text 14"/>
          <p:cNvSpPr/>
          <p:nvPr/>
        </p:nvSpPr>
        <p:spPr>
          <a:xfrm>
            <a:off x="6401753" y="6000393"/>
            <a:ext cx="170736" cy="3161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2450" dirty="0"/>
          </a:p>
        </p:txBody>
      </p:sp>
      <p:sp>
        <p:nvSpPr>
          <p:cNvPr id="18" name="Text 15"/>
          <p:cNvSpPr/>
          <p:nvPr/>
        </p:nvSpPr>
        <p:spPr>
          <a:xfrm>
            <a:off x="7588091" y="5908358"/>
            <a:ext cx="2633901" cy="3292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Verify Output</a:t>
            </a:r>
            <a:endParaRPr lang="en-US" sz="2050" dirty="0"/>
          </a:p>
        </p:txBody>
      </p:sp>
      <p:sp>
        <p:nvSpPr>
          <p:cNvPr id="19" name="Text 16"/>
          <p:cNvSpPr/>
          <p:nvPr/>
        </p:nvSpPr>
        <p:spPr>
          <a:xfrm>
            <a:off x="7588091" y="6357580"/>
            <a:ext cx="6341745" cy="96047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You should see output similar to this if the installation was successful: </a:t>
            </a:r>
          </a:p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java version “23" </a:t>
            </a:r>
          </a:p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Java(TM) SE Runtime Environment (build 23) </a:t>
            </a:r>
          </a:p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Java HotSpot(TM) 64-Bit Server VM (build 23)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30861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4037" y="4147661"/>
            <a:ext cx="10692527" cy="8121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350"/>
              </a:lnSpc>
              <a:buNone/>
            </a:pPr>
            <a:r>
              <a:rPr lang="en-US" sz="5100" b="1" dirty="0">
                <a:solidFill>
                  <a:srgbClr val="7068F4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Step 4: Verify the Installation (Part 2)</a:t>
            </a:r>
            <a:endParaRPr lang="en-US" sz="5100" dirty="0"/>
          </a:p>
        </p:txBody>
      </p:sp>
      <p:sp>
        <p:nvSpPr>
          <p:cNvPr id="4" name="Shape 1"/>
          <p:cNvSpPr/>
          <p:nvPr/>
        </p:nvSpPr>
        <p:spPr>
          <a:xfrm>
            <a:off x="864037" y="5330071"/>
            <a:ext cx="6327815" cy="1837849"/>
          </a:xfrm>
          <a:prstGeom prst="roundRect">
            <a:avLst>
              <a:gd name="adj" fmla="val 12090"/>
            </a:avLst>
          </a:prstGeom>
          <a:solidFill>
            <a:srgbClr val="EEEFF5"/>
          </a:solidFill>
          <a:ln/>
        </p:spPr>
      </p:sp>
      <p:sp>
        <p:nvSpPr>
          <p:cNvPr id="5" name="Text 2"/>
          <p:cNvSpPr/>
          <p:nvPr/>
        </p:nvSpPr>
        <p:spPr>
          <a:xfrm>
            <a:off x="1110853" y="5576888"/>
            <a:ext cx="3462457" cy="4060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50"/>
              </a:lnSpc>
              <a:buNone/>
            </a:pPr>
            <a:r>
              <a:rPr lang="en-US" sz="2550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Check the JDK Compiler</a:t>
            </a:r>
            <a:endParaRPr lang="en-US" sz="2550" dirty="0"/>
          </a:p>
        </p:txBody>
      </p:sp>
      <p:sp>
        <p:nvSpPr>
          <p:cNvPr id="6" name="Text 3"/>
          <p:cNvSpPr/>
          <p:nvPr/>
        </p:nvSpPr>
        <p:spPr>
          <a:xfrm>
            <a:off x="1110853" y="6131004"/>
            <a:ext cx="5834182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To check if the JDK compiler (javac) is working, type: </a:t>
            </a:r>
            <a:r>
              <a:rPr lang="en-US" sz="2000" b="1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javac -version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7" name="Shape 4"/>
          <p:cNvSpPr/>
          <p:nvPr/>
        </p:nvSpPr>
        <p:spPr>
          <a:xfrm>
            <a:off x="7438668" y="5330071"/>
            <a:ext cx="6327815" cy="1837849"/>
          </a:xfrm>
          <a:prstGeom prst="roundRect">
            <a:avLst>
              <a:gd name="adj" fmla="val 12090"/>
            </a:avLst>
          </a:prstGeom>
          <a:solidFill>
            <a:srgbClr val="EEEFF5"/>
          </a:solidFill>
          <a:ln/>
        </p:spPr>
      </p:sp>
      <p:sp>
        <p:nvSpPr>
          <p:cNvPr id="8" name="Text 5"/>
          <p:cNvSpPr/>
          <p:nvPr/>
        </p:nvSpPr>
        <p:spPr>
          <a:xfrm>
            <a:off x="7685484" y="5576888"/>
            <a:ext cx="3248501" cy="4060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50"/>
              </a:lnSpc>
              <a:buNone/>
            </a:pPr>
            <a:r>
              <a:rPr lang="en-US" sz="2550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Expected Output</a:t>
            </a:r>
            <a:endParaRPr lang="en-US" sz="2550" dirty="0"/>
          </a:p>
        </p:txBody>
      </p:sp>
      <p:sp>
        <p:nvSpPr>
          <p:cNvPr id="9" name="Text 6"/>
          <p:cNvSpPr/>
          <p:nvPr/>
        </p:nvSpPr>
        <p:spPr>
          <a:xfrm>
            <a:off x="7685484" y="6131004"/>
            <a:ext cx="5834182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You should see: </a:t>
            </a:r>
            <a:r>
              <a:rPr lang="en-US" sz="2000" dirty="0" err="1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javac</a:t>
            </a:r>
            <a:r>
              <a:rPr lang="en-US" sz="2000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23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4037" y="843915"/>
            <a:ext cx="6497003" cy="8121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350"/>
              </a:lnSpc>
              <a:buNone/>
            </a:pPr>
            <a:r>
              <a:rPr lang="en-US" sz="5100" b="1" dirty="0">
                <a:solidFill>
                  <a:srgbClr val="7068F4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Conclusion</a:t>
            </a:r>
            <a:endParaRPr lang="en-US" sz="5100" dirty="0"/>
          </a:p>
        </p:txBody>
      </p:sp>
      <p:sp>
        <p:nvSpPr>
          <p:cNvPr id="4" name="Shape 1"/>
          <p:cNvSpPr/>
          <p:nvPr/>
        </p:nvSpPr>
        <p:spPr>
          <a:xfrm>
            <a:off x="864037" y="2303978"/>
            <a:ext cx="555427" cy="555427"/>
          </a:xfrm>
          <a:prstGeom prst="roundRect">
            <a:avLst>
              <a:gd name="adj" fmla="val 40005"/>
            </a:avLst>
          </a:prstGeom>
          <a:solidFill>
            <a:srgbClr val="EEEFF5"/>
          </a:solidFill>
          <a:ln/>
        </p:spPr>
      </p:sp>
      <p:sp>
        <p:nvSpPr>
          <p:cNvPr id="5" name="Text 2"/>
          <p:cNvSpPr/>
          <p:nvPr/>
        </p:nvSpPr>
        <p:spPr>
          <a:xfrm>
            <a:off x="1072753" y="2386727"/>
            <a:ext cx="137993" cy="3898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050"/>
              </a:lnSpc>
              <a:buNone/>
            </a:pPr>
            <a:r>
              <a:rPr lang="en-US" sz="3050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3050" dirty="0"/>
          </a:p>
        </p:txBody>
      </p:sp>
      <p:sp>
        <p:nvSpPr>
          <p:cNvPr id="6" name="Text 3"/>
          <p:cNvSpPr/>
          <p:nvPr/>
        </p:nvSpPr>
        <p:spPr>
          <a:xfrm>
            <a:off x="1666280" y="2303978"/>
            <a:ext cx="3272790" cy="4060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50"/>
              </a:lnSpc>
              <a:buNone/>
            </a:pPr>
            <a:r>
              <a:rPr lang="en-US" sz="2550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Successful Installation</a:t>
            </a:r>
            <a:endParaRPr lang="en-US" sz="2550" dirty="0"/>
          </a:p>
        </p:txBody>
      </p:sp>
      <p:sp>
        <p:nvSpPr>
          <p:cNvPr id="7" name="Text 4"/>
          <p:cNvSpPr/>
          <p:nvPr/>
        </p:nvSpPr>
        <p:spPr>
          <a:xfrm>
            <a:off x="1666280" y="2858095"/>
            <a:ext cx="661368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You've successfully installed </a:t>
            </a:r>
            <a:r>
              <a:rPr lang="en-US" sz="2000" b="1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JDK 23 on Windows 11!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8" name="Shape 5"/>
          <p:cNvSpPr/>
          <p:nvPr/>
        </p:nvSpPr>
        <p:spPr>
          <a:xfrm>
            <a:off x="864037" y="3777615"/>
            <a:ext cx="555427" cy="555427"/>
          </a:xfrm>
          <a:prstGeom prst="roundRect">
            <a:avLst>
              <a:gd name="adj" fmla="val 40005"/>
            </a:avLst>
          </a:prstGeom>
          <a:solidFill>
            <a:srgbClr val="EEEFF5"/>
          </a:solidFill>
          <a:ln/>
        </p:spPr>
      </p:sp>
      <p:sp>
        <p:nvSpPr>
          <p:cNvPr id="9" name="Text 6"/>
          <p:cNvSpPr/>
          <p:nvPr/>
        </p:nvSpPr>
        <p:spPr>
          <a:xfrm>
            <a:off x="1032629" y="3860363"/>
            <a:ext cx="218242" cy="3898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050"/>
              </a:lnSpc>
              <a:buNone/>
            </a:pPr>
            <a:r>
              <a:rPr lang="en-US" sz="3050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3050" dirty="0"/>
          </a:p>
        </p:txBody>
      </p:sp>
      <p:sp>
        <p:nvSpPr>
          <p:cNvPr id="10" name="Text 7"/>
          <p:cNvSpPr/>
          <p:nvPr/>
        </p:nvSpPr>
        <p:spPr>
          <a:xfrm>
            <a:off x="1666280" y="3777615"/>
            <a:ext cx="3340656" cy="4060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50"/>
              </a:lnSpc>
              <a:buNone/>
            </a:pPr>
            <a:r>
              <a:rPr lang="en-US" sz="2550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Ready for Development</a:t>
            </a:r>
            <a:endParaRPr lang="en-US" sz="2550" dirty="0"/>
          </a:p>
        </p:txBody>
      </p:sp>
      <p:sp>
        <p:nvSpPr>
          <p:cNvPr id="11" name="Text 8"/>
          <p:cNvSpPr/>
          <p:nvPr/>
        </p:nvSpPr>
        <p:spPr>
          <a:xfrm>
            <a:off x="1666280" y="4331732"/>
            <a:ext cx="661368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Now you're ready to start developing </a:t>
            </a:r>
            <a:r>
              <a:rPr lang="en-US" sz="2000" b="1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Java applications.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2" name="Shape 9"/>
          <p:cNvSpPr/>
          <p:nvPr/>
        </p:nvSpPr>
        <p:spPr>
          <a:xfrm>
            <a:off x="864037" y="5646301"/>
            <a:ext cx="555427" cy="555427"/>
          </a:xfrm>
          <a:prstGeom prst="roundRect">
            <a:avLst>
              <a:gd name="adj" fmla="val 40005"/>
            </a:avLst>
          </a:prstGeom>
          <a:solidFill>
            <a:srgbClr val="EEEFF5"/>
          </a:solidFill>
          <a:ln/>
        </p:spPr>
      </p:sp>
      <p:sp>
        <p:nvSpPr>
          <p:cNvPr id="13" name="Text 10"/>
          <p:cNvSpPr/>
          <p:nvPr/>
        </p:nvSpPr>
        <p:spPr>
          <a:xfrm>
            <a:off x="1036439" y="5729049"/>
            <a:ext cx="210503" cy="3898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050"/>
              </a:lnSpc>
              <a:buNone/>
            </a:pPr>
            <a:r>
              <a:rPr lang="en-US" sz="3050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3050" dirty="0"/>
          </a:p>
        </p:txBody>
      </p:sp>
      <p:sp>
        <p:nvSpPr>
          <p:cNvPr id="14" name="Text 11"/>
          <p:cNvSpPr/>
          <p:nvPr/>
        </p:nvSpPr>
        <p:spPr>
          <a:xfrm>
            <a:off x="1666280" y="5646301"/>
            <a:ext cx="5286494" cy="4060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50"/>
              </a:lnSpc>
              <a:buNone/>
            </a:pPr>
            <a:r>
              <a:rPr lang="en-US" sz="2550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Configure Development Environment</a:t>
            </a:r>
            <a:endParaRPr lang="en-US" sz="2550" dirty="0"/>
          </a:p>
        </p:txBody>
      </p:sp>
      <p:sp>
        <p:nvSpPr>
          <p:cNvPr id="15" name="Text 12"/>
          <p:cNvSpPr/>
          <p:nvPr/>
        </p:nvSpPr>
        <p:spPr>
          <a:xfrm>
            <a:off x="1666280" y="6200418"/>
            <a:ext cx="6613684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Make sure to configure your development environment (like IntelliJ IDEA, Eclipse, or Visual Studio Code) to use </a:t>
            </a:r>
            <a:r>
              <a:rPr lang="en-US" sz="2000" b="1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JDK 23.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708</Words>
  <Application>Microsoft Office PowerPoint</Application>
  <PresentationFormat>Custom</PresentationFormat>
  <Paragraphs>75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Montserrat</vt:lpstr>
      <vt:lpstr>Arial</vt:lpstr>
      <vt:lpstr>Barlow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Ramesh N</cp:lastModifiedBy>
  <cp:revision>46</cp:revision>
  <dcterms:created xsi:type="dcterms:W3CDTF">2024-09-12T16:32:57Z</dcterms:created>
  <dcterms:modified xsi:type="dcterms:W3CDTF">2024-10-22T08:11:14Z</dcterms:modified>
</cp:coreProperties>
</file>