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11"/>
  </p:notesMasterIdLst>
  <p:sldIdLst>
    <p:sldId id="478" r:id="rId2"/>
    <p:sldId id="502" r:id="rId3"/>
    <p:sldId id="496" r:id="rId4"/>
    <p:sldId id="497" r:id="rId5"/>
    <p:sldId id="499" r:id="rId6"/>
    <p:sldId id="498" r:id="rId7"/>
    <p:sldId id="504" r:id="rId8"/>
    <p:sldId id="500" r:id="rId9"/>
    <p:sldId id="503" r:id="rId10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33"/>
    <a:srgbClr val="0049DA"/>
    <a:srgbClr val="004620"/>
    <a:srgbClr val="E0ABAA"/>
    <a:srgbClr val="AF423F"/>
    <a:srgbClr val="CC9B00"/>
    <a:srgbClr val="005C2A"/>
    <a:srgbClr val="2AE456"/>
    <a:srgbClr val="FF505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248" y="91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8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93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57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375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76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687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0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28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2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533400"/>
            <a:ext cx="2508700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What is Amazon SQS?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2971799" y="34353"/>
            <a:ext cx="6172201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Amazon SQS Redrive Allow Policy Explained for Beginners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999235"/>
            <a:ext cx="11956774" cy="948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C00000"/>
                </a:solidFill>
              </a:rPr>
              <a:t>	Amazon SQS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C00000"/>
                </a:solidFill>
              </a:rPr>
              <a:t>fully managed message queuing service </a:t>
            </a:r>
            <a:r>
              <a:rPr lang="en-US" sz="2000" dirty="0"/>
              <a:t>that allows different parts of a system to communicate and coordinate by sending </a:t>
            </a:r>
            <a:r>
              <a:rPr lang="en-US" sz="2000" dirty="0">
                <a:solidFill>
                  <a:srgbClr val="C00000"/>
                </a:solidFill>
              </a:rPr>
              <a:t>messages</a:t>
            </a:r>
            <a:r>
              <a:rPr lang="en-US" sz="2000" dirty="0"/>
              <a:t> between them.</a:t>
            </a:r>
            <a:endParaRPr lang="en-US" sz="32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DF71C04-FA16-FE6B-5A64-AD6866920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899" y="3124200"/>
            <a:ext cx="8344201" cy="288315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704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533400"/>
            <a:ext cx="6457922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What is a  Dead-letter Queue (DLQ) &amp; Redrive Allow Policy?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999235"/>
            <a:ext cx="11956774" cy="23812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/>
              <a:t>A </a:t>
            </a:r>
            <a:r>
              <a:rPr lang="en-US" sz="1800" dirty="0">
                <a:solidFill>
                  <a:srgbClr val="C00000"/>
                </a:solidFill>
              </a:rPr>
              <a:t>DLQ</a:t>
            </a:r>
            <a:r>
              <a:rPr lang="en-US" sz="1800" dirty="0"/>
              <a:t> is a </a:t>
            </a:r>
            <a:r>
              <a:rPr lang="en-US" sz="1800" dirty="0">
                <a:solidFill>
                  <a:srgbClr val="C00000"/>
                </a:solidFill>
              </a:rPr>
              <a:t>queue</a:t>
            </a:r>
            <a:r>
              <a:rPr lang="en-US" sz="1800" dirty="0"/>
              <a:t> that stores </a:t>
            </a:r>
            <a:r>
              <a:rPr lang="en-US" sz="1800" dirty="0">
                <a:solidFill>
                  <a:srgbClr val="C00000"/>
                </a:solidFill>
              </a:rPr>
              <a:t>messages</a:t>
            </a:r>
            <a:r>
              <a:rPr lang="en-US" sz="1800" dirty="0"/>
              <a:t> that can't be processed successfully after a </a:t>
            </a:r>
            <a:r>
              <a:rPr lang="en-US" sz="1800" dirty="0">
                <a:solidFill>
                  <a:srgbClr val="C00000"/>
                </a:solidFill>
              </a:rPr>
              <a:t>specified number of attempts</a:t>
            </a:r>
            <a:r>
              <a:rPr lang="en-US" sz="1800" dirty="0"/>
              <a:t>. This helps in isolating problematic messages for further analysis and handling.</a:t>
            </a:r>
            <a:br>
              <a:rPr lang="en-US" sz="1800" dirty="0"/>
            </a:b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/>
              <a:t>The "</a:t>
            </a:r>
            <a:r>
              <a:rPr lang="en-US" sz="1800" dirty="0">
                <a:solidFill>
                  <a:srgbClr val="C00000"/>
                </a:solidFill>
              </a:rPr>
              <a:t>Amazon SQS Redrive Allow Policy</a:t>
            </a:r>
            <a:r>
              <a:rPr lang="en-US" sz="1800" dirty="0"/>
              <a:t>" is a feature that controls which </a:t>
            </a:r>
            <a:r>
              <a:rPr lang="en-US" sz="1800" dirty="0">
                <a:solidFill>
                  <a:srgbClr val="C00000"/>
                </a:solidFill>
              </a:rPr>
              <a:t>source queues </a:t>
            </a:r>
            <a:r>
              <a:rPr lang="en-US" sz="1800" dirty="0"/>
              <a:t>can send </a:t>
            </a:r>
            <a:r>
              <a:rPr lang="en-US" sz="1800" dirty="0">
                <a:solidFill>
                  <a:srgbClr val="C00000"/>
                </a:solidFill>
              </a:rPr>
              <a:t>messages</a:t>
            </a:r>
            <a:r>
              <a:rPr lang="en-US" sz="1800" dirty="0"/>
              <a:t> to a specific </a:t>
            </a:r>
            <a:r>
              <a:rPr lang="en-US" sz="1800" dirty="0">
                <a:solidFill>
                  <a:srgbClr val="C00000"/>
                </a:solidFill>
              </a:rPr>
              <a:t>Dead-letter queue (DLQ). </a:t>
            </a:r>
            <a:br>
              <a:rPr lang="en-US" sz="1800" dirty="0"/>
            </a:b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dirty="0"/>
              <a:t>A </a:t>
            </a:r>
            <a:r>
              <a:rPr lang="en-US" sz="1800" dirty="0">
                <a:solidFill>
                  <a:srgbClr val="C00000"/>
                </a:solidFill>
              </a:rPr>
              <a:t>Redrive Allow Policy </a:t>
            </a:r>
            <a:r>
              <a:rPr lang="en-US" sz="1800" dirty="0"/>
              <a:t>is a </a:t>
            </a:r>
            <a:r>
              <a:rPr lang="en-US" sz="1800" dirty="0">
                <a:solidFill>
                  <a:srgbClr val="C00000"/>
                </a:solidFill>
              </a:rPr>
              <a:t>set of permissions </a:t>
            </a:r>
            <a:r>
              <a:rPr lang="en-US" sz="1800" dirty="0"/>
              <a:t>that you apply to a </a:t>
            </a:r>
            <a:r>
              <a:rPr lang="en-US" sz="1800" dirty="0">
                <a:solidFill>
                  <a:srgbClr val="C00000"/>
                </a:solidFill>
              </a:rPr>
              <a:t>Dead-letter queue (DLQ) </a:t>
            </a:r>
            <a:r>
              <a:rPr lang="en-US" sz="1800" dirty="0"/>
              <a:t>in </a:t>
            </a:r>
            <a:r>
              <a:rPr lang="en-US" sz="1800" dirty="0">
                <a:solidFill>
                  <a:srgbClr val="C00000"/>
                </a:solidFill>
              </a:rPr>
              <a:t>Amazon SQS</a:t>
            </a:r>
            <a:r>
              <a:rPr lang="en-US" sz="1800" dirty="0"/>
              <a:t>. This policy specifies which </a:t>
            </a:r>
            <a:r>
              <a:rPr lang="en-US" sz="1800" dirty="0">
                <a:solidFill>
                  <a:srgbClr val="C00000"/>
                </a:solidFill>
              </a:rPr>
              <a:t>queues</a:t>
            </a:r>
            <a:r>
              <a:rPr lang="en-US" sz="1800" dirty="0"/>
              <a:t> are allowed to move </a:t>
            </a:r>
            <a:r>
              <a:rPr lang="en-US" sz="1800" dirty="0">
                <a:solidFill>
                  <a:srgbClr val="C00000"/>
                </a:solidFill>
              </a:rPr>
              <a:t>messages</a:t>
            </a:r>
            <a:r>
              <a:rPr lang="en-US" sz="1800" dirty="0"/>
              <a:t> to this </a:t>
            </a:r>
            <a:r>
              <a:rPr lang="en-US" sz="1800" dirty="0">
                <a:solidFill>
                  <a:srgbClr val="C00000"/>
                </a:solidFill>
              </a:rPr>
              <a:t>DLQ</a:t>
            </a:r>
            <a:r>
              <a:rPr lang="en-US" sz="1800" dirty="0"/>
              <a:t>.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93046D-D712-C093-EAD3-643B7FD9479E}"/>
              </a:ext>
            </a:extLst>
          </p:cNvPr>
          <p:cNvSpPr/>
          <p:nvPr/>
        </p:nvSpPr>
        <p:spPr>
          <a:xfrm>
            <a:off x="1658471" y="3695007"/>
            <a:ext cx="2743200" cy="11510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Order Queue </a:t>
            </a:r>
          </a:p>
          <a:p>
            <a:pPr algn="ctr"/>
            <a:r>
              <a:rPr lang="en-US" sz="2000" dirty="0"/>
              <a:t>(Maximum Receives = 3)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3F5B6D-F9A4-FA96-ED6B-33CD28E5FBD7}"/>
              </a:ext>
            </a:extLst>
          </p:cNvPr>
          <p:cNvSpPr/>
          <p:nvPr/>
        </p:nvSpPr>
        <p:spPr>
          <a:xfrm>
            <a:off x="6400800" y="4745778"/>
            <a:ext cx="2438400" cy="8295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DLQ</a:t>
            </a:r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5ACDD0C3-93A3-1712-BBB0-E464DD207433}"/>
              </a:ext>
            </a:extLst>
          </p:cNvPr>
          <p:cNvSpPr/>
          <p:nvPr/>
        </p:nvSpPr>
        <p:spPr>
          <a:xfrm rot="1548433">
            <a:off x="4330965" y="4332624"/>
            <a:ext cx="2140540" cy="381000"/>
          </a:xfrm>
          <a:prstGeom prst="notchedRightArrow">
            <a:avLst>
              <a:gd name="adj1" fmla="val 55616"/>
              <a:gd name="adj2" fmla="val 50000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7C04E33A-5944-743F-5140-637C88104F1D}"/>
              </a:ext>
            </a:extLst>
          </p:cNvPr>
          <p:cNvSpPr/>
          <p:nvPr/>
        </p:nvSpPr>
        <p:spPr>
          <a:xfrm>
            <a:off x="8534400" y="3904781"/>
            <a:ext cx="1999129" cy="685800"/>
          </a:xfrm>
          <a:prstGeom prst="wedgeRoundRectCallout">
            <a:avLst>
              <a:gd name="adj1" fmla="val -47201"/>
              <a:gd name="adj2" fmla="val 9387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Stores messages that could not be processed successfully</a:t>
            </a:r>
          </a:p>
        </p:txBody>
      </p:sp>
      <p:pic>
        <p:nvPicPr>
          <p:cNvPr id="14" name="Picture 3" descr="Blue message icon - Free blue mail icons">
            <a:extLst>
              <a:ext uri="{FF2B5EF4-FFF2-40B4-BE49-F238E27FC236}">
                <a16:creationId xmlns:a16="http://schemas.microsoft.com/office/drawing/2014/main" id="{80686093-9875-3372-67C0-BDCFB8D7A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235" y="3656964"/>
            <a:ext cx="690562" cy="69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ED1D83E-357A-A12C-B171-F0F934443E8E}"/>
              </a:ext>
            </a:extLst>
          </p:cNvPr>
          <p:cNvSpPr/>
          <p:nvPr/>
        </p:nvSpPr>
        <p:spPr>
          <a:xfrm>
            <a:off x="1658471" y="5554580"/>
            <a:ext cx="2743200" cy="11510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User Queue </a:t>
            </a:r>
          </a:p>
          <a:p>
            <a:pPr algn="ctr"/>
            <a:r>
              <a:rPr lang="en-US" sz="2000" dirty="0"/>
              <a:t>(Maximum Receives = 5)</a:t>
            </a:r>
          </a:p>
        </p:txBody>
      </p:sp>
      <p:sp>
        <p:nvSpPr>
          <p:cNvPr id="16" name="Arrow: Notched Right 15">
            <a:extLst>
              <a:ext uri="{FF2B5EF4-FFF2-40B4-BE49-F238E27FC236}">
                <a16:creationId xmlns:a16="http://schemas.microsoft.com/office/drawing/2014/main" id="{33AB6B02-A3A6-B283-FC88-D15E8ECB2DD3}"/>
              </a:ext>
            </a:extLst>
          </p:cNvPr>
          <p:cNvSpPr/>
          <p:nvPr/>
        </p:nvSpPr>
        <p:spPr>
          <a:xfrm rot="19765471">
            <a:off x="4334805" y="5596990"/>
            <a:ext cx="2140540" cy="476373"/>
          </a:xfrm>
          <a:prstGeom prst="notchedRightArrow">
            <a:avLst>
              <a:gd name="adj1" fmla="val 55616"/>
              <a:gd name="adj2" fmla="val 50000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Blue message icon - Free blue mail icons">
            <a:extLst>
              <a:ext uri="{FF2B5EF4-FFF2-40B4-BE49-F238E27FC236}">
                <a16:creationId xmlns:a16="http://schemas.microsoft.com/office/drawing/2014/main" id="{CC27F4CC-C5BB-1EE4-F742-CCF398FC2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0944" y="5945470"/>
            <a:ext cx="690562" cy="69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3538FEC-1ED8-D6BA-533B-D213A4AF2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1891" y="5275309"/>
            <a:ext cx="1133299" cy="11876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432B5A-4AC4-2FC9-5CCF-54C7CF3766FB}"/>
              </a:ext>
            </a:extLst>
          </p:cNvPr>
          <p:cNvSpPr/>
          <p:nvPr/>
        </p:nvSpPr>
        <p:spPr>
          <a:xfrm>
            <a:off x="2971799" y="34353"/>
            <a:ext cx="6172201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Amazon SQS Redrive Allow Policy Explained for Beginners</a:t>
            </a:r>
          </a:p>
        </p:txBody>
      </p:sp>
    </p:spTree>
    <p:extLst>
      <p:ext uri="{BB962C8B-B14F-4D97-AF65-F5344CB8AC3E}">
        <p14:creationId xmlns:p14="http://schemas.microsoft.com/office/powerpoint/2010/main" val="416078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533400"/>
            <a:ext cx="2360070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Why is it Important?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999235"/>
            <a:ext cx="11956774" cy="9778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</a:rPr>
              <a:t>Redrive Allow Policy</a:t>
            </a:r>
            <a:r>
              <a:rPr lang="en-US" sz="2000" dirty="0"/>
              <a:t> ensures that only </a:t>
            </a:r>
            <a:r>
              <a:rPr lang="en-US" sz="2000" dirty="0">
                <a:solidFill>
                  <a:srgbClr val="C00000"/>
                </a:solidFill>
              </a:rPr>
              <a:t>authorized queues </a:t>
            </a:r>
            <a:r>
              <a:rPr lang="en-US" sz="2000" dirty="0"/>
              <a:t>can send their </a:t>
            </a:r>
            <a:r>
              <a:rPr lang="en-US" sz="2000" dirty="0">
                <a:solidFill>
                  <a:srgbClr val="C00000"/>
                </a:solidFill>
              </a:rPr>
              <a:t>unprocessed messages </a:t>
            </a:r>
            <a:r>
              <a:rPr lang="en-US" sz="2000" dirty="0"/>
              <a:t>to the </a:t>
            </a:r>
            <a:r>
              <a:rPr lang="en-US" sz="2000" dirty="0">
                <a:solidFill>
                  <a:srgbClr val="C00000"/>
                </a:solidFill>
              </a:rPr>
              <a:t>DLQ</a:t>
            </a:r>
            <a:r>
              <a:rPr lang="en-US" sz="2000" dirty="0"/>
              <a:t>, providing better control and security over message handling.</a:t>
            </a:r>
            <a:endParaRPr lang="en-US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93046D-D712-C093-EAD3-643B7FD9479E}"/>
              </a:ext>
            </a:extLst>
          </p:cNvPr>
          <p:cNvSpPr/>
          <p:nvPr/>
        </p:nvSpPr>
        <p:spPr>
          <a:xfrm>
            <a:off x="2173942" y="3086043"/>
            <a:ext cx="2743200" cy="11510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Order Queue </a:t>
            </a:r>
          </a:p>
          <a:p>
            <a:pPr algn="ctr"/>
            <a:r>
              <a:rPr lang="en-US" sz="2000" dirty="0"/>
              <a:t>(Maximum Receives = 3)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3F5B6D-F9A4-FA96-ED6B-33CD28E5FBD7}"/>
              </a:ext>
            </a:extLst>
          </p:cNvPr>
          <p:cNvSpPr/>
          <p:nvPr/>
        </p:nvSpPr>
        <p:spPr>
          <a:xfrm>
            <a:off x="6916271" y="4136814"/>
            <a:ext cx="2438400" cy="8295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DLQ</a:t>
            </a:r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5ACDD0C3-93A3-1712-BBB0-E464DD207433}"/>
              </a:ext>
            </a:extLst>
          </p:cNvPr>
          <p:cNvSpPr/>
          <p:nvPr/>
        </p:nvSpPr>
        <p:spPr>
          <a:xfrm rot="1548433">
            <a:off x="4846436" y="3723660"/>
            <a:ext cx="2140540" cy="381000"/>
          </a:xfrm>
          <a:prstGeom prst="notchedRightArrow">
            <a:avLst>
              <a:gd name="adj1" fmla="val 55616"/>
              <a:gd name="adj2" fmla="val 50000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7C04E33A-5944-743F-5140-637C88104F1D}"/>
              </a:ext>
            </a:extLst>
          </p:cNvPr>
          <p:cNvSpPr/>
          <p:nvPr/>
        </p:nvSpPr>
        <p:spPr>
          <a:xfrm>
            <a:off x="9049871" y="3295817"/>
            <a:ext cx="1999129" cy="685800"/>
          </a:xfrm>
          <a:prstGeom prst="wedgeRoundRectCallout">
            <a:avLst>
              <a:gd name="adj1" fmla="val -47201"/>
              <a:gd name="adj2" fmla="val 9387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Stores messages that could not be processed successfully</a:t>
            </a:r>
          </a:p>
        </p:txBody>
      </p:sp>
      <p:pic>
        <p:nvPicPr>
          <p:cNvPr id="14" name="Picture 3" descr="Blue message icon - Free blue mail icons">
            <a:extLst>
              <a:ext uri="{FF2B5EF4-FFF2-40B4-BE49-F238E27FC236}">
                <a16:creationId xmlns:a16="http://schemas.microsoft.com/office/drawing/2014/main" id="{80686093-9875-3372-67C0-BDCFB8D7A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706" y="3048000"/>
            <a:ext cx="690562" cy="69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ED1D83E-357A-A12C-B171-F0F934443E8E}"/>
              </a:ext>
            </a:extLst>
          </p:cNvPr>
          <p:cNvSpPr/>
          <p:nvPr/>
        </p:nvSpPr>
        <p:spPr>
          <a:xfrm>
            <a:off x="2173942" y="4945616"/>
            <a:ext cx="2743200" cy="115102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User Queue </a:t>
            </a:r>
          </a:p>
          <a:p>
            <a:pPr algn="ctr"/>
            <a:r>
              <a:rPr lang="en-US" sz="2000" dirty="0"/>
              <a:t>(Maximum Receives = 5)</a:t>
            </a:r>
          </a:p>
        </p:txBody>
      </p:sp>
      <p:sp>
        <p:nvSpPr>
          <p:cNvPr id="16" name="Arrow: Notched Right 15">
            <a:extLst>
              <a:ext uri="{FF2B5EF4-FFF2-40B4-BE49-F238E27FC236}">
                <a16:creationId xmlns:a16="http://schemas.microsoft.com/office/drawing/2014/main" id="{33AB6B02-A3A6-B283-FC88-D15E8ECB2DD3}"/>
              </a:ext>
            </a:extLst>
          </p:cNvPr>
          <p:cNvSpPr/>
          <p:nvPr/>
        </p:nvSpPr>
        <p:spPr>
          <a:xfrm rot="19765471">
            <a:off x="4850276" y="4988026"/>
            <a:ext cx="2140540" cy="476373"/>
          </a:xfrm>
          <a:prstGeom prst="notchedRightArrow">
            <a:avLst>
              <a:gd name="adj1" fmla="val 55616"/>
              <a:gd name="adj2" fmla="val 50000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 descr="Blue message icon - Free blue mail icons">
            <a:extLst>
              <a:ext uri="{FF2B5EF4-FFF2-40B4-BE49-F238E27FC236}">
                <a16:creationId xmlns:a16="http://schemas.microsoft.com/office/drawing/2014/main" id="{CC27F4CC-C5BB-1EE4-F742-CCF398FC2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415" y="5336506"/>
            <a:ext cx="690562" cy="69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3538FEC-1ED8-D6BA-533B-D213A4AF2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7362" y="4666345"/>
            <a:ext cx="1133299" cy="11876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91009EE-6AE6-C1ED-8095-E0926727F0B8}"/>
              </a:ext>
            </a:extLst>
          </p:cNvPr>
          <p:cNvSpPr/>
          <p:nvPr/>
        </p:nvSpPr>
        <p:spPr>
          <a:xfrm>
            <a:off x="2971799" y="34353"/>
            <a:ext cx="6172201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Amazon SQS Redrive Allow Policy Explained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41782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533400"/>
            <a:ext cx="2230804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How Does It Work?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999234"/>
            <a:ext cx="11956774" cy="2886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+mj-lt"/>
              <a:buAutoNum type="arabicPeriod"/>
            </a:pPr>
            <a:r>
              <a:rPr lang="en-US" sz="2000" b="1" dirty="0"/>
              <a:t>Primary Queue</a:t>
            </a:r>
            <a:r>
              <a:rPr lang="en-US" sz="2000" dirty="0"/>
              <a:t>: You have one or more </a:t>
            </a:r>
            <a:r>
              <a:rPr lang="en-US" sz="2000" dirty="0">
                <a:solidFill>
                  <a:srgbClr val="C00000"/>
                </a:solidFill>
              </a:rPr>
              <a:t>primary queues </a:t>
            </a:r>
            <a:r>
              <a:rPr lang="en-US" sz="2000" dirty="0"/>
              <a:t>where messages are initially sent and processed.</a:t>
            </a:r>
            <a:br>
              <a:rPr lang="en-US" sz="2000" dirty="0"/>
            </a:b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Processing Failures</a:t>
            </a:r>
            <a:r>
              <a:rPr lang="en-US" sz="2000" dirty="0"/>
              <a:t>: If a </a:t>
            </a:r>
            <a:r>
              <a:rPr lang="en-US" sz="2000" dirty="0">
                <a:solidFill>
                  <a:srgbClr val="C00000"/>
                </a:solidFill>
              </a:rPr>
              <a:t>message</a:t>
            </a:r>
            <a:r>
              <a:rPr lang="en-US" sz="2000" dirty="0"/>
              <a:t> can't be processed successfully after a certain number of attempts, it needs to be moved to a </a:t>
            </a:r>
            <a:r>
              <a:rPr lang="en-US" sz="2000" dirty="0">
                <a:solidFill>
                  <a:srgbClr val="C00000"/>
                </a:solidFill>
              </a:rPr>
              <a:t>DLQ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DLQ Association</a:t>
            </a:r>
            <a:r>
              <a:rPr lang="en-US" sz="2000" dirty="0"/>
              <a:t>: Each </a:t>
            </a:r>
            <a:r>
              <a:rPr lang="en-US" sz="2000" dirty="0">
                <a:solidFill>
                  <a:srgbClr val="C00000"/>
                </a:solidFill>
              </a:rPr>
              <a:t>primary queue </a:t>
            </a:r>
            <a:r>
              <a:rPr lang="en-US" sz="2000" dirty="0"/>
              <a:t>can be associated with a </a:t>
            </a:r>
            <a:r>
              <a:rPr lang="en-US" sz="2000" dirty="0">
                <a:solidFill>
                  <a:srgbClr val="C00000"/>
                </a:solidFill>
              </a:rPr>
              <a:t>DLQ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Redrive Allow Policy</a:t>
            </a:r>
            <a:r>
              <a:rPr lang="en-US" sz="2000" dirty="0"/>
              <a:t>: You create a </a:t>
            </a:r>
            <a:r>
              <a:rPr lang="en-US" sz="2000" dirty="0">
                <a:solidFill>
                  <a:srgbClr val="C00000"/>
                </a:solidFill>
              </a:rPr>
              <a:t>policy</a:t>
            </a:r>
            <a:r>
              <a:rPr lang="en-US" sz="2000" dirty="0"/>
              <a:t> on the </a:t>
            </a:r>
            <a:r>
              <a:rPr lang="en-US" sz="2000" dirty="0">
                <a:solidFill>
                  <a:srgbClr val="C00000"/>
                </a:solidFill>
              </a:rPr>
              <a:t>DLQ</a:t>
            </a:r>
            <a:r>
              <a:rPr lang="en-US" sz="2000" dirty="0"/>
              <a:t> to specify which </a:t>
            </a:r>
            <a:r>
              <a:rPr lang="en-US" sz="2000" dirty="0">
                <a:solidFill>
                  <a:srgbClr val="C00000"/>
                </a:solidFill>
              </a:rPr>
              <a:t>primary queues </a:t>
            </a:r>
            <a:r>
              <a:rPr lang="en-US" sz="2000" dirty="0"/>
              <a:t>are allowed to send their unprocessed messages to this </a:t>
            </a:r>
            <a:r>
              <a:rPr lang="en-US" sz="2000" dirty="0">
                <a:solidFill>
                  <a:srgbClr val="C00000"/>
                </a:solidFill>
              </a:rPr>
              <a:t>DLQ</a:t>
            </a:r>
            <a:r>
              <a:rPr lang="en-US" sz="2000" dirty="0"/>
              <a:t>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3579E7D-C775-B12A-E6F7-B2C9AFED4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799" y="4038600"/>
            <a:ext cx="6934200" cy="26961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5FF818-D895-455C-65E7-9B7A942EC380}"/>
              </a:ext>
            </a:extLst>
          </p:cNvPr>
          <p:cNvSpPr/>
          <p:nvPr/>
        </p:nvSpPr>
        <p:spPr>
          <a:xfrm>
            <a:off x="2971799" y="34353"/>
            <a:ext cx="6172201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Amazon SQS Redrive Allow Policy Explained for Beginners</a:t>
            </a:r>
          </a:p>
        </p:txBody>
      </p:sp>
    </p:spTree>
    <p:extLst>
      <p:ext uri="{BB962C8B-B14F-4D97-AF65-F5344CB8AC3E}">
        <p14:creationId xmlns:p14="http://schemas.microsoft.com/office/powerpoint/2010/main" val="7916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18631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1922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304800"/>
            <a:ext cx="2062552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Example Scenario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770634"/>
            <a:ext cx="11956774" cy="27791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/>
              <a:t>Imagine you have </a:t>
            </a:r>
            <a:r>
              <a:rPr lang="en-US" sz="1800" dirty="0">
                <a:solidFill>
                  <a:srgbClr val="C00000"/>
                </a:solidFill>
              </a:rPr>
              <a:t>multiple application components</a:t>
            </a:r>
            <a:r>
              <a:rPr lang="en-US" sz="1800" dirty="0"/>
              <a:t>, each with its own </a:t>
            </a:r>
            <a:r>
              <a:rPr lang="en-US" sz="1800" dirty="0">
                <a:solidFill>
                  <a:srgbClr val="C00000"/>
                </a:solidFill>
              </a:rPr>
              <a:t>SQS queue</a:t>
            </a:r>
            <a:r>
              <a:rPr lang="en-US" sz="1800" dirty="0"/>
              <a:t>, but all of them use a </a:t>
            </a:r>
            <a:r>
              <a:rPr lang="en-US" sz="1800" dirty="0">
                <a:solidFill>
                  <a:srgbClr val="C00000"/>
                </a:solidFill>
              </a:rPr>
              <a:t>single DLQ </a:t>
            </a:r>
            <a:r>
              <a:rPr lang="en-US" sz="1800" dirty="0"/>
              <a:t>for storing unprocessable </a:t>
            </a:r>
            <a:r>
              <a:rPr lang="en-US" sz="1800" dirty="0">
                <a:solidFill>
                  <a:srgbClr val="C00000"/>
                </a:solidFill>
              </a:rPr>
              <a:t>messages</a:t>
            </a:r>
            <a:r>
              <a:rPr lang="en-US" sz="1800" dirty="0"/>
              <a:t>. You don’t want just any </a:t>
            </a:r>
            <a:r>
              <a:rPr lang="en-US" sz="1800" dirty="0">
                <a:solidFill>
                  <a:srgbClr val="C00000"/>
                </a:solidFill>
              </a:rPr>
              <a:t>queue</a:t>
            </a:r>
            <a:r>
              <a:rPr lang="en-US" sz="1800" dirty="0"/>
              <a:t> to send </a:t>
            </a:r>
            <a:r>
              <a:rPr lang="en-US" sz="1800" dirty="0">
                <a:solidFill>
                  <a:srgbClr val="C00000"/>
                </a:solidFill>
              </a:rPr>
              <a:t>messages</a:t>
            </a:r>
            <a:r>
              <a:rPr lang="en-US" sz="1800" dirty="0"/>
              <a:t> to this </a:t>
            </a:r>
            <a:r>
              <a:rPr lang="en-US" sz="1800" dirty="0">
                <a:solidFill>
                  <a:srgbClr val="C00000"/>
                </a:solidFill>
              </a:rPr>
              <a:t>DLQ</a:t>
            </a:r>
            <a:r>
              <a:rPr lang="en-US" sz="1800" dirty="0"/>
              <a:t>; only specific, </a:t>
            </a:r>
            <a:r>
              <a:rPr lang="en-US" sz="1800" dirty="0">
                <a:solidFill>
                  <a:srgbClr val="C00000"/>
                </a:solidFill>
              </a:rPr>
              <a:t>trusted queues </a:t>
            </a:r>
            <a:r>
              <a:rPr lang="en-US" sz="1800" dirty="0"/>
              <a:t>should be allowed.</a:t>
            </a:r>
            <a:br>
              <a:rPr lang="en-US" sz="1800" dirty="0"/>
            </a:b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b="1" dirty="0"/>
              <a:t>Primary Queues</a:t>
            </a:r>
            <a:r>
              <a:rPr lang="en-US" sz="1800" dirty="0"/>
              <a:t>: Different queues (e.g., Order Queue, Payment Queue, Notification Queue, User Queue).</a:t>
            </a:r>
            <a:br>
              <a:rPr lang="en-US" sz="1800" dirty="0"/>
            </a:b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b="1" dirty="0"/>
              <a:t>DLQ</a:t>
            </a:r>
            <a:r>
              <a:rPr lang="en-US" sz="1800" dirty="0"/>
              <a:t>: A single DLQ (e.g., Error Queue) where failed messages from the primary queues will go.</a:t>
            </a:r>
            <a:br>
              <a:rPr lang="en-US" sz="1800" dirty="0"/>
            </a:b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b="1" dirty="0"/>
              <a:t>Redrive Allow Policy</a:t>
            </a:r>
            <a:r>
              <a:rPr lang="en-US" sz="1800" dirty="0"/>
              <a:t>: You define a </a:t>
            </a:r>
            <a:r>
              <a:rPr lang="en-US" sz="1800" dirty="0">
                <a:solidFill>
                  <a:srgbClr val="C00000"/>
                </a:solidFill>
              </a:rPr>
              <a:t>policy</a:t>
            </a:r>
            <a:r>
              <a:rPr lang="en-US" sz="1800" dirty="0"/>
              <a:t> on the </a:t>
            </a:r>
            <a:r>
              <a:rPr lang="en-US" sz="1800" dirty="0">
                <a:solidFill>
                  <a:srgbClr val="C00000"/>
                </a:solidFill>
              </a:rPr>
              <a:t>Error Queue </a:t>
            </a:r>
            <a:r>
              <a:rPr lang="en-US" sz="1800" dirty="0"/>
              <a:t>that allows only Order Queue, Payment Queue, and Notification Queue to send messages to it.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3579E7D-C775-B12A-E6F7-B2C9AFED4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65" y="3993771"/>
            <a:ext cx="6934200" cy="26961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AAEDC3D-ADC3-5191-4AB7-AF3AA982062B}"/>
              </a:ext>
            </a:extLst>
          </p:cNvPr>
          <p:cNvSpPr/>
          <p:nvPr/>
        </p:nvSpPr>
        <p:spPr>
          <a:xfrm>
            <a:off x="8382000" y="3822837"/>
            <a:ext cx="2743200" cy="11510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Payment Queue </a:t>
            </a:r>
          </a:p>
          <a:p>
            <a:pPr algn="ctr"/>
            <a:r>
              <a:rPr lang="en-US" sz="2000" dirty="0"/>
              <a:t>(Maximum Receives = 3)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4336E7-0B5A-7065-3166-CD7422C51940}"/>
              </a:ext>
            </a:extLst>
          </p:cNvPr>
          <p:cNvSpPr/>
          <p:nvPr/>
        </p:nvSpPr>
        <p:spPr>
          <a:xfrm>
            <a:off x="8382000" y="5367694"/>
            <a:ext cx="2743200" cy="115102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Notification Queue </a:t>
            </a:r>
          </a:p>
          <a:p>
            <a:pPr algn="ctr"/>
            <a:r>
              <a:rPr lang="en-US" sz="2000" dirty="0"/>
              <a:t>(Maximum Receives = 3)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6DDD2806-6DD0-ABD9-1E55-4F475EE7C1E9}"/>
              </a:ext>
            </a:extLst>
          </p:cNvPr>
          <p:cNvSpPr/>
          <p:nvPr/>
        </p:nvSpPr>
        <p:spPr>
          <a:xfrm rot="9116607">
            <a:off x="6202479" y="4572275"/>
            <a:ext cx="2306410" cy="381000"/>
          </a:xfrm>
          <a:prstGeom prst="notchedRightArrow">
            <a:avLst>
              <a:gd name="adj1" fmla="val 55616"/>
              <a:gd name="adj2" fmla="val 50000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0C4D80C5-8DAD-C8C9-C279-B9D4FD455484}"/>
              </a:ext>
            </a:extLst>
          </p:cNvPr>
          <p:cNvSpPr/>
          <p:nvPr/>
        </p:nvSpPr>
        <p:spPr>
          <a:xfrm rot="12315365">
            <a:off x="6261089" y="5766060"/>
            <a:ext cx="2174157" cy="374302"/>
          </a:xfrm>
          <a:prstGeom prst="notchedRightArrow">
            <a:avLst>
              <a:gd name="adj1" fmla="val 55616"/>
              <a:gd name="adj2" fmla="val 50000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 descr="Blue message icon - Free blue mail icons">
            <a:extLst>
              <a:ext uri="{FF2B5EF4-FFF2-40B4-BE49-F238E27FC236}">
                <a16:creationId xmlns:a16="http://schemas.microsoft.com/office/drawing/2014/main" id="{531E2692-F79F-04C8-E0BF-B4F5C9940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758261"/>
            <a:ext cx="690562" cy="69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Blue message icon - Free blue mail icons">
            <a:extLst>
              <a:ext uri="{FF2B5EF4-FFF2-40B4-BE49-F238E27FC236}">
                <a16:creationId xmlns:a16="http://schemas.microsoft.com/office/drawing/2014/main" id="{3F14CB7B-1588-D6DC-A1A2-068B6FB87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716" y="6112460"/>
            <a:ext cx="690562" cy="69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52E136B-91B1-2BD5-4492-26E568148ADC}"/>
              </a:ext>
            </a:extLst>
          </p:cNvPr>
          <p:cNvSpPr/>
          <p:nvPr/>
        </p:nvSpPr>
        <p:spPr>
          <a:xfrm>
            <a:off x="4391762" y="5115082"/>
            <a:ext cx="1893390" cy="75336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Error Queue(DLQ)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ED04A2-13D3-9F11-F328-9D927F549CAF}"/>
              </a:ext>
            </a:extLst>
          </p:cNvPr>
          <p:cNvSpPr/>
          <p:nvPr/>
        </p:nvSpPr>
        <p:spPr>
          <a:xfrm>
            <a:off x="2971799" y="34353"/>
            <a:ext cx="6172201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Amazon SQS Redrive Allow Policy Explained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64468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7162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1828800"/>
            <a:ext cx="3839321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Steps to Set a Redrive Allow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2294634"/>
            <a:ext cx="11956774" cy="2277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Create a DLQ: </a:t>
            </a:r>
            <a:r>
              <a:rPr lang="en-US" sz="2000" dirty="0"/>
              <a:t>Create a Dead-letter queue, such as </a:t>
            </a:r>
            <a:r>
              <a:rPr lang="en-US" sz="2000" dirty="0">
                <a:solidFill>
                  <a:srgbClr val="C00000"/>
                </a:solidFill>
              </a:rPr>
              <a:t>Error Queue (DLQ).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Set Redrive Policy on Primary Queues: </a:t>
            </a:r>
            <a:r>
              <a:rPr lang="en-US" sz="2000" dirty="0"/>
              <a:t>Configure Order Queue. Payment Queue and Notification Queue with a </a:t>
            </a:r>
            <a:r>
              <a:rPr lang="en-US" sz="2000" dirty="0">
                <a:solidFill>
                  <a:srgbClr val="C00000"/>
                </a:solidFill>
              </a:rPr>
              <a:t>redrive policy </a:t>
            </a:r>
            <a:r>
              <a:rPr lang="en-US" sz="2000" dirty="0"/>
              <a:t>that points to </a:t>
            </a:r>
            <a:r>
              <a:rPr lang="en-US" sz="2000" dirty="0">
                <a:solidFill>
                  <a:srgbClr val="C00000"/>
                </a:solidFill>
              </a:rPr>
              <a:t>Error Queue (DLQ).</a:t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2000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Define Redrive Allow Policy: </a:t>
            </a:r>
            <a:r>
              <a:rPr lang="en-US" sz="2000" dirty="0"/>
              <a:t>Apply a redrive allow policy to </a:t>
            </a:r>
            <a:r>
              <a:rPr lang="en-US" sz="2000" dirty="0">
                <a:solidFill>
                  <a:srgbClr val="C00000"/>
                </a:solidFill>
              </a:rPr>
              <a:t>Error Queue (DLQ)</a:t>
            </a:r>
            <a:r>
              <a:rPr lang="en-US" sz="2000" dirty="0"/>
              <a:t> that specifies Order Queue, Payment Queue and Notification Queue as allowed sources.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CC963A-4CD7-AE28-AF2F-7F6D75D54CE1}"/>
              </a:ext>
            </a:extLst>
          </p:cNvPr>
          <p:cNvSpPr/>
          <p:nvPr/>
        </p:nvSpPr>
        <p:spPr>
          <a:xfrm>
            <a:off x="2971799" y="34353"/>
            <a:ext cx="6172201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Amazon SQS Redrive Allow Policy Explained for Beginners</a:t>
            </a:r>
          </a:p>
        </p:txBody>
      </p:sp>
    </p:spTree>
    <p:extLst>
      <p:ext uri="{BB962C8B-B14F-4D97-AF65-F5344CB8AC3E}">
        <p14:creationId xmlns:p14="http://schemas.microsoft.com/office/powerpoint/2010/main" val="1049383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9115AD-4E5D-0D39-EDB0-437D72C06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13" y="1371600"/>
            <a:ext cx="6209253" cy="5212249"/>
          </a:xfrm>
          <a:prstGeom prst="rect">
            <a:avLst/>
          </a:prstGeom>
        </p:spPr>
      </p:pic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1546B1BD-3872-A616-6BEC-34BEB24CB58C}"/>
              </a:ext>
            </a:extLst>
          </p:cNvPr>
          <p:cNvSpPr/>
          <p:nvPr/>
        </p:nvSpPr>
        <p:spPr>
          <a:xfrm>
            <a:off x="6961718" y="2514600"/>
            <a:ext cx="5126564" cy="2514600"/>
          </a:xfrm>
          <a:prstGeom prst="wedgeRoundRectCallout">
            <a:avLst>
              <a:gd name="adj1" fmla="val -73512"/>
              <a:gd name="adj2" fmla="val 35548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In this example, the policy allows messages to be </a:t>
            </a:r>
            <a:r>
              <a:rPr lang="en-US" sz="1800" dirty="0" err="1"/>
              <a:t>redriven</a:t>
            </a:r>
            <a:r>
              <a:rPr lang="en-US" sz="1800" dirty="0"/>
              <a:t> from </a:t>
            </a:r>
            <a:r>
              <a:rPr lang="en-US" sz="1800" dirty="0" err="1">
                <a:solidFill>
                  <a:srgbClr val="C00000"/>
                </a:solidFill>
              </a:rPr>
              <a:t>OrderQueue</a:t>
            </a:r>
            <a:r>
              <a:rPr lang="en-US" sz="1800" dirty="0">
                <a:solidFill>
                  <a:srgbClr val="C00000"/>
                </a:solidFill>
              </a:rPr>
              <a:t>, PaymentQueue and </a:t>
            </a:r>
            <a:r>
              <a:rPr lang="en-US" sz="1800" dirty="0" err="1">
                <a:solidFill>
                  <a:srgbClr val="C00000"/>
                </a:solidFill>
              </a:rPr>
              <a:t>NotificationQueue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/>
              <a:t>to the specified </a:t>
            </a:r>
            <a:r>
              <a:rPr lang="en-US" sz="1800" dirty="0">
                <a:solidFill>
                  <a:srgbClr val="C00000"/>
                </a:solidFill>
              </a:rPr>
              <a:t>DLQ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00000"/>
                </a:solidFill>
              </a:rPr>
              <a:t>(</a:t>
            </a:r>
            <a:r>
              <a:rPr lang="en-US" sz="1800" dirty="0" err="1">
                <a:solidFill>
                  <a:srgbClr val="C00000"/>
                </a:solidFill>
              </a:rPr>
              <a:t>ErrorQueue</a:t>
            </a:r>
            <a:r>
              <a:rPr lang="en-US" sz="1800" dirty="0">
                <a:solidFill>
                  <a:srgbClr val="C00000"/>
                </a:solidFill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/>
              <a:t>By using a </a:t>
            </a:r>
            <a:r>
              <a:rPr lang="en-US" sz="1800" dirty="0">
                <a:solidFill>
                  <a:srgbClr val="C00000"/>
                </a:solidFill>
              </a:rPr>
              <a:t>Redrive Allow Policy</a:t>
            </a:r>
            <a:r>
              <a:rPr lang="en-US" sz="1800" dirty="0"/>
              <a:t>, you ensure that your </a:t>
            </a:r>
            <a:r>
              <a:rPr lang="en-US" sz="1800" dirty="0">
                <a:solidFill>
                  <a:srgbClr val="C00000"/>
                </a:solidFill>
              </a:rPr>
              <a:t>DLQs</a:t>
            </a:r>
            <a:r>
              <a:rPr lang="en-US" sz="1800" dirty="0"/>
              <a:t> are used correctly and securely, making your message processing system more reliable and easier to manage.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30BD92-0C06-854C-0FB4-49A2FB423717}"/>
              </a:ext>
            </a:extLst>
          </p:cNvPr>
          <p:cNvSpPr txBox="1"/>
          <p:nvPr/>
        </p:nvSpPr>
        <p:spPr>
          <a:xfrm>
            <a:off x="2076712" y="919080"/>
            <a:ext cx="2552174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Simple Policy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E3B1ED-52F8-AFCA-3AC7-C7F534BDD90F}"/>
              </a:ext>
            </a:extLst>
          </p:cNvPr>
          <p:cNvSpPr/>
          <p:nvPr/>
        </p:nvSpPr>
        <p:spPr>
          <a:xfrm>
            <a:off x="2971799" y="34353"/>
            <a:ext cx="6172201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Amazon SQS Redrive Allow Policy Explained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48689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533400"/>
            <a:ext cx="4203587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Benefits of Using Redrive Allow Policy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999234"/>
            <a:ext cx="11956774" cy="1972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+mj-lt"/>
              <a:buAutoNum type="arabicPeriod"/>
            </a:pPr>
            <a:r>
              <a:rPr lang="en-US" sz="2000" b="1" dirty="0"/>
              <a:t>Control</a:t>
            </a:r>
            <a:r>
              <a:rPr lang="en-US" sz="2000" dirty="0"/>
              <a:t>: You control </a:t>
            </a:r>
            <a:r>
              <a:rPr lang="en-US" sz="2000" dirty="0">
                <a:solidFill>
                  <a:srgbClr val="C00000"/>
                </a:solidFill>
              </a:rPr>
              <a:t>which queues </a:t>
            </a:r>
            <a:r>
              <a:rPr lang="en-US" sz="2000" dirty="0"/>
              <a:t>can use the </a:t>
            </a:r>
            <a:r>
              <a:rPr lang="en-US" sz="2000" dirty="0">
                <a:solidFill>
                  <a:srgbClr val="C00000"/>
                </a:solidFill>
              </a:rPr>
              <a:t>DLQ</a:t>
            </a:r>
            <a:r>
              <a:rPr lang="en-US" sz="2000" dirty="0"/>
              <a:t>, preventing unauthorized queues from filling it with messages.</a:t>
            </a:r>
            <a:br>
              <a:rPr lang="en-US" sz="2000" dirty="0"/>
            </a:b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Security</a:t>
            </a:r>
            <a:r>
              <a:rPr lang="en-US" sz="2000" dirty="0"/>
              <a:t>: Adds an extra layer of security by ensuring </a:t>
            </a:r>
            <a:r>
              <a:rPr lang="en-US" sz="2000" dirty="0">
                <a:solidFill>
                  <a:srgbClr val="C00000"/>
                </a:solidFill>
              </a:rPr>
              <a:t>only specific queues </a:t>
            </a:r>
            <a:r>
              <a:rPr lang="en-US" sz="2000" dirty="0"/>
              <a:t>can interact with the </a:t>
            </a:r>
            <a:r>
              <a:rPr lang="en-US" sz="2000" dirty="0">
                <a:solidFill>
                  <a:srgbClr val="C00000"/>
                </a:solidFill>
              </a:rPr>
              <a:t>DLQ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Organization</a:t>
            </a:r>
            <a:r>
              <a:rPr lang="en-US" sz="2000" dirty="0"/>
              <a:t>: Helps in keeping the </a:t>
            </a:r>
            <a:r>
              <a:rPr lang="en-US" sz="2000" dirty="0">
                <a:solidFill>
                  <a:srgbClr val="C00000"/>
                </a:solidFill>
              </a:rPr>
              <a:t>DLQ</a:t>
            </a:r>
            <a:r>
              <a:rPr lang="en-US" sz="2000" dirty="0"/>
              <a:t> organized by only allowing certain </a:t>
            </a:r>
            <a:r>
              <a:rPr lang="en-US" sz="2000" dirty="0">
                <a:solidFill>
                  <a:srgbClr val="C00000"/>
                </a:solidFill>
              </a:rPr>
              <a:t>queues</a:t>
            </a:r>
            <a:r>
              <a:rPr lang="en-US" sz="2000" dirty="0"/>
              <a:t> to send </a:t>
            </a:r>
            <a:r>
              <a:rPr lang="en-US" sz="2000" dirty="0">
                <a:solidFill>
                  <a:srgbClr val="C00000"/>
                </a:solidFill>
              </a:rPr>
              <a:t>messages</a:t>
            </a:r>
            <a:r>
              <a:rPr lang="en-US" sz="2000" dirty="0"/>
              <a:t>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3579E7D-C775-B12A-E6F7-B2C9AFED4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3581400"/>
            <a:ext cx="6934200" cy="26961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DCF9C14-8117-4E3B-8C56-9E605E6E38E5}"/>
              </a:ext>
            </a:extLst>
          </p:cNvPr>
          <p:cNvSpPr/>
          <p:nvPr/>
        </p:nvSpPr>
        <p:spPr>
          <a:xfrm>
            <a:off x="2971799" y="34353"/>
            <a:ext cx="6172201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Amazon SQS Redrive Allow Policy Explained for Beginners</a:t>
            </a:r>
          </a:p>
        </p:txBody>
      </p:sp>
    </p:spTree>
    <p:extLst>
      <p:ext uri="{BB962C8B-B14F-4D97-AF65-F5344CB8AC3E}">
        <p14:creationId xmlns:p14="http://schemas.microsoft.com/office/powerpoint/2010/main" val="271099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708665"/>
            <a:ext cx="1202124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1174499"/>
            <a:ext cx="11956774" cy="11877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	In summary, a </a:t>
            </a:r>
            <a:r>
              <a:rPr lang="en-US" sz="2000" dirty="0">
                <a:solidFill>
                  <a:srgbClr val="C00000"/>
                </a:solidFill>
              </a:rPr>
              <a:t>redrive allow policy </a:t>
            </a:r>
            <a:r>
              <a:rPr lang="en-US" sz="2000" dirty="0"/>
              <a:t>helps you control and secure which </a:t>
            </a:r>
            <a:r>
              <a:rPr lang="en-US" sz="2000" dirty="0">
                <a:solidFill>
                  <a:srgbClr val="C00000"/>
                </a:solidFill>
              </a:rPr>
              <a:t>SQS queues </a:t>
            </a:r>
            <a:r>
              <a:rPr lang="en-US" sz="2000" dirty="0"/>
              <a:t>can move </a:t>
            </a:r>
            <a:r>
              <a:rPr lang="en-US" sz="2000" dirty="0">
                <a:solidFill>
                  <a:srgbClr val="C00000"/>
                </a:solidFill>
              </a:rPr>
              <a:t>unprocessable messages </a:t>
            </a:r>
            <a:r>
              <a:rPr lang="en-US" sz="2000" dirty="0"/>
              <a:t>to a </a:t>
            </a:r>
            <a:r>
              <a:rPr lang="en-US" sz="2000" dirty="0">
                <a:solidFill>
                  <a:srgbClr val="C00000"/>
                </a:solidFill>
              </a:rPr>
              <a:t>specific DLQ</a:t>
            </a:r>
            <a:r>
              <a:rPr lang="en-US" sz="2000" dirty="0"/>
              <a:t>, ensuring better organization, security, and management of your </a:t>
            </a:r>
            <a:r>
              <a:rPr lang="en-US" sz="2000" dirty="0">
                <a:solidFill>
                  <a:srgbClr val="C00000"/>
                </a:solidFill>
              </a:rPr>
              <a:t>message processing system</a:t>
            </a:r>
            <a:r>
              <a:rPr lang="en-US" sz="2000" dirty="0"/>
              <a:t>.</a:t>
            </a:r>
            <a:endParaRPr lang="en-US" sz="3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3579E7D-C775-B12A-E6F7-B2C9AFED4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473" y="3048000"/>
            <a:ext cx="7812342" cy="303754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7BDD69B-130D-01C5-76E8-B01F37A1B84D}"/>
              </a:ext>
            </a:extLst>
          </p:cNvPr>
          <p:cNvSpPr/>
          <p:nvPr/>
        </p:nvSpPr>
        <p:spPr>
          <a:xfrm>
            <a:off x="2971799" y="34353"/>
            <a:ext cx="6172201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Amazon SQS Redrive Allow Policy Explained for Beginners</a:t>
            </a:r>
          </a:p>
        </p:txBody>
      </p:sp>
    </p:spTree>
    <p:extLst>
      <p:ext uri="{BB962C8B-B14F-4D97-AF65-F5344CB8AC3E}">
        <p14:creationId xmlns:p14="http://schemas.microsoft.com/office/powerpoint/2010/main" val="345434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93923</TotalTime>
  <Words>791</Words>
  <Application>Microsoft Office PowerPoint</Application>
  <PresentationFormat>Widescreen</PresentationFormat>
  <Paragraphs>67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10338</cp:revision>
  <dcterms:created xsi:type="dcterms:W3CDTF">2006-08-16T00:00:00Z</dcterms:created>
  <dcterms:modified xsi:type="dcterms:W3CDTF">2024-08-16T08:33:41Z</dcterms:modified>
</cp:coreProperties>
</file>