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10"/>
  </p:normalViewPr>
  <p:slideViewPr>
    <p:cSldViewPr snapToGrid="0" snapToObjects="1">
      <p:cViewPr>
        <p:scale>
          <a:sx n="60" d="100"/>
          <a:sy n="60" d="100"/>
        </p:scale>
        <p:origin x="11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75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17337" y="653415"/>
            <a:ext cx="7482126" cy="3225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466"/>
              </a:lnSpc>
              <a:buNone/>
            </a:pPr>
            <a:r>
              <a:rPr lang="en-US" sz="6773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Getting Started with AWS CLI: A Beginner's Guide</a:t>
            </a:r>
            <a:endParaRPr lang="en-US" sz="6773" dirty="0"/>
          </a:p>
        </p:txBody>
      </p:sp>
      <p:sp>
        <p:nvSpPr>
          <p:cNvPr id="7" name="Text 3"/>
          <p:cNvSpPr/>
          <p:nvPr/>
        </p:nvSpPr>
        <p:spPr>
          <a:xfrm>
            <a:off x="6317336" y="4234934"/>
            <a:ext cx="7830463" cy="2658666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txBody>
          <a:bodyPr wrap="square" rtlCol="0" anchor="t"/>
          <a:lstStyle/>
          <a:p>
            <a:pPr marL="0" indent="0">
              <a:lnSpc>
                <a:spcPts val="2991"/>
              </a:lnSpc>
              <a:buNone/>
            </a:pPr>
            <a:r>
              <a:rPr lang="en-US" sz="187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</a:t>
            </a:r>
            <a:r>
              <a:rPr lang="en-US" sz="1870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Command Line Interface (CLI)</a:t>
            </a:r>
            <a:r>
              <a:rPr lang="en-US" sz="187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is a powerful tool that allows you to interact with </a:t>
            </a:r>
            <a:r>
              <a:rPr lang="en-US" sz="1870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services </a:t>
            </a:r>
            <a:r>
              <a:rPr lang="en-US" sz="187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directly from your </a:t>
            </a:r>
            <a:r>
              <a:rPr lang="en-US" sz="1870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command line</a:t>
            </a:r>
            <a:r>
              <a:rPr lang="en-US" sz="187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 This guide will walk you through the process of </a:t>
            </a:r>
            <a:r>
              <a:rPr lang="en-US" sz="1870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installing, configuring, and using the AWS CLI </a:t>
            </a:r>
            <a:r>
              <a:rPr lang="en-US" sz="187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to manage various </a:t>
            </a:r>
            <a:r>
              <a:rPr lang="en-US" sz="1870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services</a:t>
            </a:r>
            <a:r>
              <a:rPr lang="en-US" sz="187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, including </a:t>
            </a:r>
            <a:r>
              <a:rPr lang="en-US" sz="1870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S3, EC2, and SQS</a:t>
            </a:r>
            <a:r>
              <a:rPr lang="en-US" sz="187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 By mastering the </a:t>
            </a:r>
            <a:r>
              <a:rPr lang="en-US" sz="1870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CLI</a:t>
            </a:r>
            <a:r>
              <a:rPr lang="en-US" sz="187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, you'll be able to efficiently handle AWS tasks and automate your workflows.</a:t>
            </a:r>
            <a:endParaRPr lang="en-US" sz="1870" dirty="0"/>
          </a:p>
        </p:txBody>
      </p:sp>
      <p:sp>
        <p:nvSpPr>
          <p:cNvPr id="8" name="Shape 4"/>
          <p:cNvSpPr/>
          <p:nvPr/>
        </p:nvSpPr>
        <p:spPr>
          <a:xfrm>
            <a:off x="6317337" y="7178516"/>
            <a:ext cx="379809" cy="379809"/>
          </a:xfrm>
          <a:prstGeom prst="roundRect">
            <a:avLst>
              <a:gd name="adj" fmla="val 24072851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D4D4C4-D6DA-510E-F2D4-94A89C35F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39" y="3266239"/>
            <a:ext cx="5011187" cy="16971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79" y="1942981"/>
            <a:ext cx="5054322" cy="434363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546259"/>
            <a:ext cx="4536519" cy="566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65"/>
              </a:lnSpc>
              <a:buNone/>
            </a:pPr>
            <a:r>
              <a:rPr lang="en-US" sz="3572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Installing AWS CLI</a:t>
            </a:r>
            <a:endParaRPr lang="en-US" sz="3572" dirty="0"/>
          </a:p>
        </p:txBody>
      </p:sp>
      <p:sp>
        <p:nvSpPr>
          <p:cNvPr id="7" name="Shape 3"/>
          <p:cNvSpPr/>
          <p:nvPr/>
        </p:nvSpPr>
        <p:spPr>
          <a:xfrm>
            <a:off x="852607" y="1372433"/>
            <a:ext cx="22860" cy="6310789"/>
          </a:xfrm>
          <a:prstGeom prst="roundRect">
            <a:avLst>
              <a:gd name="adj" fmla="val 113400"/>
            </a:avLst>
          </a:prstGeom>
          <a:solidFill>
            <a:srgbClr val="D8D4D4"/>
          </a:solidFill>
          <a:ln/>
        </p:spPr>
      </p:sp>
      <p:sp>
        <p:nvSpPr>
          <p:cNvPr id="8" name="Shape 4"/>
          <p:cNvSpPr/>
          <p:nvPr/>
        </p:nvSpPr>
        <p:spPr>
          <a:xfrm>
            <a:off x="1035546" y="1749623"/>
            <a:ext cx="604837" cy="22860"/>
          </a:xfrm>
          <a:prstGeom prst="roundRect">
            <a:avLst>
              <a:gd name="adj" fmla="val 113400"/>
            </a:avLst>
          </a:prstGeom>
          <a:solidFill>
            <a:srgbClr val="D8D4D4"/>
          </a:solidFill>
          <a:ln/>
        </p:spPr>
      </p:sp>
      <p:sp>
        <p:nvSpPr>
          <p:cNvPr id="9" name="Shape 5"/>
          <p:cNvSpPr/>
          <p:nvPr/>
        </p:nvSpPr>
        <p:spPr>
          <a:xfrm>
            <a:off x="669667" y="1566743"/>
            <a:ext cx="388739" cy="388739"/>
          </a:xfrm>
          <a:prstGeom prst="roundRect">
            <a:avLst>
              <a:gd name="adj" fmla="val 6669"/>
            </a:avLst>
          </a:prstGeom>
          <a:solidFill>
            <a:srgbClr val="F2EEEE"/>
          </a:solidFill>
          <a:ln/>
        </p:spPr>
      </p:sp>
      <p:sp>
        <p:nvSpPr>
          <p:cNvPr id="10" name="Text 6"/>
          <p:cNvSpPr/>
          <p:nvPr/>
        </p:nvSpPr>
        <p:spPr>
          <a:xfrm>
            <a:off x="791468" y="1624965"/>
            <a:ext cx="145137" cy="2721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3"/>
              </a:lnSpc>
              <a:buNone/>
            </a:pPr>
            <a:r>
              <a:rPr lang="en-US" sz="2143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143" dirty="0"/>
          </a:p>
        </p:txBody>
      </p:sp>
      <p:sp>
        <p:nvSpPr>
          <p:cNvPr id="11" name="Text 7"/>
          <p:cNvSpPr/>
          <p:nvPr/>
        </p:nvSpPr>
        <p:spPr>
          <a:xfrm>
            <a:off x="1814513" y="1545193"/>
            <a:ext cx="2268260" cy="2834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3"/>
              </a:lnSpc>
              <a:buNone/>
            </a:pPr>
            <a:r>
              <a:rPr lang="en-US" sz="1786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Windows Installation</a:t>
            </a:r>
            <a:endParaRPr lang="en-US" sz="1786" dirty="0"/>
          </a:p>
        </p:txBody>
      </p:sp>
      <p:sp>
        <p:nvSpPr>
          <p:cNvPr id="12" name="Text 8"/>
          <p:cNvSpPr/>
          <p:nvPr/>
        </p:nvSpPr>
        <p:spPr>
          <a:xfrm>
            <a:off x="1814513" y="1932265"/>
            <a:ext cx="6724650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1. Download the </a:t>
            </a:r>
            <a:r>
              <a:rPr lang="en-US" sz="1361" b="1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CLI MSI installer </a:t>
            </a:r>
            <a:r>
              <a:rPr lang="en-US" sz="136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from the official </a:t>
            </a:r>
            <a:r>
              <a:rPr lang="en-US" sz="1361" b="1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CLI </a:t>
            </a:r>
            <a:r>
              <a:rPr lang="en-US" sz="136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website.</a:t>
            </a:r>
            <a:endParaRPr lang="en-US" sz="1361" dirty="0"/>
          </a:p>
        </p:txBody>
      </p:sp>
      <p:sp>
        <p:nvSpPr>
          <p:cNvPr id="13" name="Text 9"/>
          <p:cNvSpPr/>
          <p:nvPr/>
        </p:nvSpPr>
        <p:spPr>
          <a:xfrm>
            <a:off x="1814513" y="2312432"/>
            <a:ext cx="6724650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2. Run the downloaded MSI installer and follow the on-screen instructions to complete the installation.</a:t>
            </a:r>
            <a:endParaRPr lang="en-US" sz="1361" dirty="0"/>
          </a:p>
        </p:txBody>
      </p:sp>
      <p:sp>
        <p:nvSpPr>
          <p:cNvPr id="14" name="Shape 10"/>
          <p:cNvSpPr/>
          <p:nvPr/>
        </p:nvSpPr>
        <p:spPr>
          <a:xfrm>
            <a:off x="1035546" y="3588306"/>
            <a:ext cx="604837" cy="22860"/>
          </a:xfrm>
          <a:prstGeom prst="roundRect">
            <a:avLst>
              <a:gd name="adj" fmla="val 113400"/>
            </a:avLst>
          </a:prstGeom>
          <a:solidFill>
            <a:srgbClr val="D8D4D4"/>
          </a:solidFill>
          <a:ln/>
        </p:spPr>
      </p:sp>
      <p:sp>
        <p:nvSpPr>
          <p:cNvPr id="15" name="Shape 11"/>
          <p:cNvSpPr/>
          <p:nvPr/>
        </p:nvSpPr>
        <p:spPr>
          <a:xfrm>
            <a:off x="669667" y="3405426"/>
            <a:ext cx="388739" cy="388739"/>
          </a:xfrm>
          <a:prstGeom prst="roundRect">
            <a:avLst>
              <a:gd name="adj" fmla="val 6669"/>
            </a:avLst>
          </a:prstGeom>
          <a:solidFill>
            <a:srgbClr val="F2EEEE"/>
          </a:solidFill>
          <a:ln/>
        </p:spPr>
      </p:sp>
      <p:sp>
        <p:nvSpPr>
          <p:cNvPr id="16" name="Text 12"/>
          <p:cNvSpPr/>
          <p:nvPr/>
        </p:nvSpPr>
        <p:spPr>
          <a:xfrm>
            <a:off x="791468" y="3463647"/>
            <a:ext cx="145137" cy="2721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3"/>
              </a:lnSpc>
              <a:buNone/>
            </a:pPr>
            <a:r>
              <a:rPr lang="en-US" sz="2143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143" dirty="0"/>
          </a:p>
        </p:txBody>
      </p:sp>
      <p:sp>
        <p:nvSpPr>
          <p:cNvPr id="17" name="Text 13"/>
          <p:cNvSpPr/>
          <p:nvPr/>
        </p:nvSpPr>
        <p:spPr>
          <a:xfrm>
            <a:off x="1814513" y="3383875"/>
            <a:ext cx="2268260" cy="2834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3"/>
              </a:lnSpc>
              <a:buNone/>
            </a:pPr>
            <a:r>
              <a:rPr lang="en-US" sz="1786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macOS Installation</a:t>
            </a:r>
            <a:endParaRPr lang="en-US" sz="1786" dirty="0"/>
          </a:p>
        </p:txBody>
      </p:sp>
      <p:sp>
        <p:nvSpPr>
          <p:cNvPr id="18" name="Text 14"/>
          <p:cNvSpPr/>
          <p:nvPr/>
        </p:nvSpPr>
        <p:spPr>
          <a:xfrm>
            <a:off x="1814513" y="3770948"/>
            <a:ext cx="6724650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Option 1: Install using </a:t>
            </a:r>
            <a:r>
              <a:rPr lang="en-US" sz="1361" b="1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Homebrew</a:t>
            </a:r>
            <a:r>
              <a:rPr lang="en-US" sz="136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with the command "</a:t>
            </a:r>
            <a:r>
              <a:rPr lang="en-US" sz="1361" b="1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brew install awscli</a:t>
            </a:r>
            <a:r>
              <a:rPr lang="en-US" sz="136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"</a:t>
            </a:r>
            <a:endParaRPr lang="en-US" sz="1361" dirty="0"/>
          </a:p>
        </p:txBody>
      </p:sp>
      <p:sp>
        <p:nvSpPr>
          <p:cNvPr id="19" name="Text 15"/>
          <p:cNvSpPr/>
          <p:nvPr/>
        </p:nvSpPr>
        <p:spPr>
          <a:xfrm>
            <a:off x="1814513" y="4151114"/>
            <a:ext cx="6724650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Option 2: Use the </a:t>
            </a:r>
            <a:r>
              <a:rPr lang="en-US" sz="1361" b="1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Bundled Installer </a:t>
            </a:r>
            <a:r>
              <a:rPr lang="en-US" sz="136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running the following commands:</a:t>
            </a:r>
            <a:endParaRPr lang="en-US" sz="1361" dirty="0"/>
          </a:p>
        </p:txBody>
      </p:sp>
      <p:sp>
        <p:nvSpPr>
          <p:cNvPr id="20" name="Text 16"/>
          <p:cNvSpPr/>
          <p:nvPr/>
        </p:nvSpPr>
        <p:spPr>
          <a:xfrm>
            <a:off x="1814513" y="4531281"/>
            <a:ext cx="6724650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curl "https://awscli.amazonaws.com/AWSCLIV2.pkg" -o "AWSCLIV2.pkg"</a:t>
            </a:r>
            <a:endParaRPr lang="en-US" sz="1361" dirty="0">
              <a:solidFill>
                <a:srgbClr val="C00000"/>
              </a:solidFill>
            </a:endParaRPr>
          </a:p>
        </p:txBody>
      </p:sp>
      <p:sp>
        <p:nvSpPr>
          <p:cNvPr id="21" name="Text 17"/>
          <p:cNvSpPr/>
          <p:nvPr/>
        </p:nvSpPr>
        <p:spPr>
          <a:xfrm>
            <a:off x="1814513" y="4911447"/>
            <a:ext cx="6724650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sudo installer -pkg AWSCLIV2.pkg -target /</a:t>
            </a:r>
            <a:endParaRPr lang="en-US" sz="1361" dirty="0">
              <a:solidFill>
                <a:srgbClr val="C00000"/>
              </a:solidFill>
            </a:endParaRPr>
          </a:p>
        </p:txBody>
      </p:sp>
      <p:sp>
        <p:nvSpPr>
          <p:cNvPr id="22" name="Shape 18"/>
          <p:cNvSpPr/>
          <p:nvPr/>
        </p:nvSpPr>
        <p:spPr>
          <a:xfrm>
            <a:off x="1035546" y="5910739"/>
            <a:ext cx="604837" cy="22860"/>
          </a:xfrm>
          <a:prstGeom prst="roundRect">
            <a:avLst>
              <a:gd name="adj" fmla="val 113400"/>
            </a:avLst>
          </a:prstGeom>
          <a:solidFill>
            <a:srgbClr val="D8D4D4"/>
          </a:solidFill>
          <a:ln/>
        </p:spPr>
      </p:sp>
      <p:sp>
        <p:nvSpPr>
          <p:cNvPr id="23" name="Shape 19"/>
          <p:cNvSpPr/>
          <p:nvPr/>
        </p:nvSpPr>
        <p:spPr>
          <a:xfrm>
            <a:off x="669667" y="5727859"/>
            <a:ext cx="388739" cy="388739"/>
          </a:xfrm>
          <a:prstGeom prst="roundRect">
            <a:avLst>
              <a:gd name="adj" fmla="val 6669"/>
            </a:avLst>
          </a:prstGeom>
          <a:solidFill>
            <a:srgbClr val="F2EEEE"/>
          </a:solidFill>
          <a:ln/>
        </p:spPr>
      </p:sp>
      <p:sp>
        <p:nvSpPr>
          <p:cNvPr id="24" name="Text 20"/>
          <p:cNvSpPr/>
          <p:nvPr/>
        </p:nvSpPr>
        <p:spPr>
          <a:xfrm>
            <a:off x="791468" y="5786080"/>
            <a:ext cx="145137" cy="2721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43"/>
              </a:lnSpc>
              <a:buNone/>
            </a:pPr>
            <a:r>
              <a:rPr lang="en-US" sz="2143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143" dirty="0"/>
          </a:p>
        </p:txBody>
      </p:sp>
      <p:sp>
        <p:nvSpPr>
          <p:cNvPr id="25" name="Text 21"/>
          <p:cNvSpPr/>
          <p:nvPr/>
        </p:nvSpPr>
        <p:spPr>
          <a:xfrm>
            <a:off x="1814513" y="5706308"/>
            <a:ext cx="2268260" cy="2834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3"/>
              </a:lnSpc>
              <a:buNone/>
            </a:pPr>
            <a:r>
              <a:rPr lang="en-US" sz="1786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Linux Installation</a:t>
            </a:r>
            <a:endParaRPr lang="en-US" sz="1786" dirty="0"/>
          </a:p>
        </p:txBody>
      </p:sp>
      <p:sp>
        <p:nvSpPr>
          <p:cNvPr id="26" name="Text 22"/>
          <p:cNvSpPr/>
          <p:nvPr/>
        </p:nvSpPr>
        <p:spPr>
          <a:xfrm>
            <a:off x="1814513" y="6093381"/>
            <a:ext cx="6724650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 the following commands to install </a:t>
            </a:r>
            <a:r>
              <a:rPr lang="en-US" sz="1361" b="1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CLI </a:t>
            </a:r>
            <a:r>
              <a:rPr lang="en-US" sz="136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on Linux:</a:t>
            </a:r>
            <a:endParaRPr lang="en-US" sz="1361" dirty="0"/>
          </a:p>
        </p:txBody>
      </p:sp>
      <p:sp>
        <p:nvSpPr>
          <p:cNvPr id="27" name="Text 23"/>
          <p:cNvSpPr/>
          <p:nvPr/>
        </p:nvSpPr>
        <p:spPr>
          <a:xfrm>
            <a:off x="1814513" y="6473547"/>
            <a:ext cx="6724650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curl "https://awscli.amazonaws.com/awscli-exe-linux-x86_64.zip" -o "awscliv2.zip"</a:t>
            </a:r>
            <a:endParaRPr lang="en-US" sz="1361" dirty="0">
              <a:solidFill>
                <a:srgbClr val="C00000"/>
              </a:solidFill>
            </a:endParaRPr>
          </a:p>
        </p:txBody>
      </p:sp>
      <p:sp>
        <p:nvSpPr>
          <p:cNvPr id="28" name="Text 24"/>
          <p:cNvSpPr/>
          <p:nvPr/>
        </p:nvSpPr>
        <p:spPr>
          <a:xfrm>
            <a:off x="1814513" y="6853714"/>
            <a:ext cx="6724650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unzip awscliv2.zip</a:t>
            </a:r>
            <a:endParaRPr lang="en-US" sz="1361" dirty="0">
              <a:solidFill>
                <a:srgbClr val="C00000"/>
              </a:solidFill>
            </a:endParaRPr>
          </a:p>
        </p:txBody>
      </p:sp>
      <p:sp>
        <p:nvSpPr>
          <p:cNvPr id="29" name="Text 25"/>
          <p:cNvSpPr/>
          <p:nvPr/>
        </p:nvSpPr>
        <p:spPr>
          <a:xfrm>
            <a:off x="1814513" y="7233880"/>
            <a:ext cx="6724650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sudo ./aws/install</a:t>
            </a:r>
            <a:endParaRPr lang="en-US" sz="136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70572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153" y="267057"/>
            <a:ext cx="3798094" cy="213645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79828" y="3259574"/>
            <a:ext cx="5608320" cy="7009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0"/>
              </a:lnSpc>
              <a:buNone/>
            </a:pPr>
            <a:r>
              <a:rPr lang="en-US" sz="4416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Configuring AWS CLI</a:t>
            </a:r>
            <a:endParaRPr lang="en-US" sz="4416" dirty="0"/>
          </a:p>
        </p:txBody>
      </p:sp>
      <p:sp>
        <p:nvSpPr>
          <p:cNvPr id="7" name="Shape 3"/>
          <p:cNvSpPr/>
          <p:nvPr/>
        </p:nvSpPr>
        <p:spPr>
          <a:xfrm>
            <a:off x="1479828" y="4521160"/>
            <a:ext cx="480655" cy="480655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8" name="Text 4"/>
          <p:cNvSpPr/>
          <p:nvPr/>
        </p:nvSpPr>
        <p:spPr>
          <a:xfrm>
            <a:off x="1630442" y="4593193"/>
            <a:ext cx="179427" cy="336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2174081" y="4521160"/>
            <a:ext cx="3662482" cy="3504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0"/>
              </a:lnSpc>
              <a:buNone/>
            </a:pPr>
            <a:r>
              <a:rPr lang="en-US" sz="2208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Run Configuration Command</a:t>
            </a:r>
            <a:endParaRPr lang="en-US" sz="2208" dirty="0"/>
          </a:p>
        </p:txBody>
      </p:sp>
      <p:sp>
        <p:nvSpPr>
          <p:cNvPr id="10" name="Text 6"/>
          <p:cNvSpPr/>
          <p:nvPr/>
        </p:nvSpPr>
        <p:spPr>
          <a:xfrm>
            <a:off x="2174081" y="4999673"/>
            <a:ext cx="5034320" cy="1025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2"/>
              </a:lnSpc>
              <a:buNone/>
            </a:pPr>
            <a:r>
              <a:rPr lang="en-US" sz="1682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After installation, </a:t>
            </a:r>
            <a:r>
              <a:rPr lang="en-US" sz="1682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configure the CLI </a:t>
            </a:r>
            <a:r>
              <a:rPr lang="en-US" sz="1682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with your </a:t>
            </a:r>
            <a:r>
              <a:rPr lang="en-US" sz="1682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credentials </a:t>
            </a:r>
            <a:r>
              <a:rPr lang="en-US" sz="1682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running the command: </a:t>
            </a:r>
          </a:p>
          <a:p>
            <a:pPr marL="0" indent="0">
              <a:lnSpc>
                <a:spcPts val="2692"/>
              </a:lnSpc>
              <a:buNone/>
            </a:pPr>
            <a:r>
              <a:rPr lang="en-US" sz="1682" b="1" dirty="0" err="1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</a:t>
            </a:r>
            <a:r>
              <a:rPr lang="en-US" sz="1682" b="1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configure</a:t>
            </a:r>
            <a:endParaRPr lang="en-US" sz="1682" b="1" dirty="0">
              <a:solidFill>
                <a:srgbClr val="C00000"/>
              </a:solidFill>
            </a:endParaRPr>
          </a:p>
        </p:txBody>
      </p:sp>
      <p:sp>
        <p:nvSpPr>
          <p:cNvPr id="11" name="Shape 7"/>
          <p:cNvSpPr/>
          <p:nvPr/>
        </p:nvSpPr>
        <p:spPr>
          <a:xfrm>
            <a:off x="7421999" y="4521160"/>
            <a:ext cx="480655" cy="480655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2" name="Text 8"/>
          <p:cNvSpPr/>
          <p:nvPr/>
        </p:nvSpPr>
        <p:spPr>
          <a:xfrm>
            <a:off x="7572613" y="4593193"/>
            <a:ext cx="179427" cy="336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9"/>
          <p:cNvSpPr/>
          <p:nvPr/>
        </p:nvSpPr>
        <p:spPr>
          <a:xfrm>
            <a:off x="8116252" y="4521160"/>
            <a:ext cx="2804160" cy="3504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0"/>
              </a:lnSpc>
              <a:buNone/>
            </a:pPr>
            <a:r>
              <a:rPr lang="en-US" sz="2208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Provide Credentials</a:t>
            </a:r>
            <a:endParaRPr lang="en-US" sz="2208" dirty="0"/>
          </a:p>
        </p:txBody>
      </p:sp>
      <p:sp>
        <p:nvSpPr>
          <p:cNvPr id="14" name="Text 10"/>
          <p:cNvSpPr/>
          <p:nvPr/>
        </p:nvSpPr>
        <p:spPr>
          <a:xfrm>
            <a:off x="8116252" y="4999673"/>
            <a:ext cx="5034320" cy="683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2"/>
              </a:lnSpc>
              <a:buNone/>
            </a:pPr>
            <a:r>
              <a:rPr lang="en-US" sz="1682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You will be prompted to enter your </a:t>
            </a:r>
          </a:p>
          <a:p>
            <a:pPr marL="0" indent="0">
              <a:lnSpc>
                <a:spcPts val="2692"/>
              </a:lnSpc>
              <a:buNone/>
            </a:pPr>
            <a:r>
              <a:rPr lang="en-US" sz="1682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Access Key ID </a:t>
            </a:r>
            <a:r>
              <a:rPr lang="en-US" sz="1682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and </a:t>
            </a:r>
            <a:r>
              <a:rPr lang="en-US" sz="1682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Secret Access Key</a:t>
            </a:r>
            <a:r>
              <a:rPr lang="en-US" sz="1682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682" dirty="0"/>
          </a:p>
        </p:txBody>
      </p:sp>
      <p:sp>
        <p:nvSpPr>
          <p:cNvPr id="15" name="Shape 11"/>
          <p:cNvSpPr/>
          <p:nvPr/>
        </p:nvSpPr>
        <p:spPr>
          <a:xfrm>
            <a:off x="1479828" y="6478667"/>
            <a:ext cx="480655" cy="480655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6" name="Text 12"/>
          <p:cNvSpPr/>
          <p:nvPr/>
        </p:nvSpPr>
        <p:spPr>
          <a:xfrm>
            <a:off x="1630442" y="6550700"/>
            <a:ext cx="179427" cy="336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3"/>
          <p:cNvSpPr/>
          <p:nvPr/>
        </p:nvSpPr>
        <p:spPr>
          <a:xfrm>
            <a:off x="2174081" y="6478667"/>
            <a:ext cx="2804160" cy="3504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0"/>
              </a:lnSpc>
              <a:buNone/>
            </a:pPr>
            <a:r>
              <a:rPr lang="en-US" sz="2208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Set Default Region</a:t>
            </a:r>
            <a:endParaRPr lang="en-US" sz="2208" dirty="0"/>
          </a:p>
        </p:txBody>
      </p:sp>
      <p:sp>
        <p:nvSpPr>
          <p:cNvPr id="18" name="Text 14"/>
          <p:cNvSpPr/>
          <p:nvPr/>
        </p:nvSpPr>
        <p:spPr>
          <a:xfrm>
            <a:off x="2174081" y="6957179"/>
            <a:ext cx="5034320" cy="683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2"/>
              </a:lnSpc>
              <a:buNone/>
            </a:pPr>
            <a:r>
              <a:rPr lang="en-US" sz="1682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Specify the </a:t>
            </a:r>
            <a:r>
              <a:rPr lang="en-US" sz="1682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default region name </a:t>
            </a:r>
            <a:r>
              <a:rPr lang="en-US" sz="1682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you want to use (e.g., us-west-2).</a:t>
            </a:r>
            <a:endParaRPr lang="en-US" sz="1682" dirty="0"/>
          </a:p>
        </p:txBody>
      </p:sp>
      <p:sp>
        <p:nvSpPr>
          <p:cNvPr id="19" name="Shape 15"/>
          <p:cNvSpPr/>
          <p:nvPr/>
        </p:nvSpPr>
        <p:spPr>
          <a:xfrm>
            <a:off x="7421999" y="6478667"/>
            <a:ext cx="480655" cy="480655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20" name="Text 16"/>
          <p:cNvSpPr/>
          <p:nvPr/>
        </p:nvSpPr>
        <p:spPr>
          <a:xfrm>
            <a:off x="7572613" y="6550700"/>
            <a:ext cx="179427" cy="336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4</a:t>
            </a:r>
            <a:endParaRPr lang="en-US" sz="2650" dirty="0"/>
          </a:p>
        </p:txBody>
      </p:sp>
      <p:sp>
        <p:nvSpPr>
          <p:cNvPr id="21" name="Text 17"/>
          <p:cNvSpPr/>
          <p:nvPr/>
        </p:nvSpPr>
        <p:spPr>
          <a:xfrm>
            <a:off x="8116252" y="6478667"/>
            <a:ext cx="2853095" cy="3504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0"/>
              </a:lnSpc>
              <a:buNone/>
            </a:pPr>
            <a:r>
              <a:rPr lang="en-US" sz="2208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Choose Output Format</a:t>
            </a:r>
            <a:endParaRPr lang="en-US" sz="2208" dirty="0"/>
          </a:p>
        </p:txBody>
      </p:sp>
      <p:sp>
        <p:nvSpPr>
          <p:cNvPr id="22" name="Text 18"/>
          <p:cNvSpPr/>
          <p:nvPr/>
        </p:nvSpPr>
        <p:spPr>
          <a:xfrm>
            <a:off x="8116252" y="6957179"/>
            <a:ext cx="5034320" cy="683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2"/>
              </a:lnSpc>
              <a:buNone/>
            </a:pPr>
            <a:r>
              <a:rPr lang="en-US" sz="1682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Select your preferred </a:t>
            </a:r>
            <a:r>
              <a:rPr lang="en-US" sz="1682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output format</a:t>
            </a:r>
            <a:r>
              <a:rPr lang="en-US" sz="1682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: json, yaml, text, or table.</a:t>
            </a:r>
            <a:endParaRPr lang="en-US" sz="168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459" y="2454473"/>
            <a:ext cx="4993362" cy="332065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0205" y="1335524"/>
            <a:ext cx="6015752" cy="6471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95"/>
              </a:lnSpc>
              <a:buNone/>
            </a:pPr>
            <a:r>
              <a:rPr lang="en-US" sz="4076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Basic AWS CLI Commands</a:t>
            </a:r>
            <a:endParaRPr lang="en-US" sz="4076" dirty="0"/>
          </a:p>
        </p:txBody>
      </p:sp>
      <p:sp>
        <p:nvSpPr>
          <p:cNvPr id="7" name="Shape 3"/>
          <p:cNvSpPr/>
          <p:nvPr/>
        </p:nvSpPr>
        <p:spPr>
          <a:xfrm>
            <a:off x="690205" y="2278380"/>
            <a:ext cx="7763589" cy="4615696"/>
          </a:xfrm>
          <a:prstGeom prst="roundRect">
            <a:avLst>
              <a:gd name="adj" fmla="val 64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97825" y="2286000"/>
            <a:ext cx="7748349" cy="5670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894993" y="2411849"/>
            <a:ext cx="3476030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553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Command</a:t>
            </a:r>
            <a:endParaRPr lang="en-US" sz="1553" dirty="0"/>
          </a:p>
        </p:txBody>
      </p:sp>
      <p:sp>
        <p:nvSpPr>
          <p:cNvPr id="10" name="Text 6"/>
          <p:cNvSpPr/>
          <p:nvPr/>
        </p:nvSpPr>
        <p:spPr>
          <a:xfrm>
            <a:off x="4772978" y="2411849"/>
            <a:ext cx="3476030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553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Description</a:t>
            </a:r>
            <a:endParaRPr lang="en-US" sz="1553" dirty="0"/>
          </a:p>
        </p:txBody>
      </p:sp>
      <p:sp>
        <p:nvSpPr>
          <p:cNvPr id="11" name="Shape 7"/>
          <p:cNvSpPr/>
          <p:nvPr/>
        </p:nvSpPr>
        <p:spPr>
          <a:xfrm>
            <a:off x="697825" y="2853095"/>
            <a:ext cx="7748349" cy="56709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894993" y="2978944"/>
            <a:ext cx="3476030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553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configure list</a:t>
            </a:r>
            <a:endParaRPr lang="en-US" sz="1553" dirty="0"/>
          </a:p>
        </p:txBody>
      </p:sp>
      <p:sp>
        <p:nvSpPr>
          <p:cNvPr id="13" name="Text 9"/>
          <p:cNvSpPr/>
          <p:nvPr/>
        </p:nvSpPr>
        <p:spPr>
          <a:xfrm>
            <a:off x="4772978" y="2978944"/>
            <a:ext cx="3476030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553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Check your current configuration</a:t>
            </a:r>
            <a:endParaRPr lang="en-US" sz="1553" dirty="0"/>
          </a:p>
        </p:txBody>
      </p:sp>
      <p:sp>
        <p:nvSpPr>
          <p:cNvPr id="14" name="Shape 10"/>
          <p:cNvSpPr/>
          <p:nvPr/>
        </p:nvSpPr>
        <p:spPr>
          <a:xfrm>
            <a:off x="697825" y="3420189"/>
            <a:ext cx="7748349" cy="5670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894993" y="3546038"/>
            <a:ext cx="3476030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553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s3 ls</a:t>
            </a:r>
            <a:endParaRPr lang="en-US" sz="1553" dirty="0"/>
          </a:p>
        </p:txBody>
      </p:sp>
      <p:sp>
        <p:nvSpPr>
          <p:cNvPr id="16" name="Text 12"/>
          <p:cNvSpPr/>
          <p:nvPr/>
        </p:nvSpPr>
        <p:spPr>
          <a:xfrm>
            <a:off x="4772978" y="3546038"/>
            <a:ext cx="3476030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553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List all your S3 buckets</a:t>
            </a:r>
            <a:endParaRPr lang="en-US" sz="1553" dirty="0"/>
          </a:p>
        </p:txBody>
      </p:sp>
      <p:sp>
        <p:nvSpPr>
          <p:cNvPr id="17" name="Shape 13"/>
          <p:cNvSpPr/>
          <p:nvPr/>
        </p:nvSpPr>
        <p:spPr>
          <a:xfrm>
            <a:off x="697825" y="3987284"/>
            <a:ext cx="7748349" cy="56709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894993" y="4113133"/>
            <a:ext cx="3476030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553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s3 mb s3://my-new-bucket</a:t>
            </a:r>
            <a:endParaRPr lang="en-US" sz="1553" dirty="0"/>
          </a:p>
        </p:txBody>
      </p:sp>
      <p:sp>
        <p:nvSpPr>
          <p:cNvPr id="19" name="Text 15"/>
          <p:cNvSpPr/>
          <p:nvPr/>
        </p:nvSpPr>
        <p:spPr>
          <a:xfrm>
            <a:off x="4772978" y="4113133"/>
            <a:ext cx="3476030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553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Create a new S3 bucket</a:t>
            </a:r>
            <a:endParaRPr lang="en-US" sz="1553" dirty="0"/>
          </a:p>
        </p:txBody>
      </p:sp>
      <p:sp>
        <p:nvSpPr>
          <p:cNvPr id="20" name="Shape 16"/>
          <p:cNvSpPr/>
          <p:nvPr/>
        </p:nvSpPr>
        <p:spPr>
          <a:xfrm>
            <a:off x="697825" y="4554379"/>
            <a:ext cx="7748349" cy="88249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7"/>
          <p:cNvSpPr/>
          <p:nvPr/>
        </p:nvSpPr>
        <p:spPr>
          <a:xfrm>
            <a:off x="894993" y="4680228"/>
            <a:ext cx="3476030" cy="6307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553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s3 cp myfile.txt s3://my-new-bucket/</a:t>
            </a:r>
            <a:endParaRPr lang="en-US" sz="1553" dirty="0"/>
          </a:p>
        </p:txBody>
      </p:sp>
      <p:sp>
        <p:nvSpPr>
          <p:cNvPr id="22" name="Text 18"/>
          <p:cNvSpPr/>
          <p:nvPr/>
        </p:nvSpPr>
        <p:spPr>
          <a:xfrm>
            <a:off x="4772978" y="4680228"/>
            <a:ext cx="3476030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553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Upload a file to an S3 bucket</a:t>
            </a:r>
            <a:endParaRPr lang="en-US" sz="1553" dirty="0"/>
          </a:p>
        </p:txBody>
      </p:sp>
      <p:sp>
        <p:nvSpPr>
          <p:cNvPr id="23" name="Shape 19"/>
          <p:cNvSpPr/>
          <p:nvPr/>
        </p:nvSpPr>
        <p:spPr>
          <a:xfrm>
            <a:off x="697825" y="5436870"/>
            <a:ext cx="7748349" cy="88249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4" name="Text 20"/>
          <p:cNvSpPr/>
          <p:nvPr/>
        </p:nvSpPr>
        <p:spPr>
          <a:xfrm>
            <a:off x="894993" y="5562719"/>
            <a:ext cx="3476030" cy="6307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553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s3 cp s3://my-new-bucket/myfile.txt .</a:t>
            </a:r>
            <a:endParaRPr lang="en-US" sz="1553" dirty="0"/>
          </a:p>
        </p:txBody>
      </p:sp>
      <p:sp>
        <p:nvSpPr>
          <p:cNvPr id="25" name="Text 21"/>
          <p:cNvSpPr/>
          <p:nvPr/>
        </p:nvSpPr>
        <p:spPr>
          <a:xfrm>
            <a:off x="4772978" y="5562719"/>
            <a:ext cx="3476030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553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Download a file from an S3 bucket</a:t>
            </a:r>
            <a:endParaRPr lang="en-US" sz="1553" dirty="0"/>
          </a:p>
        </p:txBody>
      </p:sp>
      <p:sp>
        <p:nvSpPr>
          <p:cNvPr id="26" name="Shape 22"/>
          <p:cNvSpPr/>
          <p:nvPr/>
        </p:nvSpPr>
        <p:spPr>
          <a:xfrm>
            <a:off x="697825" y="6319361"/>
            <a:ext cx="7748349" cy="5670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7" name="Text 23"/>
          <p:cNvSpPr/>
          <p:nvPr/>
        </p:nvSpPr>
        <p:spPr>
          <a:xfrm>
            <a:off x="894993" y="6445210"/>
            <a:ext cx="3476030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553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ec2 describe-instances</a:t>
            </a:r>
            <a:endParaRPr lang="en-US" sz="1553" dirty="0"/>
          </a:p>
        </p:txBody>
      </p:sp>
      <p:sp>
        <p:nvSpPr>
          <p:cNvPr id="28" name="Text 24"/>
          <p:cNvSpPr/>
          <p:nvPr/>
        </p:nvSpPr>
        <p:spPr>
          <a:xfrm>
            <a:off x="4772978" y="6445210"/>
            <a:ext cx="3476030" cy="315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5"/>
              </a:lnSpc>
              <a:buNone/>
            </a:pPr>
            <a:r>
              <a:rPr lang="en-US" sz="1553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List all your EC2 instances</a:t>
            </a:r>
            <a:endParaRPr lang="en-US" sz="155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62996"/>
            <a:ext cx="7247215" cy="809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79"/>
              </a:lnSpc>
              <a:buNone/>
            </a:pPr>
            <a:r>
              <a:rPr lang="en-US" sz="5103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Working with Amazon S3</a:t>
            </a:r>
            <a:endParaRPr lang="en-US" sz="5103" dirty="0"/>
          </a:p>
        </p:txBody>
      </p:sp>
      <p:sp>
        <p:nvSpPr>
          <p:cNvPr id="5" name="Text 3"/>
          <p:cNvSpPr/>
          <p:nvPr/>
        </p:nvSpPr>
        <p:spPr>
          <a:xfrm>
            <a:off x="864037" y="3490079"/>
            <a:ext cx="3240405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Listing S3 Buckets</a:t>
            </a:r>
            <a:endParaRPr lang="en-US" sz="2552" dirty="0"/>
          </a:p>
        </p:txBody>
      </p:sp>
      <p:sp>
        <p:nvSpPr>
          <p:cNvPr id="6" name="Text 4"/>
          <p:cNvSpPr/>
          <p:nvPr/>
        </p:nvSpPr>
        <p:spPr>
          <a:xfrm>
            <a:off x="864037" y="4141946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To list all your S3 buckets, use the command: </a:t>
            </a:r>
            <a:r>
              <a:rPr lang="en-US" sz="1944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s3 ls</a:t>
            </a:r>
            <a:endParaRPr lang="en-US" sz="1944" b="1" dirty="0"/>
          </a:p>
        </p:txBody>
      </p:sp>
      <p:sp>
        <p:nvSpPr>
          <p:cNvPr id="7" name="Text 5"/>
          <p:cNvSpPr/>
          <p:nvPr/>
        </p:nvSpPr>
        <p:spPr>
          <a:xfrm>
            <a:off x="5372695" y="3490079"/>
            <a:ext cx="3240405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Creating an S3 Bucket</a:t>
            </a:r>
            <a:endParaRPr lang="en-US" sz="2552" dirty="0"/>
          </a:p>
        </p:txBody>
      </p:sp>
      <p:sp>
        <p:nvSpPr>
          <p:cNvPr id="8" name="Text 6"/>
          <p:cNvSpPr/>
          <p:nvPr/>
        </p:nvSpPr>
        <p:spPr>
          <a:xfrm>
            <a:off x="5372695" y="4141946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To create a new S3 bucket, use: </a:t>
            </a:r>
            <a:r>
              <a:rPr lang="en-US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s3 mb s3://my-new-bucket</a:t>
            </a:r>
            <a:endParaRPr lang="en-US" sz="1944" b="1" dirty="0"/>
          </a:p>
        </p:txBody>
      </p:sp>
      <p:sp>
        <p:nvSpPr>
          <p:cNvPr id="9" name="Text 7"/>
          <p:cNvSpPr/>
          <p:nvPr/>
        </p:nvSpPr>
        <p:spPr>
          <a:xfrm>
            <a:off x="9881354" y="3490079"/>
            <a:ext cx="3240405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File Operations</a:t>
            </a:r>
            <a:endParaRPr lang="en-US" sz="2552" dirty="0"/>
          </a:p>
        </p:txBody>
      </p:sp>
      <p:sp>
        <p:nvSpPr>
          <p:cNvPr id="10" name="Text 8"/>
          <p:cNvSpPr/>
          <p:nvPr/>
        </p:nvSpPr>
        <p:spPr>
          <a:xfrm>
            <a:off x="9881354" y="4141946"/>
            <a:ext cx="4228346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Upload a file: </a:t>
            </a:r>
            <a:r>
              <a:rPr lang="en-US" sz="1944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s3 cp myfile.txt s3://my-new-bucket/</a:t>
            </a:r>
            <a:endParaRPr lang="en-US" sz="1944" b="1" dirty="0"/>
          </a:p>
        </p:txBody>
      </p:sp>
      <p:sp>
        <p:nvSpPr>
          <p:cNvPr id="11" name="Text 9"/>
          <p:cNvSpPr/>
          <p:nvPr/>
        </p:nvSpPr>
        <p:spPr>
          <a:xfrm>
            <a:off x="9881354" y="5154216"/>
            <a:ext cx="4228346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Download a file: </a:t>
            </a:r>
            <a:r>
              <a:rPr lang="en-US" sz="1944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s3 cp s3://my-new-bucket/myfile.txt </a:t>
            </a: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958" y="2574608"/>
            <a:ext cx="5008483" cy="308026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68893" y="680442"/>
            <a:ext cx="5465564" cy="627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38"/>
              </a:lnSpc>
              <a:buNone/>
            </a:pPr>
            <a:r>
              <a:rPr lang="en-US" sz="3951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Managing EC2 Instances</a:t>
            </a:r>
            <a:endParaRPr lang="en-US" sz="3951" dirty="0"/>
          </a:p>
        </p:txBody>
      </p:sp>
      <p:sp>
        <p:nvSpPr>
          <p:cNvPr id="7" name="Shape 3"/>
          <p:cNvSpPr/>
          <p:nvPr/>
        </p:nvSpPr>
        <p:spPr>
          <a:xfrm>
            <a:off x="668893" y="1594247"/>
            <a:ext cx="7806214" cy="1116092"/>
          </a:xfrm>
          <a:prstGeom prst="roundRect">
            <a:avLst>
              <a:gd name="adj" fmla="val 2569"/>
            </a:avLst>
          </a:prstGeom>
          <a:solidFill>
            <a:srgbClr val="F2EEEE"/>
          </a:solidFill>
          <a:ln/>
        </p:spPr>
      </p:sp>
      <p:sp>
        <p:nvSpPr>
          <p:cNvPr id="8" name="Text 4"/>
          <p:cNvSpPr/>
          <p:nvPr/>
        </p:nvSpPr>
        <p:spPr>
          <a:xfrm>
            <a:off x="859988" y="1785342"/>
            <a:ext cx="2508647" cy="3134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9"/>
              </a:lnSpc>
              <a:buNone/>
            </a:pPr>
            <a:r>
              <a:rPr lang="en-US" sz="1975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Listing EC2 Instances</a:t>
            </a:r>
            <a:endParaRPr lang="en-US" sz="1975" dirty="0"/>
          </a:p>
        </p:txBody>
      </p:sp>
      <p:sp>
        <p:nvSpPr>
          <p:cNvPr id="9" name="Text 5"/>
          <p:cNvSpPr/>
          <p:nvPr/>
        </p:nvSpPr>
        <p:spPr>
          <a:xfrm>
            <a:off x="859988" y="2213491"/>
            <a:ext cx="7424023" cy="305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08"/>
              </a:lnSpc>
              <a:buNone/>
            </a:pPr>
            <a:r>
              <a:rPr lang="en-US" sz="1505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To list all your EC2 instances, use the command: </a:t>
            </a:r>
            <a:r>
              <a:rPr lang="en-US" sz="1505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ec2 describe-instances</a:t>
            </a:r>
            <a:endParaRPr lang="en-US" sz="1505" b="1" dirty="0"/>
          </a:p>
        </p:txBody>
      </p:sp>
      <p:sp>
        <p:nvSpPr>
          <p:cNvPr id="10" name="Shape 6"/>
          <p:cNvSpPr/>
          <p:nvPr/>
        </p:nvSpPr>
        <p:spPr>
          <a:xfrm>
            <a:off x="668893" y="2901434"/>
            <a:ext cx="7806214" cy="1421844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11" name="Text 7"/>
          <p:cNvSpPr/>
          <p:nvPr/>
        </p:nvSpPr>
        <p:spPr>
          <a:xfrm>
            <a:off x="859988" y="3092529"/>
            <a:ext cx="2752011" cy="3134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9"/>
              </a:lnSpc>
              <a:buNone/>
            </a:pPr>
            <a:r>
              <a:rPr lang="en-US" sz="1975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Starting an EC2 Instance</a:t>
            </a:r>
            <a:endParaRPr lang="en-US" sz="1975" dirty="0"/>
          </a:p>
        </p:txBody>
      </p:sp>
      <p:sp>
        <p:nvSpPr>
          <p:cNvPr id="12" name="Text 8"/>
          <p:cNvSpPr/>
          <p:nvPr/>
        </p:nvSpPr>
        <p:spPr>
          <a:xfrm>
            <a:off x="859988" y="3520678"/>
            <a:ext cx="7424023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8"/>
              </a:lnSpc>
              <a:buNone/>
            </a:pPr>
            <a:r>
              <a:rPr lang="en-US" sz="1505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To start an EC2 instance: </a:t>
            </a:r>
            <a:r>
              <a:rPr lang="en-US" sz="1505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ec2 start-instances --instance-ids i-1234567890abcdef0</a:t>
            </a:r>
            <a:endParaRPr lang="en-US" sz="1505" b="1" dirty="0"/>
          </a:p>
        </p:txBody>
      </p:sp>
      <p:sp>
        <p:nvSpPr>
          <p:cNvPr id="13" name="Shape 9"/>
          <p:cNvSpPr/>
          <p:nvPr/>
        </p:nvSpPr>
        <p:spPr>
          <a:xfrm>
            <a:off x="668893" y="4514374"/>
            <a:ext cx="7806214" cy="1421844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14" name="Text 10"/>
          <p:cNvSpPr/>
          <p:nvPr/>
        </p:nvSpPr>
        <p:spPr>
          <a:xfrm>
            <a:off x="859988" y="4705469"/>
            <a:ext cx="2858572" cy="3134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9"/>
              </a:lnSpc>
              <a:buNone/>
            </a:pPr>
            <a:r>
              <a:rPr lang="en-US" sz="1975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Stopping an EC2 Instance</a:t>
            </a:r>
            <a:endParaRPr lang="en-US" sz="1975" dirty="0"/>
          </a:p>
        </p:txBody>
      </p:sp>
      <p:sp>
        <p:nvSpPr>
          <p:cNvPr id="15" name="Text 11"/>
          <p:cNvSpPr/>
          <p:nvPr/>
        </p:nvSpPr>
        <p:spPr>
          <a:xfrm>
            <a:off x="859988" y="5133618"/>
            <a:ext cx="7424023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8"/>
              </a:lnSpc>
              <a:buNone/>
            </a:pPr>
            <a:r>
              <a:rPr lang="en-US" sz="1505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To stop an EC2 instance: </a:t>
            </a:r>
            <a:r>
              <a:rPr lang="en-US" sz="1505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ec2 stop-instances --instance-ids i-1234567890abcdef0</a:t>
            </a:r>
            <a:endParaRPr lang="en-US" sz="1505" b="1" dirty="0"/>
          </a:p>
        </p:txBody>
      </p:sp>
      <p:sp>
        <p:nvSpPr>
          <p:cNvPr id="16" name="Shape 12"/>
          <p:cNvSpPr/>
          <p:nvPr/>
        </p:nvSpPr>
        <p:spPr>
          <a:xfrm>
            <a:off x="668893" y="6127313"/>
            <a:ext cx="7806214" cy="1421844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17" name="Text 13"/>
          <p:cNvSpPr/>
          <p:nvPr/>
        </p:nvSpPr>
        <p:spPr>
          <a:xfrm>
            <a:off x="859988" y="6318409"/>
            <a:ext cx="3230880" cy="3134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9"/>
              </a:lnSpc>
              <a:buNone/>
            </a:pPr>
            <a:r>
              <a:rPr lang="en-US" sz="1975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Terminating an EC2 Instance</a:t>
            </a:r>
            <a:endParaRPr lang="en-US" sz="1975" dirty="0"/>
          </a:p>
        </p:txBody>
      </p:sp>
      <p:sp>
        <p:nvSpPr>
          <p:cNvPr id="18" name="Text 14"/>
          <p:cNvSpPr/>
          <p:nvPr/>
        </p:nvSpPr>
        <p:spPr>
          <a:xfrm>
            <a:off x="859988" y="6746558"/>
            <a:ext cx="7424023" cy="611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08"/>
              </a:lnSpc>
              <a:buNone/>
            </a:pPr>
            <a:r>
              <a:rPr lang="en-US" sz="1505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To terminate an EC2 instance: </a:t>
            </a:r>
            <a:r>
              <a:rPr lang="en-US" sz="1505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ec2 terminate-instances --instance-ids i-1234567890abcdef0</a:t>
            </a:r>
            <a:endParaRPr lang="en-US" sz="1505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79" y="3274457"/>
            <a:ext cx="5054322" cy="16805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846653"/>
            <a:ext cx="6704290" cy="5669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65"/>
              </a:lnSpc>
              <a:buNone/>
            </a:pPr>
            <a:r>
              <a:rPr lang="en-US" sz="3572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Using AWS CLI with Amazon SQS</a:t>
            </a:r>
            <a:endParaRPr lang="en-US" sz="357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" y="1672828"/>
            <a:ext cx="864037" cy="138255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28073" y="1845588"/>
            <a:ext cx="2349103" cy="2834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3"/>
              </a:lnSpc>
              <a:buNone/>
            </a:pPr>
            <a:r>
              <a:rPr lang="en-US" sz="1786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Creating an SQS Queue</a:t>
            </a:r>
            <a:endParaRPr lang="en-US" sz="1786" dirty="0"/>
          </a:p>
        </p:txBody>
      </p:sp>
      <p:sp>
        <p:nvSpPr>
          <p:cNvPr id="9" name="Text 4"/>
          <p:cNvSpPr/>
          <p:nvPr/>
        </p:nvSpPr>
        <p:spPr>
          <a:xfrm>
            <a:off x="1728073" y="2232660"/>
            <a:ext cx="6811089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To create an SQS queue, use the command: </a:t>
            </a:r>
            <a:r>
              <a:rPr lang="en-US" sz="16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sqs create-queue --queue-name MyQueue</a:t>
            </a:r>
            <a:endParaRPr lang="en-US" sz="1361" b="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37" y="3055382"/>
            <a:ext cx="864037" cy="15623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28073" y="3228142"/>
            <a:ext cx="2268260" cy="2834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3"/>
              </a:lnSpc>
              <a:buNone/>
            </a:pPr>
            <a:r>
              <a:rPr lang="en-US" sz="1786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Sending a Message</a:t>
            </a:r>
            <a:endParaRPr lang="en-US" sz="1786" dirty="0"/>
          </a:p>
        </p:txBody>
      </p:sp>
      <p:sp>
        <p:nvSpPr>
          <p:cNvPr id="12" name="Text 6"/>
          <p:cNvSpPr/>
          <p:nvPr/>
        </p:nvSpPr>
        <p:spPr>
          <a:xfrm>
            <a:off x="1728073" y="3615214"/>
            <a:ext cx="6811089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To send a message to your queue: </a:t>
            </a:r>
            <a:r>
              <a:rPr lang="en-US" sz="1361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sqs send-message --queue-url https://sqs..amazonaws.com//MyQueue --message-body "Hello, this is a test message"</a:t>
            </a:r>
            <a:endParaRPr lang="en-US" sz="1361" b="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837" y="4617720"/>
            <a:ext cx="864037" cy="138255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28073" y="4790480"/>
            <a:ext cx="2268260" cy="2834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3"/>
              </a:lnSpc>
              <a:buNone/>
            </a:pPr>
            <a:r>
              <a:rPr lang="en-US" sz="1786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Receiving Messages</a:t>
            </a:r>
            <a:endParaRPr lang="en-US" sz="1786" dirty="0"/>
          </a:p>
        </p:txBody>
      </p:sp>
      <p:sp>
        <p:nvSpPr>
          <p:cNvPr id="15" name="Text 8"/>
          <p:cNvSpPr/>
          <p:nvPr/>
        </p:nvSpPr>
        <p:spPr>
          <a:xfrm>
            <a:off x="1728073" y="5177552"/>
            <a:ext cx="6811089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To receive messages from your queue: </a:t>
            </a:r>
            <a:r>
              <a:rPr lang="en-US" sz="1361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sqs receive-message --queue-url https://sqs..amazonaws.com//MyQueue</a:t>
            </a:r>
            <a:endParaRPr lang="en-US" sz="1361" b="1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837" y="6000274"/>
            <a:ext cx="864037" cy="1382554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728073" y="6173033"/>
            <a:ext cx="2268260" cy="2834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33"/>
              </a:lnSpc>
              <a:buNone/>
            </a:pPr>
            <a:r>
              <a:rPr lang="en-US" sz="1786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Deleting a Message</a:t>
            </a:r>
            <a:endParaRPr lang="en-US" sz="1786" dirty="0"/>
          </a:p>
        </p:txBody>
      </p:sp>
      <p:sp>
        <p:nvSpPr>
          <p:cNvPr id="18" name="Text 10"/>
          <p:cNvSpPr/>
          <p:nvPr/>
        </p:nvSpPr>
        <p:spPr>
          <a:xfrm>
            <a:off x="1728073" y="6560106"/>
            <a:ext cx="7056698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36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To delete a message from your queue (after processing it): </a:t>
            </a:r>
            <a:r>
              <a:rPr lang="en-US" sz="1361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sqs delete-message --queue-url https://sqs..amazonaws.com//MyQueue --receipt-handle</a:t>
            </a:r>
            <a:endParaRPr lang="en-US" sz="1361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39" y="1962031"/>
            <a:ext cx="5008721" cy="430541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54817" y="676989"/>
            <a:ext cx="5611058" cy="6266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35"/>
              </a:lnSpc>
              <a:buNone/>
            </a:pPr>
            <a:r>
              <a:rPr lang="en-US" sz="3948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Help and Documentation</a:t>
            </a:r>
            <a:endParaRPr lang="en-US" sz="3948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817" y="1590080"/>
            <a:ext cx="477441" cy="47744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54817" y="2258497"/>
            <a:ext cx="2506861" cy="313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7"/>
              </a:lnSpc>
              <a:buNone/>
            </a:pPr>
            <a:r>
              <a:rPr lang="en-US" sz="1974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General Help</a:t>
            </a:r>
            <a:endParaRPr lang="en-US" sz="1974" dirty="0"/>
          </a:p>
        </p:txBody>
      </p:sp>
      <p:sp>
        <p:nvSpPr>
          <p:cNvPr id="9" name="Text 4"/>
          <p:cNvSpPr/>
          <p:nvPr/>
        </p:nvSpPr>
        <p:spPr>
          <a:xfrm>
            <a:off x="6154817" y="2686407"/>
            <a:ext cx="7807166" cy="6110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06"/>
              </a:lnSpc>
              <a:buNone/>
            </a:pPr>
            <a:r>
              <a:rPr lang="en-US" sz="150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To get more information and see all available commands and options, use the command: </a:t>
            </a:r>
            <a:r>
              <a:rPr lang="en-US" sz="20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help</a:t>
            </a:r>
            <a:endParaRPr lang="en-US" sz="1504" b="1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817" y="3870365"/>
            <a:ext cx="477441" cy="47744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54817" y="4538782"/>
            <a:ext cx="2506861" cy="313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7"/>
              </a:lnSpc>
              <a:buNone/>
            </a:pPr>
            <a:r>
              <a:rPr lang="en-US" sz="1974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Service-Specific Help</a:t>
            </a:r>
            <a:endParaRPr lang="en-US" sz="1974" dirty="0"/>
          </a:p>
        </p:txBody>
      </p:sp>
      <p:sp>
        <p:nvSpPr>
          <p:cNvPr id="12" name="Text 6"/>
          <p:cNvSpPr/>
          <p:nvPr/>
        </p:nvSpPr>
        <p:spPr>
          <a:xfrm>
            <a:off x="6154817" y="4966692"/>
            <a:ext cx="7807166" cy="6110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06"/>
              </a:lnSpc>
              <a:buNone/>
            </a:pPr>
            <a:r>
              <a:rPr lang="en-US" sz="150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For specific service commands, you can also get help using: </a:t>
            </a:r>
            <a:r>
              <a:rPr lang="en-US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s3 help, aws ec2 help, aws sqs help</a:t>
            </a:r>
            <a:endParaRPr lang="en-US" sz="1504" b="1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4817" y="6150650"/>
            <a:ext cx="477441" cy="47744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154817" y="6819067"/>
            <a:ext cx="2629614" cy="313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7"/>
              </a:lnSpc>
              <a:buNone/>
            </a:pPr>
            <a:r>
              <a:rPr lang="en-US" sz="1974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Official Documentation</a:t>
            </a:r>
            <a:endParaRPr lang="en-US" sz="1974" dirty="0"/>
          </a:p>
        </p:txBody>
      </p:sp>
      <p:sp>
        <p:nvSpPr>
          <p:cNvPr id="15" name="Text 8"/>
          <p:cNvSpPr/>
          <p:nvPr/>
        </p:nvSpPr>
        <p:spPr>
          <a:xfrm>
            <a:off x="6154817" y="7246977"/>
            <a:ext cx="7807166" cy="3055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6"/>
              </a:lnSpc>
              <a:buNone/>
            </a:pPr>
            <a:r>
              <a:rPr lang="en-US" sz="150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For more detailed information, refer to the </a:t>
            </a:r>
            <a:r>
              <a:rPr lang="en-US" sz="1504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CLI documentation</a:t>
            </a:r>
            <a:endParaRPr lang="en-US" sz="1504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186458"/>
            <a:ext cx="7223284" cy="809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379"/>
              </a:lnSpc>
              <a:buNone/>
            </a:pPr>
            <a:r>
              <a:rPr lang="en-US" sz="5103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Summary and Next Steps</a:t>
            </a:r>
            <a:endParaRPr lang="en-US" sz="5103" dirty="0"/>
          </a:p>
        </p:txBody>
      </p:sp>
      <p:sp>
        <p:nvSpPr>
          <p:cNvPr id="5" name="Text 3"/>
          <p:cNvSpPr/>
          <p:nvPr/>
        </p:nvSpPr>
        <p:spPr>
          <a:xfrm>
            <a:off x="864037" y="2613541"/>
            <a:ext cx="3240405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Key Takeaways</a:t>
            </a:r>
            <a:endParaRPr lang="en-US" sz="2552" dirty="0"/>
          </a:p>
        </p:txBody>
      </p:sp>
      <p:sp>
        <p:nvSpPr>
          <p:cNvPr id="6" name="Text 4"/>
          <p:cNvSpPr/>
          <p:nvPr/>
        </p:nvSpPr>
        <p:spPr>
          <a:xfrm>
            <a:off x="864037" y="3265408"/>
            <a:ext cx="3898821" cy="31603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Using </a:t>
            </a:r>
            <a:r>
              <a:rPr lang="en-US" sz="1944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CLI </a:t>
            </a: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is a powerful way to manage and automate your </a:t>
            </a:r>
            <a:r>
              <a:rPr lang="en-US" sz="1944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services</a:t>
            </a: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 By installing, configuring, and familiarizing yourself with basic commands, you can efficiently handle various </a:t>
            </a:r>
            <a:r>
              <a:rPr lang="en-US" sz="1944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tasks </a:t>
            </a: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directly from your command line.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2613541"/>
            <a:ext cx="3544610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Practice and Exploration</a:t>
            </a:r>
            <a:endParaRPr lang="en-US" sz="2552" dirty="0"/>
          </a:p>
        </p:txBody>
      </p:sp>
      <p:sp>
        <p:nvSpPr>
          <p:cNvPr id="8" name="Text 6"/>
          <p:cNvSpPr/>
          <p:nvPr/>
        </p:nvSpPr>
        <p:spPr>
          <a:xfrm>
            <a:off x="5372695" y="3265408"/>
            <a:ext cx="389882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Continue practicing with different </a:t>
            </a:r>
            <a:r>
              <a:rPr lang="en-US" sz="1944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services </a:t>
            </a: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and explore more advanced </a:t>
            </a:r>
            <a:r>
              <a:rPr lang="en-US" sz="1944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CLI</a:t>
            </a: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features. Experiment with scripting and automation to streamline your workflows.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2613541"/>
            <a:ext cx="3240405" cy="4050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89"/>
              </a:lnSpc>
              <a:buNone/>
            </a:pPr>
            <a:r>
              <a:rPr lang="en-US" sz="2552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Further Learning</a:t>
            </a:r>
            <a:endParaRPr lang="en-US" sz="2552" dirty="0"/>
          </a:p>
        </p:txBody>
      </p:sp>
      <p:sp>
        <p:nvSpPr>
          <p:cNvPr id="10" name="Text 8"/>
          <p:cNvSpPr/>
          <p:nvPr/>
        </p:nvSpPr>
        <p:spPr>
          <a:xfrm>
            <a:off x="9881354" y="3265408"/>
            <a:ext cx="3898821" cy="35554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</a:t>
            </a:r>
            <a:r>
              <a:rPr lang="en-US" sz="1944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CLI documentation </a:t>
            </a: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provides detailed information on all commands and their options, making it an invaluable resource for further learning. Consider exploring </a:t>
            </a:r>
            <a:r>
              <a:rPr lang="en-US" sz="1944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SDK </a:t>
            </a: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for programmatic access to </a:t>
            </a:r>
            <a:r>
              <a:rPr lang="en-US" sz="1944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AWS services</a:t>
            </a:r>
            <a:r>
              <a:rPr lang="en-US" sz="1944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in your preferred programming language.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825</Words>
  <Application>Microsoft Office PowerPoint</Application>
  <PresentationFormat>Custom</PresentationFormat>
  <Paragraphs>98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DM Sans</vt:lpstr>
      <vt:lpstr>PT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13</cp:revision>
  <dcterms:created xsi:type="dcterms:W3CDTF">2024-08-24T03:33:52Z</dcterms:created>
  <dcterms:modified xsi:type="dcterms:W3CDTF">2024-09-03T08:25:01Z</dcterms:modified>
</cp:coreProperties>
</file>