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0"/>
  </p:notesMasterIdLst>
  <p:sldIdLst>
    <p:sldId id="478" r:id="rId2"/>
    <p:sldId id="491" r:id="rId3"/>
    <p:sldId id="497" r:id="rId4"/>
    <p:sldId id="498" r:id="rId5"/>
    <p:sldId id="499" r:id="rId6"/>
    <p:sldId id="502" r:id="rId7"/>
    <p:sldId id="500" r:id="rId8"/>
    <p:sldId id="501" r:id="rId9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9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5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2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52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1286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Amazon Simple Queue Service (SQS)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C00000"/>
                </a:solidFill>
              </a:rPr>
              <a:t>fully managed message queuing service </a:t>
            </a:r>
            <a:r>
              <a:rPr lang="en-US" sz="2400" dirty="0"/>
              <a:t>by </a:t>
            </a:r>
            <a:r>
              <a:rPr lang="en-US" sz="2400" dirty="0">
                <a:solidFill>
                  <a:srgbClr val="C00000"/>
                </a:solidFill>
              </a:rPr>
              <a:t>AWS</a:t>
            </a:r>
            <a:r>
              <a:rPr lang="en-US" sz="2400" dirty="0"/>
              <a:t>. It allows you to </a:t>
            </a:r>
            <a:r>
              <a:rPr lang="en-US" sz="2400" dirty="0">
                <a:solidFill>
                  <a:srgbClr val="C00000"/>
                </a:solidFill>
              </a:rPr>
              <a:t>send, store, and receive messages </a:t>
            </a:r>
            <a:r>
              <a:rPr lang="en-US" sz="2400" dirty="0"/>
              <a:t>between software components, making it easier to build and scale distributed applications.</a:t>
            </a:r>
            <a:endParaRPr lang="en-US" sz="6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11" y="33528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4B60D-57CF-8DAD-2C2F-AD76ECBFD2A0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3245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6535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766191"/>
            <a:ext cx="4346318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"Receive Message Wait Time"?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232025"/>
            <a:ext cx="11956774" cy="143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	The "</a:t>
            </a:r>
            <a:r>
              <a:rPr lang="en-US" sz="2400" dirty="0">
                <a:solidFill>
                  <a:srgbClr val="C00000"/>
                </a:solidFill>
              </a:rPr>
              <a:t>Receive Message Wait Time</a:t>
            </a:r>
            <a:r>
              <a:rPr lang="en-US" sz="2400" dirty="0"/>
              <a:t>" is a </a:t>
            </a:r>
            <a:r>
              <a:rPr lang="en-US" sz="2400" dirty="0">
                <a:solidFill>
                  <a:srgbClr val="C00000"/>
                </a:solidFill>
              </a:rPr>
              <a:t>setting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C00000"/>
                </a:solidFill>
              </a:rPr>
              <a:t>Amazon SQS </a:t>
            </a:r>
            <a:r>
              <a:rPr lang="en-US" sz="2400" dirty="0"/>
              <a:t>that determines </a:t>
            </a:r>
            <a:r>
              <a:rPr lang="en-US" sz="2400" dirty="0">
                <a:solidFill>
                  <a:srgbClr val="C00000"/>
                </a:solidFill>
              </a:rPr>
              <a:t>how long the </a:t>
            </a:r>
            <a:r>
              <a:rPr lang="en-US" sz="2400" dirty="0" err="1">
                <a:solidFill>
                  <a:srgbClr val="C00000"/>
                </a:solidFill>
              </a:rPr>
              <a:t>ReceiveMessage</a:t>
            </a:r>
            <a:r>
              <a:rPr lang="en-US" sz="2400" dirty="0">
                <a:solidFill>
                  <a:srgbClr val="C00000"/>
                </a:solidFill>
              </a:rPr>
              <a:t> API call waits for a message to arrive in the queue </a:t>
            </a:r>
            <a:r>
              <a:rPr lang="en-US" sz="2400" dirty="0"/>
              <a:t>before returning a response.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F75B7-98A1-FD32-5510-FB6303C1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11" y="33528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71E1D0-F30C-2A56-740E-E6908F41197E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6268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135742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Points: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3191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1800" b="1" dirty="0"/>
              <a:t>Short Polling (Default)</a:t>
            </a:r>
            <a:r>
              <a:rPr lang="en-US" sz="1800" dirty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800" dirty="0"/>
              <a:t>When you call the </a:t>
            </a:r>
            <a:r>
              <a:rPr lang="en-US" sz="1800" dirty="0" err="1">
                <a:solidFill>
                  <a:srgbClr val="C00000"/>
                </a:solidFill>
              </a:rPr>
              <a:t>ReceiveMessage</a:t>
            </a:r>
            <a:r>
              <a:rPr lang="en-US" sz="1800" dirty="0">
                <a:solidFill>
                  <a:srgbClr val="C00000"/>
                </a:solidFill>
              </a:rPr>
              <a:t> API </a:t>
            </a:r>
            <a:r>
              <a:rPr lang="en-US" sz="1800" dirty="0"/>
              <a:t>without setting a </a:t>
            </a:r>
            <a:r>
              <a:rPr lang="en-US" sz="1800" dirty="0">
                <a:solidFill>
                  <a:srgbClr val="C00000"/>
                </a:solidFill>
              </a:rPr>
              <a:t>wait time</a:t>
            </a:r>
            <a:r>
              <a:rPr lang="en-US" sz="1800" dirty="0"/>
              <a:t>, SQS uses </a:t>
            </a:r>
            <a:r>
              <a:rPr lang="en-US" sz="1800" dirty="0">
                <a:solidFill>
                  <a:srgbClr val="C00000"/>
                </a:solidFill>
              </a:rPr>
              <a:t>short polling</a:t>
            </a:r>
            <a:r>
              <a:rPr lang="en-US" sz="1800" dirty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API call</a:t>
            </a:r>
            <a:r>
              <a:rPr lang="en-US" sz="1800" dirty="0"/>
              <a:t> returns immediately, whether it finds a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 or not.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800" dirty="0"/>
              <a:t>If there are </a:t>
            </a:r>
            <a:r>
              <a:rPr lang="en-US" sz="1800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messages</a:t>
            </a:r>
            <a:r>
              <a:rPr lang="en-US" sz="1800" dirty="0"/>
              <a:t>, it returns an </a:t>
            </a:r>
            <a:r>
              <a:rPr lang="en-US" sz="1800" dirty="0">
                <a:solidFill>
                  <a:srgbClr val="C00000"/>
                </a:solidFill>
              </a:rPr>
              <a:t>empty response</a:t>
            </a:r>
            <a:r>
              <a:rPr lang="en-US" sz="1800" dirty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800" dirty="0"/>
              <a:t>This method can result in </a:t>
            </a:r>
            <a:r>
              <a:rPr lang="en-US" sz="1800" dirty="0">
                <a:solidFill>
                  <a:srgbClr val="C00000"/>
                </a:solidFill>
              </a:rPr>
              <a:t>higher API request rates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C00000"/>
                </a:solidFill>
              </a:rPr>
              <a:t>more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cost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Long Polling</a:t>
            </a:r>
            <a:r>
              <a:rPr lang="en-US" sz="1800" dirty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800" dirty="0"/>
              <a:t>When you specify a "</a:t>
            </a:r>
            <a:r>
              <a:rPr lang="en-US" sz="1800" dirty="0">
                <a:solidFill>
                  <a:srgbClr val="C00000"/>
                </a:solidFill>
              </a:rPr>
              <a:t>Receive Message Wait Time</a:t>
            </a:r>
            <a:r>
              <a:rPr lang="en-US" sz="1800" dirty="0"/>
              <a:t>" (</a:t>
            </a:r>
            <a:r>
              <a:rPr lang="en-US" sz="1800" dirty="0">
                <a:solidFill>
                  <a:srgbClr val="C00000"/>
                </a:solidFill>
              </a:rPr>
              <a:t>up to 20 seconds</a:t>
            </a:r>
            <a:r>
              <a:rPr lang="en-US" sz="1800" dirty="0"/>
              <a:t>), SQS uses </a:t>
            </a:r>
            <a:r>
              <a:rPr lang="en-US" sz="1800" dirty="0">
                <a:solidFill>
                  <a:srgbClr val="C00000"/>
                </a:solidFill>
              </a:rPr>
              <a:t>long polling</a:t>
            </a:r>
            <a:r>
              <a:rPr lang="en-US" sz="1800" dirty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API call </a:t>
            </a:r>
            <a:r>
              <a:rPr lang="en-US" sz="1800" dirty="0"/>
              <a:t>waits up to the specified time for a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 to arrive in the </a:t>
            </a:r>
            <a:r>
              <a:rPr lang="en-US" sz="1800" dirty="0">
                <a:solidFill>
                  <a:srgbClr val="C00000"/>
                </a:solidFill>
              </a:rPr>
              <a:t>queue</a:t>
            </a:r>
            <a:r>
              <a:rPr lang="en-US" sz="1800" dirty="0"/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800" dirty="0"/>
              <a:t>If a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 becomes available within the </a:t>
            </a:r>
            <a:r>
              <a:rPr lang="en-US" sz="1800" dirty="0">
                <a:solidFill>
                  <a:srgbClr val="C00000"/>
                </a:solidFill>
              </a:rPr>
              <a:t>wait time</a:t>
            </a:r>
            <a:r>
              <a:rPr lang="en-US" sz="1800" dirty="0"/>
              <a:t>, it is returned immediately.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1800" dirty="0"/>
              <a:t>If </a:t>
            </a:r>
            <a:r>
              <a:rPr lang="en-US" sz="1800" dirty="0">
                <a:solidFill>
                  <a:srgbClr val="C00000"/>
                </a:solidFill>
              </a:rPr>
              <a:t>no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 arrives within the </a:t>
            </a:r>
            <a:r>
              <a:rPr lang="en-US" sz="1800" dirty="0">
                <a:solidFill>
                  <a:srgbClr val="C00000"/>
                </a:solidFill>
              </a:rPr>
              <a:t>wait time</a:t>
            </a:r>
            <a:r>
              <a:rPr lang="en-US" sz="1800" dirty="0"/>
              <a:t>, it returns an </a:t>
            </a:r>
            <a:r>
              <a:rPr lang="en-US" sz="1800" dirty="0">
                <a:solidFill>
                  <a:srgbClr val="C00000"/>
                </a:solidFill>
              </a:rPr>
              <a:t>empty response </a:t>
            </a:r>
            <a:r>
              <a:rPr lang="en-US" sz="1800" dirty="0"/>
              <a:t>after the </a:t>
            </a:r>
            <a:r>
              <a:rPr lang="en-US" sz="1800" dirty="0">
                <a:solidFill>
                  <a:srgbClr val="C00000"/>
                </a:solidFill>
              </a:rPr>
              <a:t>wait time </a:t>
            </a:r>
            <a:r>
              <a:rPr lang="en-US" sz="1800" dirty="0"/>
              <a:t>expires.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E1F1B-5455-37CE-0F1B-3C86223756C8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48012A-1B91-02E4-D23C-24544A57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274" y="4498649"/>
            <a:ext cx="6619452" cy="22872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31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625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54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066800"/>
            <a:ext cx="274671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Benefits of Long Polling: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532634"/>
            <a:ext cx="11670975" cy="4639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Reduced Costs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Long polling </a:t>
            </a:r>
            <a:r>
              <a:rPr lang="en-US" sz="2000" dirty="0"/>
              <a:t>reduces the number of </a:t>
            </a:r>
            <a:r>
              <a:rPr lang="en-US" sz="2000" dirty="0">
                <a:solidFill>
                  <a:srgbClr val="C00000"/>
                </a:solidFill>
              </a:rPr>
              <a:t>empty responses</a:t>
            </a:r>
            <a:r>
              <a:rPr lang="en-US" sz="2000" dirty="0"/>
              <a:t>, leading to </a:t>
            </a:r>
            <a:r>
              <a:rPr lang="en-US" sz="2000" dirty="0">
                <a:solidFill>
                  <a:srgbClr val="C00000"/>
                </a:solidFill>
              </a:rPr>
              <a:t>fewer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API requests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can lower your </a:t>
            </a:r>
            <a:r>
              <a:rPr lang="en-US" sz="2000" dirty="0">
                <a:solidFill>
                  <a:srgbClr val="C00000"/>
                </a:solidFill>
              </a:rPr>
              <a:t>costs</a:t>
            </a:r>
            <a:r>
              <a:rPr lang="en-US" sz="2000" dirty="0"/>
              <a:t>, especially in scenarios with </a:t>
            </a:r>
            <a:r>
              <a:rPr lang="en-US" sz="2000" dirty="0">
                <a:solidFill>
                  <a:srgbClr val="C00000"/>
                </a:solidFill>
              </a:rPr>
              <a:t>low message traffic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Efficient Resource Usage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By waiting for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to arrive, </a:t>
            </a:r>
            <a:r>
              <a:rPr lang="en-US" sz="2000" dirty="0">
                <a:solidFill>
                  <a:srgbClr val="C00000"/>
                </a:solidFill>
              </a:rPr>
              <a:t>long polling </a:t>
            </a:r>
            <a:r>
              <a:rPr lang="en-US" sz="2000" dirty="0"/>
              <a:t>reduces unnecessary </a:t>
            </a:r>
            <a:r>
              <a:rPr lang="en-US" sz="2000" dirty="0">
                <a:solidFill>
                  <a:srgbClr val="C00000"/>
                </a:solidFill>
              </a:rPr>
              <a:t>API calls </a:t>
            </a:r>
            <a:r>
              <a:rPr lang="en-US" sz="2000" dirty="0"/>
              <a:t>and server load.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makes your application more efficient and responsive.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Better Performance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Long polling </a:t>
            </a:r>
            <a:r>
              <a:rPr lang="en-US" sz="2000" dirty="0"/>
              <a:t>ensures that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are received as soon as they are available.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can improve the overall performance of your application, as it reduces the delay in message processing.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79131-C4B8-98E7-F3B4-A0C08CA7F419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28404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3965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7256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00193" y="750085"/>
            <a:ext cx="6099875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Example Scenario (User Sign-up Notifications):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304034"/>
            <a:ext cx="11956774" cy="2505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Imagine you have a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that receives </a:t>
            </a:r>
            <a:r>
              <a:rPr lang="en-US" sz="2000" dirty="0">
                <a:solidFill>
                  <a:srgbClr val="C00000"/>
                </a:solidFill>
              </a:rPr>
              <a:t>user sign-up notifications</a:t>
            </a:r>
            <a:r>
              <a:rPr lang="en-US" sz="2000" dirty="0"/>
              <a:t>. With </a:t>
            </a:r>
            <a:r>
              <a:rPr lang="en-US" sz="2000" dirty="0">
                <a:solidFill>
                  <a:srgbClr val="C00000"/>
                </a:solidFill>
              </a:rPr>
              <a:t>short polling</a:t>
            </a:r>
            <a:r>
              <a:rPr lang="en-US" sz="2000" dirty="0"/>
              <a:t>, your application keeps checking the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frequently</a:t>
            </a:r>
            <a:r>
              <a:rPr lang="en-US" sz="2000" dirty="0"/>
              <a:t>, even if </a:t>
            </a:r>
            <a:r>
              <a:rPr lang="en-US" sz="2000" dirty="0">
                <a:solidFill>
                  <a:srgbClr val="C00000"/>
                </a:solidFill>
              </a:rPr>
              <a:t>no new users sign up</a:t>
            </a:r>
            <a:r>
              <a:rPr lang="en-US" sz="2000" dirty="0"/>
              <a:t>. This results in many </a:t>
            </a:r>
            <a:r>
              <a:rPr lang="en-US" sz="2000" dirty="0">
                <a:solidFill>
                  <a:srgbClr val="C00000"/>
                </a:solidFill>
              </a:rPr>
              <a:t>empty responses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C00000"/>
                </a:solidFill>
              </a:rPr>
              <a:t>higher costs.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With </a:t>
            </a:r>
            <a:r>
              <a:rPr lang="en-US" sz="2000" dirty="0">
                <a:solidFill>
                  <a:srgbClr val="C00000"/>
                </a:solidFill>
              </a:rPr>
              <a:t>long polling</a:t>
            </a:r>
            <a:r>
              <a:rPr lang="en-US" sz="2000" dirty="0"/>
              <a:t>, your application waits (e.g., 10 seconds) for a </a:t>
            </a:r>
            <a:r>
              <a:rPr lang="en-US" sz="2000" dirty="0">
                <a:solidFill>
                  <a:srgbClr val="C00000"/>
                </a:solidFill>
              </a:rPr>
              <a:t>new message</a:t>
            </a:r>
            <a:r>
              <a:rPr lang="en-US" sz="2000" dirty="0"/>
              <a:t>. If a </a:t>
            </a:r>
            <a:r>
              <a:rPr lang="en-US" sz="2000" dirty="0">
                <a:solidFill>
                  <a:srgbClr val="C00000"/>
                </a:solidFill>
              </a:rPr>
              <a:t>user signs up </a:t>
            </a:r>
            <a:r>
              <a:rPr lang="en-US" sz="2000" dirty="0"/>
              <a:t>during this time, the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is delivered immediately. If </a:t>
            </a:r>
            <a:r>
              <a:rPr lang="en-US" sz="2000" dirty="0">
                <a:solidFill>
                  <a:srgbClr val="C00000"/>
                </a:solidFill>
              </a:rPr>
              <a:t>no new sign-ups</a:t>
            </a:r>
            <a:r>
              <a:rPr lang="en-US" sz="2000" dirty="0"/>
              <a:t> occur, the application checks </a:t>
            </a:r>
            <a:r>
              <a:rPr lang="en-US" sz="2000" dirty="0">
                <a:solidFill>
                  <a:srgbClr val="C00000"/>
                </a:solidFill>
              </a:rPr>
              <a:t>less frequently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reducing costs </a:t>
            </a:r>
            <a:r>
              <a:rPr lang="en-US" sz="2000" dirty="0"/>
              <a:t>and improving efficiency.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602B7A-E886-49C1-3EF2-4CE0672528CB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22E28-0938-841A-3BBC-679646213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942974"/>
            <a:ext cx="7905901" cy="27317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29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1799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08923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76200" y="492610"/>
            <a:ext cx="4944430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Example Scenario (Order Processing):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009596"/>
            <a:ext cx="11956774" cy="3714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Imagine you have an application that </a:t>
            </a:r>
            <a:r>
              <a:rPr lang="en-US" sz="1800" dirty="0">
                <a:solidFill>
                  <a:srgbClr val="C00000"/>
                </a:solidFill>
              </a:rPr>
              <a:t>processes orders </a:t>
            </a:r>
            <a:r>
              <a:rPr lang="en-US" sz="1800" dirty="0"/>
              <a:t>from an </a:t>
            </a:r>
            <a:r>
              <a:rPr lang="en-US" sz="1800" dirty="0">
                <a:solidFill>
                  <a:srgbClr val="C00000"/>
                </a:solidFill>
              </a:rPr>
              <a:t>online store</a:t>
            </a:r>
            <a:r>
              <a:rPr lang="en-US" sz="1800" dirty="0"/>
              <a:t>. </a:t>
            </a:r>
            <a:r>
              <a:rPr lang="en-US" sz="1800" dirty="0">
                <a:solidFill>
                  <a:srgbClr val="C00000"/>
                </a:solidFill>
              </a:rPr>
              <a:t>Orders</a:t>
            </a:r>
            <a:r>
              <a:rPr lang="en-US" sz="1800" dirty="0"/>
              <a:t> are placed into an </a:t>
            </a:r>
            <a:r>
              <a:rPr lang="en-US" sz="1800" dirty="0">
                <a:solidFill>
                  <a:srgbClr val="C00000"/>
                </a:solidFill>
              </a:rPr>
              <a:t>SQS queue</a:t>
            </a:r>
            <a:r>
              <a:rPr lang="en-US" sz="1800" dirty="0"/>
              <a:t>, and a </a:t>
            </a:r>
            <a:r>
              <a:rPr lang="en-US" sz="1800" dirty="0">
                <a:solidFill>
                  <a:srgbClr val="C00000"/>
                </a:solidFill>
              </a:rPr>
              <a:t>worker application </a:t>
            </a:r>
            <a:r>
              <a:rPr lang="en-US" sz="1800" dirty="0"/>
              <a:t>retrieves and processes these </a:t>
            </a:r>
            <a:r>
              <a:rPr lang="en-US" sz="1800" dirty="0">
                <a:solidFill>
                  <a:srgbClr val="C00000"/>
                </a:solidFill>
              </a:rPr>
              <a:t>orders</a:t>
            </a:r>
            <a:r>
              <a:rPr lang="en-US" sz="1800" dirty="0"/>
              <a:t>: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1. Without Wait Time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Short Polling</a:t>
            </a:r>
            <a:r>
              <a:rPr lang="en-US" sz="1800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worker</a:t>
            </a:r>
            <a:r>
              <a:rPr lang="en-US" sz="1800" dirty="0"/>
              <a:t> sends a </a:t>
            </a:r>
            <a:r>
              <a:rPr lang="en-US" sz="1800" dirty="0">
                <a:solidFill>
                  <a:srgbClr val="C00000"/>
                </a:solidFill>
              </a:rPr>
              <a:t>request</a:t>
            </a:r>
            <a:r>
              <a:rPr lang="en-US" sz="1800" dirty="0"/>
              <a:t> to receive </a:t>
            </a:r>
            <a:r>
              <a:rPr lang="en-US" sz="1800" dirty="0">
                <a:solidFill>
                  <a:srgbClr val="C00000"/>
                </a:solidFill>
              </a:rPr>
              <a:t>messages</a:t>
            </a:r>
            <a:r>
              <a:rPr lang="en-US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</a:t>
            </a:r>
            <a:r>
              <a:rPr lang="en-US" sz="1800" dirty="0">
                <a:solidFill>
                  <a:srgbClr val="C00000"/>
                </a:solidFill>
              </a:rPr>
              <a:t>queue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C00000"/>
                </a:solidFill>
              </a:rPr>
              <a:t>empty</a:t>
            </a:r>
            <a:r>
              <a:rPr lang="en-US" sz="1800" dirty="0"/>
              <a:t>, it immediately gets an </a:t>
            </a:r>
            <a:r>
              <a:rPr lang="en-US" sz="1800" dirty="0">
                <a:solidFill>
                  <a:srgbClr val="C00000"/>
                </a:solidFill>
              </a:rPr>
              <a:t>empty response </a:t>
            </a:r>
            <a:r>
              <a:rPr lang="en-US" sz="1800" dirty="0"/>
              <a:t>and has to send another </a:t>
            </a:r>
            <a:r>
              <a:rPr lang="en-US" sz="1800" dirty="0">
                <a:solidFill>
                  <a:srgbClr val="C00000"/>
                </a:solidFill>
              </a:rPr>
              <a:t>request</a:t>
            </a:r>
            <a:r>
              <a:rPr lang="en-US" sz="1800" dirty="0"/>
              <a:t> soon after, leading to many requests and possible higher costs.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2. With Wait Time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Long Polling</a:t>
            </a:r>
            <a:r>
              <a:rPr lang="en-US" sz="1800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worker</a:t>
            </a:r>
            <a:r>
              <a:rPr lang="en-US" sz="1800" dirty="0"/>
              <a:t> sends a </a:t>
            </a:r>
            <a:r>
              <a:rPr lang="en-US" sz="1800" dirty="0">
                <a:solidFill>
                  <a:srgbClr val="C00000"/>
                </a:solidFill>
              </a:rPr>
              <a:t>request</a:t>
            </a:r>
            <a:r>
              <a:rPr lang="en-US" sz="1800" dirty="0"/>
              <a:t> to receive </a:t>
            </a:r>
            <a:r>
              <a:rPr lang="en-US" sz="1800" dirty="0">
                <a:solidFill>
                  <a:srgbClr val="C00000"/>
                </a:solidFill>
              </a:rPr>
              <a:t>messages</a:t>
            </a:r>
            <a:r>
              <a:rPr lang="en-US" sz="1800" dirty="0"/>
              <a:t> with a </a:t>
            </a:r>
            <a:r>
              <a:rPr lang="en-US" sz="1800" dirty="0">
                <a:solidFill>
                  <a:srgbClr val="C00000"/>
                </a:solidFill>
              </a:rPr>
              <a:t>wait time of 10 seconds</a:t>
            </a:r>
            <a:r>
              <a:rPr lang="en-US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</a:t>
            </a:r>
            <a:r>
              <a:rPr lang="en-US" sz="1800" dirty="0">
                <a:solidFill>
                  <a:srgbClr val="C00000"/>
                </a:solidFill>
              </a:rPr>
              <a:t>queue</a:t>
            </a:r>
            <a:r>
              <a:rPr lang="en-US" sz="1800" dirty="0"/>
              <a:t> is </a:t>
            </a:r>
            <a:r>
              <a:rPr lang="en-US" sz="1800" dirty="0">
                <a:solidFill>
                  <a:srgbClr val="C00000"/>
                </a:solidFill>
              </a:rPr>
              <a:t>empty</a:t>
            </a:r>
            <a:r>
              <a:rPr lang="en-US" sz="1800" dirty="0"/>
              <a:t>, the </a:t>
            </a:r>
            <a:r>
              <a:rPr lang="en-US" sz="1800" dirty="0">
                <a:solidFill>
                  <a:srgbClr val="C00000"/>
                </a:solidFill>
              </a:rPr>
              <a:t>request waits up to 10 seconds </a:t>
            </a:r>
            <a:r>
              <a:rPr lang="en-US" sz="1800" dirty="0"/>
              <a:t>for a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 to arrive.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This reduces the number of </a:t>
            </a:r>
            <a:r>
              <a:rPr lang="en-US" sz="1800" dirty="0">
                <a:solidFill>
                  <a:srgbClr val="C00000"/>
                </a:solidFill>
              </a:rPr>
              <a:t>empty responses </a:t>
            </a:r>
            <a:r>
              <a:rPr lang="en-US" sz="1800" dirty="0"/>
              <a:t>and the total number of requests, making the system more efficient and cost-effective.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F4A32B-23DB-33D6-9F51-FB210A7E5E06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BF03E-1C66-3992-91FF-C58DD385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77" y="4971745"/>
            <a:ext cx="5351445" cy="18490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56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3965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7256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5821" y="702416"/>
            <a:ext cx="609600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to Configure Receive Message Wait Time: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207436" y="1299716"/>
            <a:ext cx="11956774" cy="5329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When creating or configuring an SQS queue, you can set the </a:t>
            </a:r>
            <a:r>
              <a:rPr lang="en-US" sz="2000" b="1" dirty="0"/>
              <a:t>Receive Message Wait Time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Through the AWS Management Console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Navigate to the SQS service.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Select or create a queue.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In the queue settings, find the "Receive Message Wait Time" setting.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Set it to a value between 0 and 20 seconds (the default is 0 seconds, which means short polling).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Through the AWS SDKs or CLI</a:t>
            </a:r>
            <a:r>
              <a:rPr lang="en-US" sz="2000" dirty="0"/>
              <a:t>: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en-US" sz="2000" dirty="0"/>
              <a:t>When making a </a:t>
            </a:r>
            <a:r>
              <a:rPr lang="en-US" sz="2000" dirty="0" err="1"/>
              <a:t>ReceiveMessage</a:t>
            </a:r>
            <a:r>
              <a:rPr lang="en-US" sz="2000" dirty="0"/>
              <a:t> API call, you can specify the </a:t>
            </a:r>
            <a:r>
              <a:rPr lang="en-US" sz="2000" dirty="0" err="1"/>
              <a:t>WaitTimeSeconds</a:t>
            </a:r>
            <a:r>
              <a:rPr lang="en-US" sz="2000" dirty="0"/>
              <a:t> parameter.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 lvl="1"/>
            <a:r>
              <a:rPr lang="en-US" sz="2000" dirty="0"/>
              <a:t>Example using AWS CLI:</a:t>
            </a:r>
          </a:p>
          <a:p>
            <a:pPr lvl="1">
              <a:buFont typeface="+mj-lt"/>
              <a:buAutoNum type="arabicPeriod"/>
            </a:pPr>
            <a:endParaRPr lang="en-US" sz="2000" dirty="0"/>
          </a:p>
          <a:p>
            <a:pPr lvl="1">
              <a:buFont typeface="+mj-lt"/>
              <a:buAutoNum type="arabicPeriod"/>
            </a:pP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C629D7-D391-F42B-682B-5E1AF953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40" y="5791200"/>
            <a:ext cx="9993120" cy="5144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FD5550-6551-CD71-AD2A-64125309A5B8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7427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9325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61523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00193" y="2286000"/>
            <a:ext cx="148925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Summary: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839948"/>
            <a:ext cx="11956774" cy="2032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</a:rPr>
              <a:t>Receive Message Wait Time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allows your </a:t>
            </a:r>
            <a:r>
              <a:rPr lang="en-US" sz="2000" dirty="0">
                <a:solidFill>
                  <a:srgbClr val="C00000"/>
                </a:solidFill>
              </a:rPr>
              <a:t>SQS queue </a:t>
            </a:r>
            <a:r>
              <a:rPr lang="en-US" sz="2000" dirty="0"/>
              <a:t>to wait for messages before responding.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It helps to reduce the number of </a:t>
            </a:r>
            <a:r>
              <a:rPr lang="en-US" sz="2000" dirty="0">
                <a:solidFill>
                  <a:srgbClr val="C00000"/>
                </a:solidFill>
              </a:rPr>
              <a:t>empty responses </a:t>
            </a:r>
            <a:r>
              <a:rPr lang="en-US" sz="2000" dirty="0"/>
              <a:t>and can </a:t>
            </a:r>
            <a:r>
              <a:rPr lang="en-US" sz="2000" dirty="0">
                <a:solidFill>
                  <a:srgbClr val="C00000"/>
                </a:solidFill>
              </a:rPr>
              <a:t>lower costs </a:t>
            </a:r>
            <a:r>
              <a:rPr lang="en-US" sz="2000" dirty="0"/>
              <a:t>by making fewer requests.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Configurable through the </a:t>
            </a:r>
            <a:r>
              <a:rPr lang="en-US" sz="2000" dirty="0">
                <a:solidFill>
                  <a:srgbClr val="C00000"/>
                </a:solidFill>
              </a:rPr>
              <a:t>AWS Management Console, SDKs, or CLI</a:t>
            </a:r>
            <a:r>
              <a:rPr lang="en-US" sz="2000" dirty="0"/>
              <a:t>, it is a powerful feature for optimizing message retrieval in your applications.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79120-CD71-C33B-97DC-52D0674655F6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34673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93651</TotalTime>
  <Words>864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10286</cp:revision>
  <dcterms:created xsi:type="dcterms:W3CDTF">2006-08-16T00:00:00Z</dcterms:created>
  <dcterms:modified xsi:type="dcterms:W3CDTF">2024-07-21T04:48:04Z</dcterms:modified>
</cp:coreProperties>
</file>