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8"/>
  </p:notesMasterIdLst>
  <p:sldIdLst>
    <p:sldId id="478" r:id="rId2"/>
    <p:sldId id="495" r:id="rId3"/>
    <p:sldId id="499" r:id="rId4"/>
    <p:sldId id="496" r:id="rId5"/>
    <p:sldId id="497" r:id="rId6"/>
    <p:sldId id="498" r:id="rId7"/>
  </p:sldIdLst>
  <p:sldSz cx="12192000" cy="6858000"/>
  <p:notesSz cx="6858000" cy="9144000"/>
  <p:defaultTextStyle>
    <a:defPPr>
      <a:defRPr lang="en-US"/>
    </a:defPPr>
    <a:lvl1pPr marL="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E33"/>
    <a:srgbClr val="0049DA"/>
    <a:srgbClr val="004620"/>
    <a:srgbClr val="E0ABAA"/>
    <a:srgbClr val="AF423F"/>
    <a:srgbClr val="CC9B00"/>
    <a:srgbClr val="005C2A"/>
    <a:srgbClr val="2AE456"/>
    <a:srgbClr val="FF5050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7" autoAdjust="0"/>
    <p:restoredTop sz="94291" autoAdjust="0"/>
  </p:normalViewPr>
  <p:slideViewPr>
    <p:cSldViewPr>
      <p:cViewPr varScale="1">
        <p:scale>
          <a:sx n="71" d="100"/>
          <a:sy n="71" d="100"/>
        </p:scale>
        <p:origin x="1248" y="91"/>
      </p:cViewPr>
      <p:guideLst>
        <p:guide orient="horz" pos="216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7/17/2024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848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2856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356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8453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607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428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1614"/>
            <a:ext cx="2743200" cy="42910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2" y="201614"/>
            <a:ext cx="8026400" cy="42910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6" y="440691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6" y="2906724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6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4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1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1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9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7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5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2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3" y="1535120"/>
            <a:ext cx="5386919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3" y="2174882"/>
            <a:ext cx="5386919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7" y="1535120"/>
            <a:ext cx="5389035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7" y="2174882"/>
            <a:ext cx="5389035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0" y="273050"/>
            <a:ext cx="4011086" cy="1162050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6" y="273061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5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0" y="1435111"/>
            <a:ext cx="4011086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2" indent="0">
              <a:buNone/>
              <a:defRPr sz="3735"/>
            </a:lvl2pPr>
            <a:lvl3pPr marL="1219165" indent="0">
              <a:buNone/>
              <a:defRPr sz="3200"/>
            </a:lvl3pPr>
            <a:lvl4pPr marL="1828747" indent="0">
              <a:buNone/>
              <a:defRPr sz="2667"/>
            </a:lvl4pPr>
            <a:lvl5pPr marL="2438331" indent="0">
              <a:buNone/>
              <a:defRPr sz="2667"/>
            </a:lvl5pPr>
            <a:lvl6pPr marL="3047912" indent="0">
              <a:buNone/>
              <a:defRPr sz="2667"/>
            </a:lvl6pPr>
            <a:lvl7pPr marL="3657494" indent="0">
              <a:buNone/>
              <a:defRPr sz="2667"/>
            </a:lvl7pPr>
            <a:lvl8pPr marL="4267075" indent="0">
              <a:buNone/>
              <a:defRPr sz="2667"/>
            </a:lvl8pPr>
            <a:lvl9pPr marL="4876659" indent="0">
              <a:buNone/>
              <a:defRPr sz="2667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2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4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xStyles>
    <p:titleStyle>
      <a:lvl1pPr algn="ctr" defTabSz="1219165" rtl="0" eaLnBrk="1" latinLnBrk="0" hangingPunct="1">
        <a:spcBef>
          <a:spcPct val="0"/>
        </a:spcBef>
        <a:buNone/>
        <a:defRPr sz="58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8" indent="-457188" algn="l" defTabSz="1219165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2" indent="-380990" algn="l" defTabSz="1219165" rtl="0" eaLnBrk="1" latinLnBrk="0" hangingPunct="1">
        <a:spcBef>
          <a:spcPct val="20000"/>
        </a:spcBef>
        <a:buFont typeface="Arial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3955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39" indent="-304792" algn="l" defTabSz="1219165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21" indent="-304792" algn="l" defTabSz="1219165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04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86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67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51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6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47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1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1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94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7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59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5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5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2214035" y="2091797"/>
            <a:ext cx="406400" cy="5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4" name="AutoShape 2" descr="3 Ways to Design a Car - wikiHow">
            <a:extLst>
              <a:ext uri="{FF2B5EF4-FFF2-40B4-BE49-F238E27FC236}">
                <a16:creationId xmlns:a16="http://schemas.microsoft.com/office/drawing/2014/main" id="{233B23E8-8BDE-BBCA-03C1-83E3A4EFBF4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1420808"/>
            <a:ext cx="304800" cy="428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E2C194-CF7C-6284-0A3A-CAB67E5F2BD6}"/>
              </a:ext>
            </a:extLst>
          </p:cNvPr>
          <p:cNvSpPr txBox="1"/>
          <p:nvPr/>
        </p:nvSpPr>
        <p:spPr>
          <a:xfrm>
            <a:off x="117613" y="533400"/>
            <a:ext cx="2508700" cy="400110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What is Amazon SQS?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98E3CF-CD5E-8F3A-577A-C7952B8D0396}"/>
              </a:ext>
            </a:extLst>
          </p:cNvPr>
          <p:cNvSpPr/>
          <p:nvPr/>
        </p:nvSpPr>
        <p:spPr>
          <a:xfrm>
            <a:off x="2590800" y="32238"/>
            <a:ext cx="68580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The Hidden Timer: A Beginner's Guide to SQS Visibility Timeout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7F46E9-B3C2-8F02-C81F-611C9DA11AAC}"/>
              </a:ext>
            </a:extLst>
          </p:cNvPr>
          <p:cNvSpPr/>
          <p:nvPr/>
        </p:nvSpPr>
        <p:spPr>
          <a:xfrm>
            <a:off x="140025" y="999234"/>
            <a:ext cx="11956774" cy="18201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FF0000"/>
                </a:solidFill>
              </a:rPr>
              <a:t>Amazon SQS (Simple Queue Service) </a:t>
            </a:r>
            <a:r>
              <a:rPr lang="en-US" sz="2000" dirty="0"/>
              <a:t>is a service provided by </a:t>
            </a:r>
            <a:r>
              <a:rPr lang="en-US" sz="2000" dirty="0">
                <a:solidFill>
                  <a:srgbClr val="FF0000"/>
                </a:solidFill>
              </a:rPr>
              <a:t>Amazon Web Services (AWS) </a:t>
            </a:r>
            <a:r>
              <a:rPr lang="en-US" sz="2000" dirty="0"/>
              <a:t>that allows you to </a:t>
            </a:r>
            <a:r>
              <a:rPr lang="en-US" sz="2000" dirty="0">
                <a:solidFill>
                  <a:srgbClr val="FF0000"/>
                </a:solidFill>
              </a:rPr>
              <a:t>send, store, and receive messages</a:t>
            </a:r>
            <a:r>
              <a:rPr lang="en-US" sz="2000" dirty="0"/>
              <a:t> between software components, helping to </a:t>
            </a:r>
            <a:r>
              <a:rPr lang="en-US" sz="2000" dirty="0">
                <a:solidFill>
                  <a:srgbClr val="FF0000"/>
                </a:solidFill>
              </a:rPr>
              <a:t>decouple</a:t>
            </a:r>
            <a:r>
              <a:rPr lang="en-US" sz="2000" dirty="0"/>
              <a:t> them.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Think of </a:t>
            </a:r>
            <a:r>
              <a:rPr lang="en-US" sz="2000" dirty="0">
                <a:solidFill>
                  <a:srgbClr val="FF0000"/>
                </a:solidFill>
              </a:rPr>
              <a:t>SQS</a:t>
            </a:r>
            <a:r>
              <a:rPr lang="en-US" sz="2000" dirty="0"/>
              <a:t> as a </a:t>
            </a:r>
            <a:r>
              <a:rPr lang="en-US" sz="2000" dirty="0">
                <a:solidFill>
                  <a:srgbClr val="FF0000"/>
                </a:solidFill>
              </a:rPr>
              <a:t>message board </a:t>
            </a:r>
            <a:r>
              <a:rPr lang="en-US" sz="2000" dirty="0"/>
              <a:t>where different parts of your application can </a:t>
            </a:r>
            <a:r>
              <a:rPr lang="en-US" sz="2000" dirty="0">
                <a:solidFill>
                  <a:srgbClr val="FF0000"/>
                </a:solidFill>
              </a:rPr>
              <a:t>leave and pick up messages </a:t>
            </a:r>
            <a:r>
              <a:rPr lang="en-US" sz="2000" dirty="0"/>
              <a:t>without needing to communicate directly.</a:t>
            </a:r>
            <a:endParaRPr lang="en-US" sz="3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22C73-9361-0BFE-64AD-FAC66BFCF4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3921824"/>
            <a:ext cx="6005704" cy="2075142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  <p:pic>
        <p:nvPicPr>
          <p:cNvPr id="9" name="Picture 2" descr="CSS3 cork board with sticky notes! – Geek's Retreat">
            <a:extLst>
              <a:ext uri="{FF2B5EF4-FFF2-40B4-BE49-F238E27FC236}">
                <a16:creationId xmlns:a16="http://schemas.microsoft.com/office/drawing/2014/main" id="{21AEB2B5-E053-F7AD-94B0-76F40D3B7E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3744" y="3048000"/>
            <a:ext cx="4710112" cy="3534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0404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5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5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2214035" y="2091797"/>
            <a:ext cx="406400" cy="5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4" name="AutoShape 2" descr="3 Ways to Design a Car - wikiHow">
            <a:extLst>
              <a:ext uri="{FF2B5EF4-FFF2-40B4-BE49-F238E27FC236}">
                <a16:creationId xmlns:a16="http://schemas.microsoft.com/office/drawing/2014/main" id="{233B23E8-8BDE-BBCA-03C1-83E3A4EFBF4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1420808"/>
            <a:ext cx="304800" cy="428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E2C194-CF7C-6284-0A3A-CAB67E5F2BD6}"/>
              </a:ext>
            </a:extLst>
          </p:cNvPr>
          <p:cNvSpPr txBox="1"/>
          <p:nvPr/>
        </p:nvSpPr>
        <p:spPr>
          <a:xfrm>
            <a:off x="117613" y="533400"/>
            <a:ext cx="4688784" cy="400110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What is Visibility Timeout in Amazon SQS?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98E3CF-CD5E-8F3A-577A-C7952B8D0396}"/>
              </a:ext>
            </a:extLst>
          </p:cNvPr>
          <p:cNvSpPr/>
          <p:nvPr/>
        </p:nvSpPr>
        <p:spPr>
          <a:xfrm>
            <a:off x="2590800" y="32238"/>
            <a:ext cx="68580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The Hidden Timer: A Beginner's Guide to SQS Visibility Timeout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7F46E9-B3C2-8F02-C81F-611C9DA11AAC}"/>
              </a:ext>
            </a:extLst>
          </p:cNvPr>
          <p:cNvSpPr/>
          <p:nvPr/>
        </p:nvSpPr>
        <p:spPr>
          <a:xfrm>
            <a:off x="140025" y="999233"/>
            <a:ext cx="11956774" cy="2408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Imagine you have a </a:t>
            </a:r>
            <a:r>
              <a:rPr lang="en-US" sz="2000" dirty="0">
                <a:solidFill>
                  <a:srgbClr val="FF0000"/>
                </a:solidFill>
              </a:rPr>
              <a:t>message board (Amazon SQS) </a:t>
            </a:r>
            <a:r>
              <a:rPr lang="en-US" sz="2000" dirty="0"/>
              <a:t>where </a:t>
            </a:r>
            <a:r>
              <a:rPr lang="en-US" sz="2000" dirty="0">
                <a:solidFill>
                  <a:srgbClr val="FF0000"/>
                </a:solidFill>
              </a:rPr>
              <a:t>tasks (messages) </a:t>
            </a:r>
            <a:r>
              <a:rPr lang="en-US" sz="2000" dirty="0"/>
              <a:t>are posted for </a:t>
            </a:r>
            <a:r>
              <a:rPr lang="en-US" sz="2000" dirty="0">
                <a:solidFill>
                  <a:srgbClr val="FF0000"/>
                </a:solidFill>
              </a:rPr>
              <a:t>workers (computers</a:t>
            </a:r>
            <a:r>
              <a:rPr lang="en-US" sz="2000" dirty="0"/>
              <a:t>) to pick up and complete. Now, when a </a:t>
            </a:r>
            <a:r>
              <a:rPr lang="en-US" sz="2000" dirty="0">
                <a:solidFill>
                  <a:srgbClr val="FF0000"/>
                </a:solidFill>
              </a:rPr>
              <a:t>worker</a:t>
            </a:r>
            <a:r>
              <a:rPr lang="en-US" sz="2000" dirty="0"/>
              <a:t> picks up a </a:t>
            </a:r>
            <a:r>
              <a:rPr lang="en-US" sz="2000" dirty="0">
                <a:solidFill>
                  <a:srgbClr val="FF0000"/>
                </a:solidFill>
              </a:rPr>
              <a:t>task</a:t>
            </a:r>
            <a:r>
              <a:rPr lang="en-US" sz="2000" dirty="0"/>
              <a:t>, we don't want other </a:t>
            </a:r>
            <a:r>
              <a:rPr lang="en-US" sz="2000" dirty="0">
                <a:solidFill>
                  <a:srgbClr val="FF0000"/>
                </a:solidFill>
              </a:rPr>
              <a:t>workers</a:t>
            </a:r>
            <a:r>
              <a:rPr lang="en-US" sz="2000" dirty="0"/>
              <a:t> to see or pick up that </a:t>
            </a:r>
            <a:r>
              <a:rPr lang="en-US" sz="2000" dirty="0">
                <a:solidFill>
                  <a:srgbClr val="FF0000"/>
                </a:solidFill>
              </a:rPr>
              <a:t>same task </a:t>
            </a:r>
            <a:r>
              <a:rPr lang="en-US" sz="2000" dirty="0"/>
              <a:t>until the first worker has had enough time to finish it. This is where "</a:t>
            </a:r>
            <a:r>
              <a:rPr lang="en-US" sz="2000" dirty="0">
                <a:solidFill>
                  <a:srgbClr val="FF0000"/>
                </a:solidFill>
              </a:rPr>
              <a:t>Visibility Timeout</a:t>
            </a:r>
            <a:r>
              <a:rPr lang="en-US" sz="2000" dirty="0"/>
              <a:t>" comes in.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rgbClr val="FF0000"/>
                </a:solidFill>
              </a:rPr>
              <a:t>Visibility Timeout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is the period during which a </a:t>
            </a:r>
            <a:r>
              <a:rPr lang="en-US" sz="2000" dirty="0">
                <a:solidFill>
                  <a:srgbClr val="FF0000"/>
                </a:solidFill>
              </a:rPr>
              <a:t>message</a:t>
            </a:r>
            <a:r>
              <a:rPr lang="en-US" sz="2000" dirty="0"/>
              <a:t> remains </a:t>
            </a:r>
            <a:r>
              <a:rPr lang="en-US" sz="2000" dirty="0">
                <a:solidFill>
                  <a:srgbClr val="FF0000"/>
                </a:solidFill>
              </a:rPr>
              <a:t>invisible</a:t>
            </a:r>
            <a:r>
              <a:rPr lang="en-US" sz="2000" dirty="0"/>
              <a:t> to other workers after a worker has picked it up.</a:t>
            </a:r>
          </a:p>
        </p:txBody>
      </p:sp>
      <p:pic>
        <p:nvPicPr>
          <p:cNvPr id="8" name="Picture 2" descr="CSS3 cork board with sticky notes! – Geek's Retreat">
            <a:extLst>
              <a:ext uri="{FF2B5EF4-FFF2-40B4-BE49-F238E27FC236}">
                <a16:creationId xmlns:a16="http://schemas.microsoft.com/office/drawing/2014/main" id="{9073D482-8016-3EC6-616B-B65748C8F8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4225" y="3449998"/>
            <a:ext cx="4499175" cy="3375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1250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5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5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2214035" y="2091797"/>
            <a:ext cx="406400" cy="5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4" name="AutoShape 2" descr="3 Ways to Design a Car - wikiHow">
            <a:extLst>
              <a:ext uri="{FF2B5EF4-FFF2-40B4-BE49-F238E27FC236}">
                <a16:creationId xmlns:a16="http://schemas.microsoft.com/office/drawing/2014/main" id="{233B23E8-8BDE-BBCA-03C1-83E3A4EFBF4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1420808"/>
            <a:ext cx="304800" cy="428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E2C194-CF7C-6284-0A3A-CAB67E5F2BD6}"/>
              </a:ext>
            </a:extLst>
          </p:cNvPr>
          <p:cNvSpPr txBox="1"/>
          <p:nvPr/>
        </p:nvSpPr>
        <p:spPr>
          <a:xfrm>
            <a:off x="117613" y="533400"/>
            <a:ext cx="4688784" cy="400110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What is Visibility Timeout in Amazon SQS?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98E3CF-CD5E-8F3A-577A-C7952B8D0396}"/>
              </a:ext>
            </a:extLst>
          </p:cNvPr>
          <p:cNvSpPr/>
          <p:nvPr/>
        </p:nvSpPr>
        <p:spPr>
          <a:xfrm>
            <a:off x="2590800" y="32238"/>
            <a:ext cx="68580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The Hidden Timer: A Beginner's Guide to SQS Visibility Timeout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7F46E9-B3C2-8F02-C81F-611C9DA11AAC}"/>
              </a:ext>
            </a:extLst>
          </p:cNvPr>
          <p:cNvSpPr/>
          <p:nvPr/>
        </p:nvSpPr>
        <p:spPr>
          <a:xfrm>
            <a:off x="140025" y="999232"/>
            <a:ext cx="11956774" cy="2886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+mj-lt"/>
              <a:buAutoNum type="arabicPeriod"/>
            </a:pPr>
            <a:r>
              <a:rPr lang="en-US" sz="1800" b="1" dirty="0"/>
              <a:t>Message Received:</a:t>
            </a:r>
            <a:r>
              <a:rPr lang="en-US" sz="1800" dirty="0"/>
              <a:t> A </a:t>
            </a:r>
            <a:r>
              <a:rPr lang="en-US" sz="1800" dirty="0">
                <a:solidFill>
                  <a:srgbClr val="FF0000"/>
                </a:solidFill>
              </a:rPr>
              <a:t>worker</a:t>
            </a:r>
            <a:r>
              <a:rPr lang="en-US" sz="1800" dirty="0"/>
              <a:t> reads a </a:t>
            </a:r>
            <a:r>
              <a:rPr lang="en-US" sz="1800" dirty="0">
                <a:solidFill>
                  <a:srgbClr val="FF0000"/>
                </a:solidFill>
              </a:rPr>
              <a:t>message</a:t>
            </a:r>
            <a:r>
              <a:rPr lang="en-US" sz="1800" dirty="0"/>
              <a:t> from the </a:t>
            </a:r>
            <a:r>
              <a:rPr lang="en-US" sz="1800" dirty="0">
                <a:solidFill>
                  <a:srgbClr val="FF0000"/>
                </a:solidFill>
              </a:rPr>
              <a:t>queue</a:t>
            </a:r>
            <a:r>
              <a:rPr lang="en-US" sz="1800" dirty="0"/>
              <a:t> and starts working on it.</a:t>
            </a:r>
            <a:br>
              <a:rPr lang="en-US" sz="1800" dirty="0"/>
            </a:br>
            <a:endParaRPr lang="en-US" sz="1800" dirty="0"/>
          </a:p>
          <a:p>
            <a:pPr>
              <a:buFont typeface="+mj-lt"/>
              <a:buAutoNum type="arabicPeriod"/>
            </a:pPr>
            <a:r>
              <a:rPr lang="en-US" sz="1800" b="1" dirty="0"/>
              <a:t>Visibility Timeout Starts:</a:t>
            </a:r>
            <a:r>
              <a:rPr lang="en-US" sz="1800" dirty="0"/>
              <a:t> The </a:t>
            </a:r>
            <a:r>
              <a:rPr lang="en-US" sz="1800" dirty="0">
                <a:solidFill>
                  <a:srgbClr val="FF0000"/>
                </a:solidFill>
              </a:rPr>
              <a:t>message</a:t>
            </a:r>
            <a:r>
              <a:rPr lang="en-US" sz="1800" dirty="0"/>
              <a:t> becomes </a:t>
            </a:r>
            <a:r>
              <a:rPr lang="en-US" sz="1800" dirty="0">
                <a:solidFill>
                  <a:srgbClr val="FF0000"/>
                </a:solidFill>
              </a:rPr>
              <a:t>invisible</a:t>
            </a:r>
            <a:r>
              <a:rPr lang="en-US" sz="1800" dirty="0"/>
              <a:t> to other </a:t>
            </a:r>
            <a:r>
              <a:rPr lang="en-US" sz="1800" dirty="0">
                <a:solidFill>
                  <a:srgbClr val="FF0000"/>
                </a:solidFill>
              </a:rPr>
              <a:t>workers</a:t>
            </a:r>
            <a:r>
              <a:rPr lang="en-US" sz="1800" dirty="0"/>
              <a:t> for a specified amount of time. This period is called the "</a:t>
            </a:r>
            <a:r>
              <a:rPr lang="en-US" sz="1800" dirty="0">
                <a:solidFill>
                  <a:srgbClr val="FF0000"/>
                </a:solidFill>
              </a:rPr>
              <a:t>visibility timeout</a:t>
            </a:r>
            <a:r>
              <a:rPr lang="en-US" sz="1800" dirty="0"/>
              <a:t>.“</a:t>
            </a:r>
            <a:br>
              <a:rPr lang="en-US" sz="1800" dirty="0"/>
            </a:br>
            <a:endParaRPr lang="en-US" sz="1800" dirty="0"/>
          </a:p>
          <a:p>
            <a:pPr>
              <a:buFont typeface="+mj-lt"/>
              <a:buAutoNum type="arabicPeriod"/>
            </a:pPr>
            <a:r>
              <a:rPr lang="en-US" sz="1800" b="1" dirty="0"/>
              <a:t>Complete the Task:</a:t>
            </a:r>
            <a:r>
              <a:rPr lang="en-US" sz="1800" dirty="0"/>
              <a:t> If the </a:t>
            </a:r>
            <a:r>
              <a:rPr lang="en-US" sz="1800" dirty="0">
                <a:solidFill>
                  <a:srgbClr val="FF0000"/>
                </a:solidFill>
              </a:rPr>
              <a:t>worker</a:t>
            </a:r>
            <a:r>
              <a:rPr lang="en-US" sz="1800" dirty="0"/>
              <a:t> completes the task and </a:t>
            </a:r>
            <a:r>
              <a:rPr lang="en-US" sz="1800" dirty="0">
                <a:solidFill>
                  <a:srgbClr val="FF0000"/>
                </a:solidFill>
              </a:rPr>
              <a:t>deletes</a:t>
            </a:r>
            <a:r>
              <a:rPr lang="en-US" sz="1800" dirty="0"/>
              <a:t> the </a:t>
            </a:r>
            <a:r>
              <a:rPr lang="en-US" sz="1800" dirty="0">
                <a:solidFill>
                  <a:srgbClr val="FF0000"/>
                </a:solidFill>
              </a:rPr>
              <a:t>message</a:t>
            </a:r>
            <a:r>
              <a:rPr lang="en-US" sz="1800" dirty="0"/>
              <a:t> within the </a:t>
            </a:r>
            <a:r>
              <a:rPr lang="en-US" sz="1800" dirty="0">
                <a:solidFill>
                  <a:srgbClr val="FF0000"/>
                </a:solidFill>
              </a:rPr>
              <a:t>visibility timeout</a:t>
            </a:r>
            <a:r>
              <a:rPr lang="en-US" sz="1800" dirty="0"/>
              <a:t>, the task is considered done.</a:t>
            </a:r>
            <a:br>
              <a:rPr lang="en-US" sz="1800" dirty="0"/>
            </a:br>
            <a:endParaRPr lang="en-US" sz="1800" dirty="0"/>
          </a:p>
          <a:p>
            <a:pPr>
              <a:buFont typeface="+mj-lt"/>
              <a:buAutoNum type="arabicPeriod"/>
            </a:pPr>
            <a:r>
              <a:rPr lang="en-US" sz="1800" b="1" dirty="0"/>
              <a:t>Timeout Expires:</a:t>
            </a:r>
            <a:r>
              <a:rPr lang="en-US" sz="1800" dirty="0"/>
              <a:t> If the </a:t>
            </a:r>
            <a:r>
              <a:rPr lang="en-US" sz="1800" dirty="0">
                <a:solidFill>
                  <a:srgbClr val="FF0000"/>
                </a:solidFill>
              </a:rPr>
              <a:t>worker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FF0000"/>
                </a:solidFill>
              </a:rPr>
              <a:t>does not delete </a:t>
            </a:r>
            <a:r>
              <a:rPr lang="en-US" sz="1800" dirty="0"/>
              <a:t>the </a:t>
            </a:r>
            <a:r>
              <a:rPr lang="en-US" sz="1800" dirty="0">
                <a:solidFill>
                  <a:srgbClr val="FF0000"/>
                </a:solidFill>
              </a:rPr>
              <a:t>message</a:t>
            </a:r>
            <a:r>
              <a:rPr lang="en-US" sz="1800" dirty="0"/>
              <a:t> before the </a:t>
            </a:r>
            <a:r>
              <a:rPr lang="en-US" sz="1800" dirty="0">
                <a:solidFill>
                  <a:srgbClr val="FF0000"/>
                </a:solidFill>
              </a:rPr>
              <a:t>visibility timeout expires </a:t>
            </a:r>
            <a:r>
              <a:rPr lang="en-US" sz="1800" dirty="0"/>
              <a:t>(maybe because the task took too long or the worker crashed), the message becomes </a:t>
            </a:r>
            <a:r>
              <a:rPr lang="en-US" sz="1800" dirty="0">
                <a:solidFill>
                  <a:srgbClr val="FF0000"/>
                </a:solidFill>
              </a:rPr>
              <a:t>visible</a:t>
            </a:r>
            <a:r>
              <a:rPr lang="en-US" sz="1800" dirty="0"/>
              <a:t> again for other </a:t>
            </a:r>
            <a:r>
              <a:rPr lang="en-US" sz="1800" dirty="0">
                <a:solidFill>
                  <a:srgbClr val="FF0000"/>
                </a:solidFill>
              </a:rPr>
              <a:t>workers</a:t>
            </a:r>
            <a:r>
              <a:rPr lang="en-US" sz="1800" dirty="0"/>
              <a:t> to pick up.</a:t>
            </a:r>
          </a:p>
        </p:txBody>
      </p:sp>
      <p:sp>
        <p:nvSpPr>
          <p:cNvPr id="9" name="Flowchart: Terminator 8">
            <a:extLst>
              <a:ext uri="{FF2B5EF4-FFF2-40B4-BE49-F238E27FC236}">
                <a16:creationId xmlns:a16="http://schemas.microsoft.com/office/drawing/2014/main" id="{1358331A-78BE-C349-581E-128EC267A7DE}"/>
              </a:ext>
            </a:extLst>
          </p:cNvPr>
          <p:cNvSpPr/>
          <p:nvPr/>
        </p:nvSpPr>
        <p:spPr>
          <a:xfrm>
            <a:off x="3581400" y="6223353"/>
            <a:ext cx="914400" cy="381000"/>
          </a:xfrm>
          <a:prstGeom prst="flowChartTerminator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9.00</a:t>
            </a:r>
          </a:p>
        </p:txBody>
      </p:sp>
      <p:sp>
        <p:nvSpPr>
          <p:cNvPr id="10" name="Flowchart: Terminator 9">
            <a:extLst>
              <a:ext uri="{FF2B5EF4-FFF2-40B4-BE49-F238E27FC236}">
                <a16:creationId xmlns:a16="http://schemas.microsoft.com/office/drawing/2014/main" id="{BCB89E42-9128-ECEB-9E5E-A3E87DABA03E}"/>
              </a:ext>
            </a:extLst>
          </p:cNvPr>
          <p:cNvSpPr/>
          <p:nvPr/>
        </p:nvSpPr>
        <p:spPr>
          <a:xfrm>
            <a:off x="6324600" y="6223353"/>
            <a:ext cx="914400" cy="381000"/>
          </a:xfrm>
          <a:prstGeom prst="flowChartTerminator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9.01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E8CF336-4F39-E466-538B-0A485FB7B0DC}"/>
              </a:ext>
            </a:extLst>
          </p:cNvPr>
          <p:cNvSpPr/>
          <p:nvPr/>
        </p:nvSpPr>
        <p:spPr>
          <a:xfrm>
            <a:off x="3623534" y="5461500"/>
            <a:ext cx="3581400" cy="50650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Visibility Timeout [1 min]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1472C72-140F-31A7-5A95-5D90B1C6A16F}"/>
              </a:ext>
            </a:extLst>
          </p:cNvPr>
          <p:cNvCxnSpPr>
            <a:cxnSpLocks/>
          </p:cNvCxnSpPr>
          <p:nvPr/>
        </p:nvCxnSpPr>
        <p:spPr>
          <a:xfrm>
            <a:off x="3581400" y="6053121"/>
            <a:ext cx="4953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50D08D35-B6EE-B8B7-D335-F22C1214CFC0}"/>
              </a:ext>
            </a:extLst>
          </p:cNvPr>
          <p:cNvSpPr/>
          <p:nvPr/>
        </p:nvSpPr>
        <p:spPr>
          <a:xfrm>
            <a:off x="1447800" y="5004153"/>
            <a:ext cx="1676400" cy="612648"/>
          </a:xfrm>
          <a:prstGeom prst="wedgeRectCallout">
            <a:avLst>
              <a:gd name="adj1" fmla="val 77991"/>
              <a:gd name="adj2" fmla="val 118690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Worker Reads a Message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D591F62A-037D-2826-AA33-FF1469CA3134}"/>
              </a:ext>
            </a:extLst>
          </p:cNvPr>
          <p:cNvSpPr/>
          <p:nvPr/>
        </p:nvSpPr>
        <p:spPr>
          <a:xfrm>
            <a:off x="3429000" y="4280962"/>
            <a:ext cx="1905000" cy="612648"/>
          </a:xfrm>
          <a:prstGeom prst="wedgeRectCallout">
            <a:avLst>
              <a:gd name="adj1" fmla="val 39672"/>
              <a:gd name="adj2" fmla="val 130981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Message is Invisible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98F8F4C0-8068-AD20-D966-05B1D9A40543}"/>
              </a:ext>
            </a:extLst>
          </p:cNvPr>
          <p:cNvSpPr/>
          <p:nvPr/>
        </p:nvSpPr>
        <p:spPr>
          <a:xfrm>
            <a:off x="7848600" y="4191003"/>
            <a:ext cx="2209800" cy="976039"/>
          </a:xfrm>
          <a:prstGeom prst="wedgeRectCallout">
            <a:avLst>
              <a:gd name="adj1" fmla="val -69218"/>
              <a:gd name="adj2" fmla="val 139739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If message is not deleted, the Message Visible again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2335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5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5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2214035" y="3848588"/>
            <a:ext cx="406400" cy="5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4" name="AutoShape 2" descr="3 Ways to Design a Car - wikiHow">
            <a:extLst>
              <a:ext uri="{FF2B5EF4-FFF2-40B4-BE49-F238E27FC236}">
                <a16:creationId xmlns:a16="http://schemas.microsoft.com/office/drawing/2014/main" id="{233B23E8-8BDE-BBCA-03C1-83E3A4EFBF4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177599"/>
            <a:ext cx="304800" cy="428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E2C194-CF7C-6284-0A3A-CAB67E5F2BD6}"/>
              </a:ext>
            </a:extLst>
          </p:cNvPr>
          <p:cNvSpPr txBox="1"/>
          <p:nvPr/>
        </p:nvSpPr>
        <p:spPr>
          <a:xfrm>
            <a:off x="117613" y="2290191"/>
            <a:ext cx="4073679" cy="400110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Why is Visibility Timeout Important?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98E3CF-CD5E-8F3A-577A-C7952B8D0396}"/>
              </a:ext>
            </a:extLst>
          </p:cNvPr>
          <p:cNvSpPr/>
          <p:nvPr/>
        </p:nvSpPr>
        <p:spPr>
          <a:xfrm>
            <a:off x="2590800" y="32238"/>
            <a:ext cx="68580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The Hidden Timer: A Beginner's Guide to SQS Visibility Timeout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7F46E9-B3C2-8F02-C81F-611C9DA11AAC}"/>
              </a:ext>
            </a:extLst>
          </p:cNvPr>
          <p:cNvSpPr/>
          <p:nvPr/>
        </p:nvSpPr>
        <p:spPr>
          <a:xfrm>
            <a:off x="140025" y="2756025"/>
            <a:ext cx="11956774" cy="16635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2000" b="1" dirty="0"/>
              <a:t>Avoiding Duplicate Work:</a:t>
            </a:r>
            <a:r>
              <a:rPr lang="en-US" sz="2000" dirty="0"/>
              <a:t> It prevents multiple workers from </a:t>
            </a:r>
            <a:r>
              <a:rPr lang="en-US" sz="2000" dirty="0">
                <a:solidFill>
                  <a:srgbClr val="FF0000"/>
                </a:solidFill>
              </a:rPr>
              <a:t>processing the same message </a:t>
            </a:r>
            <a:r>
              <a:rPr lang="en-US" sz="2000" dirty="0"/>
              <a:t>simultaneously.</a:t>
            </a:r>
          </a:p>
          <a:p>
            <a:endParaRPr lang="en-US" sz="2000" dirty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sz="2000" b="1" dirty="0"/>
              <a:t>Handling Failures: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If a worker fails or takes too long</a:t>
            </a:r>
            <a:r>
              <a:rPr lang="en-US" sz="2000" dirty="0"/>
              <a:t>, other workers can pick up the message and complete the task, ensuring reliability.</a:t>
            </a:r>
          </a:p>
        </p:txBody>
      </p:sp>
    </p:spTree>
    <p:extLst>
      <p:ext uri="{BB962C8B-B14F-4D97-AF65-F5344CB8AC3E}">
        <p14:creationId xmlns:p14="http://schemas.microsoft.com/office/powerpoint/2010/main" val="1751723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5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5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2214035" y="2091797"/>
            <a:ext cx="406400" cy="5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4" name="AutoShape 2" descr="3 Ways to Design a Car - wikiHow">
            <a:extLst>
              <a:ext uri="{FF2B5EF4-FFF2-40B4-BE49-F238E27FC236}">
                <a16:creationId xmlns:a16="http://schemas.microsoft.com/office/drawing/2014/main" id="{233B23E8-8BDE-BBCA-03C1-83E3A4EFBF4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1420808"/>
            <a:ext cx="304800" cy="428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E2C194-CF7C-6284-0A3A-CAB67E5F2BD6}"/>
              </a:ext>
            </a:extLst>
          </p:cNvPr>
          <p:cNvSpPr txBox="1"/>
          <p:nvPr/>
        </p:nvSpPr>
        <p:spPr>
          <a:xfrm>
            <a:off x="117613" y="533400"/>
            <a:ext cx="2062552" cy="400110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Example Scenario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98E3CF-CD5E-8F3A-577A-C7952B8D0396}"/>
              </a:ext>
            </a:extLst>
          </p:cNvPr>
          <p:cNvSpPr/>
          <p:nvPr/>
        </p:nvSpPr>
        <p:spPr>
          <a:xfrm>
            <a:off x="2590800" y="32238"/>
            <a:ext cx="68580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The Hidden Timer: A Beginner's Guide to SQS Visibility Timeout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7F46E9-B3C2-8F02-C81F-611C9DA11AAC}"/>
              </a:ext>
            </a:extLst>
          </p:cNvPr>
          <p:cNvSpPr/>
          <p:nvPr/>
        </p:nvSpPr>
        <p:spPr>
          <a:xfrm>
            <a:off x="140025" y="999233"/>
            <a:ext cx="11956774" cy="28869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/>
              <a:t>Let’s say you have an </a:t>
            </a:r>
            <a:r>
              <a:rPr lang="en-US" sz="2000" dirty="0">
                <a:solidFill>
                  <a:srgbClr val="FF0000"/>
                </a:solidFill>
              </a:rPr>
              <a:t>online store </a:t>
            </a:r>
            <a:r>
              <a:rPr lang="en-US" sz="2000" dirty="0"/>
              <a:t>where </a:t>
            </a:r>
            <a:r>
              <a:rPr lang="en-US" sz="2000" dirty="0">
                <a:solidFill>
                  <a:srgbClr val="FF0000"/>
                </a:solidFill>
              </a:rPr>
              <a:t>orders</a:t>
            </a:r>
            <a:r>
              <a:rPr lang="en-US" sz="2000" dirty="0"/>
              <a:t> are processed using </a:t>
            </a:r>
            <a:r>
              <a:rPr lang="en-US" sz="2000" dirty="0">
                <a:solidFill>
                  <a:srgbClr val="FF0000"/>
                </a:solidFill>
              </a:rPr>
              <a:t>SQS</a:t>
            </a:r>
            <a:r>
              <a:rPr lang="en-US" sz="2000" dirty="0"/>
              <a:t>. </a:t>
            </a:r>
            <a:r>
              <a:rPr lang="en-US" sz="2000" dirty="0">
                <a:solidFill>
                  <a:srgbClr val="FF0000"/>
                </a:solidFill>
              </a:rPr>
              <a:t>Each order is a message in the queue</a:t>
            </a:r>
            <a:r>
              <a:rPr lang="en-US" sz="2000" dirty="0"/>
              <a:t>. Here’s what happens:</a:t>
            </a:r>
            <a:br>
              <a:rPr lang="en-US" sz="2000" dirty="0"/>
            </a:br>
            <a:endParaRPr lang="en-US" sz="2000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rgbClr val="FF0000"/>
                </a:solidFill>
              </a:rPr>
              <a:t>Worker A </a:t>
            </a:r>
            <a:r>
              <a:rPr lang="en-US" sz="2000" dirty="0"/>
              <a:t>picks up </a:t>
            </a:r>
            <a:r>
              <a:rPr lang="en-US" sz="2000" dirty="0">
                <a:solidFill>
                  <a:srgbClr val="FF0000"/>
                </a:solidFill>
              </a:rPr>
              <a:t>Order 1 </a:t>
            </a:r>
            <a:r>
              <a:rPr lang="en-US" sz="2000" dirty="0"/>
              <a:t>from the </a:t>
            </a:r>
            <a:r>
              <a:rPr lang="en-US" sz="2000" dirty="0">
                <a:solidFill>
                  <a:srgbClr val="FF0000"/>
                </a:solidFill>
              </a:rPr>
              <a:t>queue</a:t>
            </a:r>
            <a:r>
              <a:rPr lang="en-US" sz="20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The </a:t>
            </a:r>
            <a:r>
              <a:rPr lang="en-US" sz="2000" dirty="0">
                <a:solidFill>
                  <a:srgbClr val="FF0000"/>
                </a:solidFill>
              </a:rPr>
              <a:t>visibility timeout </a:t>
            </a:r>
            <a:r>
              <a:rPr lang="en-US" sz="2000" dirty="0"/>
              <a:t>is set to </a:t>
            </a:r>
            <a:r>
              <a:rPr lang="en-US" sz="2000" dirty="0">
                <a:solidFill>
                  <a:srgbClr val="FF0000"/>
                </a:solidFill>
              </a:rPr>
              <a:t>2 mins</a:t>
            </a:r>
            <a:r>
              <a:rPr lang="en-US" sz="20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rgbClr val="FF0000"/>
                </a:solidFill>
              </a:rPr>
              <a:t>Order 1</a:t>
            </a:r>
            <a:r>
              <a:rPr lang="en-US" sz="2000" dirty="0"/>
              <a:t> is now </a:t>
            </a:r>
            <a:r>
              <a:rPr lang="en-US" sz="2000" dirty="0">
                <a:solidFill>
                  <a:srgbClr val="FF0000"/>
                </a:solidFill>
              </a:rPr>
              <a:t>invisible</a:t>
            </a:r>
            <a:r>
              <a:rPr lang="en-US" sz="2000" dirty="0"/>
              <a:t> to </a:t>
            </a:r>
            <a:r>
              <a:rPr lang="en-US" sz="2000" dirty="0">
                <a:solidFill>
                  <a:srgbClr val="FF0000"/>
                </a:solidFill>
              </a:rPr>
              <a:t>other workers </a:t>
            </a:r>
            <a:r>
              <a:rPr lang="en-US" sz="2000" dirty="0"/>
              <a:t>for the </a:t>
            </a:r>
            <a:r>
              <a:rPr lang="en-US" sz="2000" dirty="0">
                <a:solidFill>
                  <a:srgbClr val="FF0000"/>
                </a:solidFill>
              </a:rPr>
              <a:t>next 2 mins</a:t>
            </a:r>
            <a:r>
              <a:rPr lang="en-US" sz="20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rgbClr val="FF0000"/>
                </a:solidFill>
              </a:rPr>
              <a:t>Worker A</a:t>
            </a:r>
            <a:r>
              <a:rPr lang="en-US" sz="2000" dirty="0"/>
              <a:t> processes the order and </a:t>
            </a:r>
            <a:r>
              <a:rPr lang="en-US" sz="2000" dirty="0">
                <a:solidFill>
                  <a:srgbClr val="FF0000"/>
                </a:solidFill>
              </a:rPr>
              <a:t>completes it in 1 mins</a:t>
            </a:r>
            <a:r>
              <a:rPr lang="en-US" sz="2000" dirty="0"/>
              <a:t>, then </a:t>
            </a:r>
            <a:r>
              <a:rPr lang="en-US" sz="2000" dirty="0">
                <a:solidFill>
                  <a:srgbClr val="FF0000"/>
                </a:solidFill>
              </a:rPr>
              <a:t>deletes</a:t>
            </a:r>
            <a:r>
              <a:rPr lang="en-US" sz="2000" dirty="0"/>
              <a:t> the </a:t>
            </a:r>
            <a:r>
              <a:rPr lang="en-US" sz="2000" dirty="0">
                <a:solidFill>
                  <a:srgbClr val="FF0000"/>
                </a:solidFill>
              </a:rPr>
              <a:t>message</a:t>
            </a:r>
            <a:r>
              <a:rPr lang="en-US" sz="2000" dirty="0"/>
              <a:t> from the </a:t>
            </a:r>
            <a:r>
              <a:rPr lang="en-US" sz="2000" dirty="0">
                <a:solidFill>
                  <a:srgbClr val="FF0000"/>
                </a:solidFill>
              </a:rPr>
              <a:t>queue</a:t>
            </a:r>
            <a:r>
              <a:rPr lang="en-US" sz="20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If </a:t>
            </a:r>
            <a:r>
              <a:rPr lang="en-US" sz="2000" dirty="0">
                <a:solidFill>
                  <a:srgbClr val="FF0000"/>
                </a:solidFill>
              </a:rPr>
              <a:t>Worker A</a:t>
            </a:r>
            <a:r>
              <a:rPr lang="en-US" sz="2000" dirty="0"/>
              <a:t> had taken </a:t>
            </a:r>
            <a:r>
              <a:rPr lang="en-US" sz="2000" dirty="0">
                <a:solidFill>
                  <a:srgbClr val="FF0000"/>
                </a:solidFill>
              </a:rPr>
              <a:t>more than 2 mins </a:t>
            </a:r>
            <a:r>
              <a:rPr lang="en-US" sz="2000" dirty="0"/>
              <a:t>and </a:t>
            </a:r>
            <a:r>
              <a:rPr lang="en-US" sz="2000" dirty="0">
                <a:solidFill>
                  <a:srgbClr val="FF0000"/>
                </a:solidFill>
              </a:rPr>
              <a:t>did not delete </a:t>
            </a:r>
            <a:r>
              <a:rPr lang="en-US" sz="2000" dirty="0"/>
              <a:t>the </a:t>
            </a:r>
            <a:r>
              <a:rPr lang="en-US" sz="2000" dirty="0">
                <a:solidFill>
                  <a:srgbClr val="FF0000"/>
                </a:solidFill>
              </a:rPr>
              <a:t>message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FF0000"/>
                </a:solidFill>
              </a:rPr>
              <a:t>Order 1</a:t>
            </a:r>
            <a:r>
              <a:rPr lang="en-US" sz="2000" dirty="0"/>
              <a:t> would become visible again for </a:t>
            </a:r>
            <a:r>
              <a:rPr lang="en-US" sz="2000" dirty="0">
                <a:solidFill>
                  <a:srgbClr val="FF0000"/>
                </a:solidFill>
              </a:rPr>
              <a:t>other workers</a:t>
            </a:r>
            <a:r>
              <a:rPr lang="en-US" sz="2000" dirty="0"/>
              <a:t> to process.</a:t>
            </a:r>
          </a:p>
        </p:txBody>
      </p:sp>
      <p:sp>
        <p:nvSpPr>
          <p:cNvPr id="8" name="Flowchart: Terminator 7">
            <a:extLst>
              <a:ext uri="{FF2B5EF4-FFF2-40B4-BE49-F238E27FC236}">
                <a16:creationId xmlns:a16="http://schemas.microsoft.com/office/drawing/2014/main" id="{87BECD18-516C-2395-4396-B5BA48C36EC4}"/>
              </a:ext>
            </a:extLst>
          </p:cNvPr>
          <p:cNvSpPr/>
          <p:nvPr/>
        </p:nvSpPr>
        <p:spPr>
          <a:xfrm>
            <a:off x="3581400" y="6223353"/>
            <a:ext cx="914400" cy="381000"/>
          </a:xfrm>
          <a:prstGeom prst="flowChartTerminator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9.00</a:t>
            </a:r>
          </a:p>
        </p:txBody>
      </p:sp>
      <p:sp>
        <p:nvSpPr>
          <p:cNvPr id="9" name="Flowchart: Terminator 8">
            <a:extLst>
              <a:ext uri="{FF2B5EF4-FFF2-40B4-BE49-F238E27FC236}">
                <a16:creationId xmlns:a16="http://schemas.microsoft.com/office/drawing/2014/main" id="{5544F568-EF67-2873-0BFE-56E61D4F27F3}"/>
              </a:ext>
            </a:extLst>
          </p:cNvPr>
          <p:cNvSpPr/>
          <p:nvPr/>
        </p:nvSpPr>
        <p:spPr>
          <a:xfrm>
            <a:off x="6324600" y="6223353"/>
            <a:ext cx="914400" cy="381000"/>
          </a:xfrm>
          <a:prstGeom prst="flowChartTerminator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9.02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79DBBB7-595E-35E1-2E2D-40A581F4B87B}"/>
              </a:ext>
            </a:extLst>
          </p:cNvPr>
          <p:cNvSpPr/>
          <p:nvPr/>
        </p:nvSpPr>
        <p:spPr>
          <a:xfrm>
            <a:off x="3623534" y="5461500"/>
            <a:ext cx="3581400" cy="50650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Visibility Timeout [2 mins]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587F55E-0D5D-CC50-003A-733154BF7B50}"/>
              </a:ext>
            </a:extLst>
          </p:cNvPr>
          <p:cNvCxnSpPr>
            <a:cxnSpLocks/>
          </p:cNvCxnSpPr>
          <p:nvPr/>
        </p:nvCxnSpPr>
        <p:spPr>
          <a:xfrm>
            <a:off x="3581400" y="6053121"/>
            <a:ext cx="4953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5402F3E1-149E-13F6-D11B-AD44A82535C7}"/>
              </a:ext>
            </a:extLst>
          </p:cNvPr>
          <p:cNvSpPr/>
          <p:nvPr/>
        </p:nvSpPr>
        <p:spPr>
          <a:xfrm>
            <a:off x="1447800" y="5004153"/>
            <a:ext cx="1676400" cy="612648"/>
          </a:xfrm>
          <a:prstGeom prst="wedgeRectCallout">
            <a:avLst>
              <a:gd name="adj1" fmla="val 77991"/>
              <a:gd name="adj2" fmla="val 118690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Worker A 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Picks up Order 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93D5D4A9-BE1A-0CD2-BA8F-DEA4FC780EE3}"/>
              </a:ext>
            </a:extLst>
          </p:cNvPr>
          <p:cNvSpPr/>
          <p:nvPr/>
        </p:nvSpPr>
        <p:spPr>
          <a:xfrm>
            <a:off x="3429000" y="4280962"/>
            <a:ext cx="1905000" cy="612648"/>
          </a:xfrm>
          <a:prstGeom prst="wedgeRectCallout">
            <a:avLst>
              <a:gd name="adj1" fmla="val 39672"/>
              <a:gd name="adj2" fmla="val 130981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Order 1 is Invisible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1D7AA17F-7781-9016-4008-05031F7C8925}"/>
              </a:ext>
            </a:extLst>
          </p:cNvPr>
          <p:cNvSpPr/>
          <p:nvPr/>
        </p:nvSpPr>
        <p:spPr>
          <a:xfrm>
            <a:off x="7848600" y="4191003"/>
            <a:ext cx="2209800" cy="976039"/>
          </a:xfrm>
          <a:prstGeom prst="wedgeRectCallout">
            <a:avLst>
              <a:gd name="adj1" fmla="val -69218"/>
              <a:gd name="adj2" fmla="val 139739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If Order 1 is not deleted, the Order 1 Visible again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9430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5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5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2214035" y="4000988"/>
            <a:ext cx="406400" cy="5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4" name="AutoShape 2" descr="3 Ways to Design a Car - wikiHow">
            <a:extLst>
              <a:ext uri="{FF2B5EF4-FFF2-40B4-BE49-F238E27FC236}">
                <a16:creationId xmlns:a16="http://schemas.microsoft.com/office/drawing/2014/main" id="{233B23E8-8BDE-BBCA-03C1-83E3A4EFBF4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329999"/>
            <a:ext cx="304800" cy="428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E2C194-CF7C-6284-0A3A-CAB67E5F2BD6}"/>
              </a:ext>
            </a:extLst>
          </p:cNvPr>
          <p:cNvSpPr txBox="1"/>
          <p:nvPr/>
        </p:nvSpPr>
        <p:spPr>
          <a:xfrm>
            <a:off x="117613" y="2442591"/>
            <a:ext cx="1202124" cy="400110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Summary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98E3CF-CD5E-8F3A-577A-C7952B8D0396}"/>
              </a:ext>
            </a:extLst>
          </p:cNvPr>
          <p:cNvSpPr/>
          <p:nvPr/>
        </p:nvSpPr>
        <p:spPr>
          <a:xfrm>
            <a:off x="2590800" y="32238"/>
            <a:ext cx="68580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The Hidden Timer: A Beginner's Guide to SQS Visibility Timeout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7F46E9-B3C2-8F02-C81F-611C9DA11AAC}"/>
              </a:ext>
            </a:extLst>
          </p:cNvPr>
          <p:cNvSpPr/>
          <p:nvPr/>
        </p:nvSpPr>
        <p:spPr>
          <a:xfrm>
            <a:off x="140025" y="2908425"/>
            <a:ext cx="11956774" cy="14349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FF0000"/>
                </a:solidFill>
              </a:rPr>
              <a:t>Amazon SQS Visibility Timeout </a:t>
            </a:r>
            <a:r>
              <a:rPr lang="en-US" sz="2400" dirty="0"/>
              <a:t>is like a </a:t>
            </a:r>
            <a:r>
              <a:rPr lang="en-US" sz="2400" dirty="0">
                <a:solidFill>
                  <a:srgbClr val="FF0000"/>
                </a:solidFill>
              </a:rPr>
              <a:t>timer</a:t>
            </a:r>
            <a:r>
              <a:rPr lang="en-US" sz="2400" dirty="0"/>
              <a:t> that ensures </a:t>
            </a:r>
            <a:r>
              <a:rPr lang="en-US" sz="2400" dirty="0">
                <a:solidFill>
                  <a:srgbClr val="FF0000"/>
                </a:solidFill>
              </a:rPr>
              <a:t>only one worker can see and work on a message at a time</a:t>
            </a:r>
            <a:r>
              <a:rPr lang="en-US" sz="2400" dirty="0"/>
              <a:t>. It helps in </a:t>
            </a:r>
            <a:r>
              <a:rPr lang="en-US" sz="2400" dirty="0">
                <a:solidFill>
                  <a:srgbClr val="FF0000"/>
                </a:solidFill>
              </a:rPr>
              <a:t>avoiding duplicate processing </a:t>
            </a:r>
            <a:r>
              <a:rPr lang="en-US" sz="2400" dirty="0"/>
              <a:t>and makes sure that tasks are eventually completed, even if some workers fail.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759951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93556</TotalTime>
  <Words>624</Words>
  <Application>Microsoft Office PowerPoint</Application>
  <PresentationFormat>Widescreen</PresentationFormat>
  <Paragraphs>51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 N</cp:lastModifiedBy>
  <cp:revision>10226</cp:revision>
  <dcterms:created xsi:type="dcterms:W3CDTF">2006-08-16T00:00:00Z</dcterms:created>
  <dcterms:modified xsi:type="dcterms:W3CDTF">2024-07-17T04:51:28Z</dcterms:modified>
</cp:coreProperties>
</file>