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DM Sans Semi Bold" panose="020B0604020202020204" charset="0"/>
      <p:regular r:id="rId11"/>
    </p:embeddedFont>
    <p:embeddedFont>
      <p:font typeface="Inter Medium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6" d="100"/>
          <a:sy n="56" d="100"/>
        </p:scale>
        <p:origin x="125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4171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229445"/>
            <a:ext cx="723864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dirty="0">
                <a:solidFill>
                  <a:srgbClr val="030303"/>
                </a:solidFill>
                <a:ea typeface="DM Sans Semi Bold" pitchFamily="34" charset="-122"/>
                <a:cs typeface="DM Sans Semi Bold" pitchFamily="34" charset="-120"/>
              </a:rPr>
              <a:t>Liver Function Tests (LFTs)</a:t>
            </a:r>
            <a:endParaRPr lang="en-US" sz="4800" dirty="0"/>
          </a:p>
        </p:txBody>
      </p:sp>
      <p:sp>
        <p:nvSpPr>
          <p:cNvPr id="4" name="Text 1"/>
          <p:cNvSpPr/>
          <p:nvPr/>
        </p:nvSpPr>
        <p:spPr>
          <a:xfrm>
            <a:off x="793790" y="3278386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Liver Function Tests (LFTs)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 are a group of </a:t>
            </a:r>
            <a:r>
              <a:rPr lang="en-US" sz="2400" b="1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blood tests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 that help to </a:t>
            </a:r>
            <a:r>
              <a:rPr lang="en-US" sz="2400" b="1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check how well your liver is working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. These tests measure </a:t>
            </a:r>
            <a:r>
              <a:rPr lang="en-US" sz="2400" b="1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different enzymes, proteins, and substances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 that are made by the liver or released when the liver is damaged.</a:t>
            </a:r>
            <a:endParaRPr lang="en-US" sz="2400" dirty="0"/>
          </a:p>
        </p:txBody>
      </p:sp>
      <p:sp>
        <p:nvSpPr>
          <p:cNvPr id="6" name="Shape 3"/>
          <p:cNvSpPr/>
          <p:nvPr/>
        </p:nvSpPr>
        <p:spPr>
          <a:xfrm>
            <a:off x="793790" y="5620107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5129598"/>
            <a:ext cx="347663" cy="347663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1262420" y="5105071"/>
            <a:ext cx="2026206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3200" b="1" dirty="0">
                <a:solidFill>
                  <a:srgbClr val="464646"/>
                </a:solidFill>
                <a:ea typeface="Inter Bold" pitchFamily="34" charset="-122"/>
                <a:cs typeface="Inter Bold" pitchFamily="34" charset="-120"/>
              </a:rPr>
              <a:t>by Ram N Java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221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59473" y="607457"/>
            <a:ext cx="7597854" cy="13804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800" dirty="0">
                <a:solidFill>
                  <a:srgbClr val="030303"/>
                </a:solidFill>
                <a:ea typeface="DM Sans Semi Bold" pitchFamily="34" charset="-122"/>
                <a:cs typeface="DM Sans Semi Bold" pitchFamily="34" charset="-120"/>
              </a:rPr>
              <a:t>Why are Liver Function Tests Done?</a:t>
            </a:r>
            <a:endParaRPr lang="en-US" sz="4800" dirty="0"/>
          </a:p>
        </p:txBody>
      </p:sp>
      <p:sp>
        <p:nvSpPr>
          <p:cNvPr id="4" name="Shape 1"/>
          <p:cNvSpPr/>
          <p:nvPr/>
        </p:nvSpPr>
        <p:spPr>
          <a:xfrm>
            <a:off x="6259473" y="2319099"/>
            <a:ext cx="496967" cy="496967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2340" y="2360533"/>
            <a:ext cx="331232" cy="414099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977301" y="2394942"/>
            <a:ext cx="32514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3200" dirty="0">
                <a:solidFill>
                  <a:srgbClr val="464646"/>
                </a:solidFill>
                <a:ea typeface="DM Sans Semi Bold" pitchFamily="34" charset="-122"/>
                <a:cs typeface="DM Sans Semi Bold" pitchFamily="34" charset="-120"/>
              </a:rPr>
              <a:t>Check for Liver Diseases</a:t>
            </a:r>
            <a:endParaRPr lang="en-US" sz="3200" dirty="0"/>
          </a:p>
        </p:txBody>
      </p:sp>
      <p:sp>
        <p:nvSpPr>
          <p:cNvPr id="7" name="Text 3"/>
          <p:cNvSpPr/>
          <p:nvPr/>
        </p:nvSpPr>
        <p:spPr>
          <a:xfrm>
            <a:off x="6977301" y="2872502"/>
            <a:ext cx="6880027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Detect conditions like </a:t>
            </a:r>
            <a:r>
              <a:rPr lang="en-US" sz="2400" b="1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fatty liver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, </a:t>
            </a:r>
            <a:r>
              <a:rPr lang="en-US" sz="2400" b="1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hepatitis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, or </a:t>
            </a:r>
            <a:r>
              <a:rPr lang="en-US" sz="2400" b="1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liver damage</a:t>
            </a:r>
            <a:endParaRPr lang="en-US" sz="2400" dirty="0"/>
          </a:p>
        </p:txBody>
      </p:sp>
      <p:sp>
        <p:nvSpPr>
          <p:cNvPr id="8" name="Shape 4"/>
          <p:cNvSpPr/>
          <p:nvPr/>
        </p:nvSpPr>
        <p:spPr>
          <a:xfrm>
            <a:off x="6259473" y="3667601"/>
            <a:ext cx="496967" cy="496967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2340" y="3709035"/>
            <a:ext cx="331232" cy="414099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6977301" y="3743444"/>
            <a:ext cx="3731419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3200" dirty="0">
                <a:solidFill>
                  <a:srgbClr val="464646"/>
                </a:solidFill>
                <a:ea typeface="DM Sans Semi Bold" pitchFamily="34" charset="-122"/>
                <a:cs typeface="DM Sans Semi Bold" pitchFamily="34" charset="-120"/>
              </a:rPr>
              <a:t>Monitor Ongoing Conditions</a:t>
            </a:r>
            <a:endParaRPr lang="en-US" sz="3200" dirty="0"/>
          </a:p>
        </p:txBody>
      </p:sp>
      <p:sp>
        <p:nvSpPr>
          <p:cNvPr id="11" name="Text 6"/>
          <p:cNvSpPr/>
          <p:nvPr/>
        </p:nvSpPr>
        <p:spPr>
          <a:xfrm>
            <a:off x="6977301" y="4221004"/>
            <a:ext cx="6880027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Track the progress of </a:t>
            </a:r>
            <a:r>
              <a:rPr lang="en-US" sz="2400" b="1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ongoing liver conditions</a:t>
            </a:r>
            <a:endParaRPr lang="en-US" sz="2400" dirty="0"/>
          </a:p>
        </p:txBody>
      </p:sp>
      <p:sp>
        <p:nvSpPr>
          <p:cNvPr id="12" name="Shape 7"/>
          <p:cNvSpPr/>
          <p:nvPr/>
        </p:nvSpPr>
        <p:spPr>
          <a:xfrm>
            <a:off x="6259473" y="5016103"/>
            <a:ext cx="496967" cy="496967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2340" y="5057537"/>
            <a:ext cx="331232" cy="414099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6977301" y="5091946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3200" dirty="0">
                <a:solidFill>
                  <a:srgbClr val="464646"/>
                </a:solidFill>
                <a:ea typeface="DM Sans Semi Bold" pitchFamily="34" charset="-122"/>
                <a:cs typeface="DM Sans Semi Bold" pitchFamily="34" charset="-120"/>
              </a:rPr>
              <a:t>Medication Effects</a:t>
            </a:r>
            <a:endParaRPr lang="en-US" sz="3200" dirty="0"/>
          </a:p>
        </p:txBody>
      </p:sp>
      <p:sp>
        <p:nvSpPr>
          <p:cNvPr id="15" name="Text 9"/>
          <p:cNvSpPr/>
          <p:nvPr/>
        </p:nvSpPr>
        <p:spPr>
          <a:xfrm>
            <a:off x="6977301" y="5569506"/>
            <a:ext cx="6880027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See if </a:t>
            </a:r>
            <a:r>
              <a:rPr lang="en-US" sz="2400" b="1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medicines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 or </a:t>
            </a:r>
            <a:r>
              <a:rPr lang="en-US" sz="2400" b="1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alcohol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 are harming your liver</a:t>
            </a:r>
            <a:endParaRPr lang="en-US" sz="2400" dirty="0"/>
          </a:p>
        </p:txBody>
      </p:sp>
      <p:sp>
        <p:nvSpPr>
          <p:cNvPr id="16" name="Shape 10"/>
          <p:cNvSpPr/>
          <p:nvPr/>
        </p:nvSpPr>
        <p:spPr>
          <a:xfrm>
            <a:off x="6259473" y="6364605"/>
            <a:ext cx="496967" cy="496967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pic>
        <p:nvPicPr>
          <p:cNvPr id="17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2340" y="6406039"/>
            <a:ext cx="331232" cy="414099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6977301" y="6440448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3200" dirty="0">
                <a:solidFill>
                  <a:srgbClr val="464646"/>
                </a:solidFill>
                <a:ea typeface="DM Sans Semi Bold" pitchFamily="34" charset="-122"/>
                <a:cs typeface="DM Sans Semi Bold" pitchFamily="34" charset="-120"/>
              </a:rPr>
              <a:t>Diagnose Symptoms</a:t>
            </a:r>
            <a:endParaRPr lang="en-US" sz="3200" dirty="0"/>
          </a:p>
        </p:txBody>
      </p:sp>
      <p:sp>
        <p:nvSpPr>
          <p:cNvPr id="19" name="Text 12"/>
          <p:cNvSpPr/>
          <p:nvPr/>
        </p:nvSpPr>
        <p:spPr>
          <a:xfrm>
            <a:off x="6977301" y="6918008"/>
            <a:ext cx="6880027" cy="7067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Help diagnose symptoms like </a:t>
            </a:r>
            <a:r>
              <a:rPr lang="en-US" sz="2400" b="1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jaundice (yellow skin)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, </a:t>
            </a:r>
            <a:r>
              <a:rPr lang="en-US" sz="2400" b="1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tiredness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, or abdominal pain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59731"/>
            <a:ext cx="739628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dirty="0">
                <a:solidFill>
                  <a:srgbClr val="030303"/>
                </a:solidFill>
                <a:ea typeface="DM Sans Semi Bold" pitchFamily="34" charset="-122"/>
                <a:cs typeface="DM Sans Semi Bold" pitchFamily="34" charset="-120"/>
              </a:rPr>
              <a:t>Main Tests Included in LFTs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793790" y="2935486"/>
            <a:ext cx="308217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030303"/>
                </a:solidFill>
                <a:ea typeface="DM Sans Semi Bold" pitchFamily="34" charset="-122"/>
                <a:cs typeface="DM Sans Semi Bold" pitchFamily="34" charset="-120"/>
              </a:rPr>
              <a:t>ALT (Alanine Aminotransferase)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793790" y="3870960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This is an </a:t>
            </a:r>
            <a:r>
              <a:rPr lang="en-US" sz="2400" b="1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enzyme found in liver cells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793790" y="4676061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High levels mean </a:t>
            </a:r>
            <a:r>
              <a:rPr lang="en-US" sz="2400" b="1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liver damage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200405" y="2935486"/>
            <a:ext cx="3082173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030303"/>
                </a:solidFill>
                <a:ea typeface="DM Sans Semi Bold" pitchFamily="34" charset="-122"/>
                <a:cs typeface="DM Sans Semi Bold" pitchFamily="34" charset="-120"/>
              </a:rPr>
              <a:t>AST (Aspartate Aminotransferase)</a:t>
            </a:r>
            <a:endParaRPr lang="en-US" sz="3200" dirty="0"/>
          </a:p>
        </p:txBody>
      </p:sp>
      <p:sp>
        <p:nvSpPr>
          <p:cNvPr id="7" name="Text 5"/>
          <p:cNvSpPr/>
          <p:nvPr/>
        </p:nvSpPr>
        <p:spPr>
          <a:xfrm>
            <a:off x="4200406" y="3870960"/>
            <a:ext cx="284559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Another enzyme found in the </a:t>
            </a:r>
            <a:r>
              <a:rPr lang="en-US" sz="2400" b="1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liver and other organs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4200406" y="5038963"/>
            <a:ext cx="2845594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High AST can also mean </a:t>
            </a:r>
            <a:r>
              <a:rPr lang="en-US" sz="2400" b="1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liver injury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, but it's not specific to the liver</a:t>
            </a:r>
            <a:endParaRPr lang="en-US" sz="2400" dirty="0"/>
          </a:p>
        </p:txBody>
      </p:sp>
      <p:sp>
        <p:nvSpPr>
          <p:cNvPr id="9" name="Text 7"/>
          <p:cNvSpPr/>
          <p:nvPr/>
        </p:nvSpPr>
        <p:spPr>
          <a:xfrm>
            <a:off x="7607022" y="2935486"/>
            <a:ext cx="284559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030303"/>
                </a:solidFill>
                <a:ea typeface="DM Sans Semi Bold" pitchFamily="34" charset="-122"/>
                <a:cs typeface="DM Sans Semi Bold" pitchFamily="34" charset="-120"/>
              </a:rPr>
              <a:t>ALP (Alkaline Phosphatase)</a:t>
            </a:r>
            <a:endParaRPr lang="en-US" sz="3200" dirty="0"/>
          </a:p>
        </p:txBody>
      </p:sp>
      <p:sp>
        <p:nvSpPr>
          <p:cNvPr id="10" name="Text 8"/>
          <p:cNvSpPr/>
          <p:nvPr/>
        </p:nvSpPr>
        <p:spPr>
          <a:xfrm>
            <a:off x="7607022" y="3870960"/>
            <a:ext cx="317003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Found in the </a:t>
            </a:r>
            <a:r>
              <a:rPr lang="en-US" sz="2400" b="1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liver, bones, and bile ducts</a:t>
            </a:r>
            <a:endParaRPr lang="en-US" sz="2400" dirty="0"/>
          </a:p>
        </p:txBody>
      </p:sp>
      <p:sp>
        <p:nvSpPr>
          <p:cNvPr id="11" name="Text 9"/>
          <p:cNvSpPr/>
          <p:nvPr/>
        </p:nvSpPr>
        <p:spPr>
          <a:xfrm>
            <a:off x="7607022" y="4676061"/>
            <a:ext cx="284559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High levels may mean a </a:t>
            </a:r>
            <a:r>
              <a:rPr lang="en-US" sz="2400" b="1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bile duct problem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 or </a:t>
            </a:r>
            <a:r>
              <a:rPr lang="en-US" sz="2400" b="1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bone disease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11013638" y="2935486"/>
            <a:ext cx="2845594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030303"/>
                </a:solidFill>
                <a:ea typeface="DM Sans Semi Bold" pitchFamily="34" charset="-122"/>
                <a:cs typeface="DM Sans Semi Bold" pitchFamily="34" charset="-120"/>
              </a:rPr>
              <a:t>GGT (Gamma-Glutamyl Transferase)</a:t>
            </a:r>
            <a:endParaRPr lang="en-US" sz="3200" dirty="0"/>
          </a:p>
        </p:txBody>
      </p:sp>
      <p:sp>
        <p:nvSpPr>
          <p:cNvPr id="13" name="Text 11"/>
          <p:cNvSpPr/>
          <p:nvPr/>
        </p:nvSpPr>
        <p:spPr>
          <a:xfrm>
            <a:off x="11013638" y="4225290"/>
            <a:ext cx="34066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Helps detect </a:t>
            </a:r>
            <a:r>
              <a:rPr lang="en-US" sz="2400" b="1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bile duct issues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 or alcohol-related liver damage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5128" y="0"/>
            <a:ext cx="4135272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3649" y="545068"/>
            <a:ext cx="6589038" cy="5568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350"/>
              </a:lnSpc>
              <a:buNone/>
            </a:pPr>
            <a:r>
              <a:rPr lang="en-US" sz="4800" dirty="0">
                <a:solidFill>
                  <a:srgbClr val="030303"/>
                </a:solidFill>
                <a:ea typeface="DM Sans Semi Bold" pitchFamily="34" charset="-122"/>
                <a:cs typeface="DM Sans Semi Bold" pitchFamily="34" charset="-120"/>
              </a:rPr>
              <a:t>Additional Liver Function Tests</a:t>
            </a:r>
            <a:endParaRPr lang="en-US" sz="4800" dirty="0"/>
          </a:p>
        </p:txBody>
      </p:sp>
      <p:sp>
        <p:nvSpPr>
          <p:cNvPr id="4" name="Shape 1"/>
          <p:cNvSpPr/>
          <p:nvPr/>
        </p:nvSpPr>
        <p:spPr>
          <a:xfrm>
            <a:off x="623649" y="1369100"/>
            <a:ext cx="9694058" cy="1373981"/>
          </a:xfrm>
          <a:prstGeom prst="roundRect">
            <a:avLst>
              <a:gd name="adj" fmla="val 1945"/>
            </a:avLst>
          </a:prstGeom>
          <a:solidFill>
            <a:srgbClr val="F2EEEE"/>
          </a:solidFill>
          <a:ln/>
        </p:spPr>
      </p:sp>
      <p:sp>
        <p:nvSpPr>
          <p:cNvPr id="5" name="Text 2"/>
          <p:cNvSpPr/>
          <p:nvPr/>
        </p:nvSpPr>
        <p:spPr>
          <a:xfrm>
            <a:off x="801767" y="1547217"/>
            <a:ext cx="2227421" cy="2783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2800" dirty="0">
                <a:solidFill>
                  <a:srgbClr val="464646"/>
                </a:solidFill>
                <a:ea typeface="DM Sans Semi Bold" pitchFamily="34" charset="-122"/>
                <a:cs typeface="DM Sans Semi Bold" pitchFamily="34" charset="-120"/>
              </a:rPr>
              <a:t>Bilirubin</a:t>
            </a:r>
            <a:endParaRPr lang="en-US" sz="2800" dirty="0"/>
          </a:p>
        </p:txBody>
      </p:sp>
      <p:sp>
        <p:nvSpPr>
          <p:cNvPr id="6" name="Text 3"/>
          <p:cNvSpPr/>
          <p:nvPr/>
        </p:nvSpPr>
        <p:spPr>
          <a:xfrm>
            <a:off x="801767" y="1932384"/>
            <a:ext cx="7540466" cy="2851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00"/>
              </a:lnSpc>
              <a:buSzPct val="100000"/>
              <a:buChar char="•"/>
            </a:pP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A </a:t>
            </a:r>
            <a:r>
              <a:rPr lang="en-US" sz="2400" b="1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yellow substance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 made when the body breaks down old red blood cells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801767" y="2279809"/>
            <a:ext cx="7540466" cy="2851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00"/>
              </a:lnSpc>
              <a:buSzPct val="100000"/>
              <a:buChar char="•"/>
            </a:pP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High levels can cause </a:t>
            </a:r>
            <a:r>
              <a:rPr lang="en-US" sz="2400" b="1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jaundice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 and suggest </a:t>
            </a:r>
            <a:r>
              <a:rPr lang="en-US" sz="2400" b="1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liver or bile duct issues</a:t>
            </a:r>
            <a:endParaRPr lang="en-US" sz="2400" dirty="0"/>
          </a:p>
        </p:txBody>
      </p:sp>
      <p:sp>
        <p:nvSpPr>
          <p:cNvPr id="8" name="Shape 5"/>
          <p:cNvSpPr/>
          <p:nvPr/>
        </p:nvSpPr>
        <p:spPr>
          <a:xfrm>
            <a:off x="623649" y="2921198"/>
            <a:ext cx="9694058" cy="1373981"/>
          </a:xfrm>
          <a:prstGeom prst="roundRect">
            <a:avLst>
              <a:gd name="adj" fmla="val 1945"/>
            </a:avLst>
          </a:prstGeom>
          <a:solidFill>
            <a:srgbClr val="F2EEEE"/>
          </a:solidFill>
          <a:ln/>
        </p:spPr>
      </p:sp>
      <p:sp>
        <p:nvSpPr>
          <p:cNvPr id="9" name="Text 6"/>
          <p:cNvSpPr/>
          <p:nvPr/>
        </p:nvSpPr>
        <p:spPr>
          <a:xfrm>
            <a:off x="801767" y="3099316"/>
            <a:ext cx="2227421" cy="2783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2800" dirty="0">
                <a:solidFill>
                  <a:srgbClr val="464646"/>
                </a:solidFill>
                <a:ea typeface="DM Sans Semi Bold" pitchFamily="34" charset="-122"/>
                <a:cs typeface="DM Sans Semi Bold" pitchFamily="34" charset="-120"/>
              </a:rPr>
              <a:t>Albumin</a:t>
            </a:r>
            <a:endParaRPr lang="en-US" sz="2800" dirty="0"/>
          </a:p>
        </p:txBody>
      </p:sp>
      <p:sp>
        <p:nvSpPr>
          <p:cNvPr id="10" name="Text 7"/>
          <p:cNvSpPr/>
          <p:nvPr/>
        </p:nvSpPr>
        <p:spPr>
          <a:xfrm>
            <a:off x="801767" y="3484483"/>
            <a:ext cx="7540466" cy="2851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00"/>
              </a:lnSpc>
              <a:buSzPct val="100000"/>
              <a:buChar char="•"/>
            </a:pP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A </a:t>
            </a:r>
            <a:r>
              <a:rPr lang="en-US" sz="2400" b="1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protein made by the liver</a:t>
            </a:r>
            <a:endParaRPr lang="en-US" sz="2400" dirty="0"/>
          </a:p>
        </p:txBody>
      </p:sp>
      <p:sp>
        <p:nvSpPr>
          <p:cNvPr id="11" name="Text 8"/>
          <p:cNvSpPr/>
          <p:nvPr/>
        </p:nvSpPr>
        <p:spPr>
          <a:xfrm>
            <a:off x="801767" y="3831908"/>
            <a:ext cx="7540466" cy="2851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00"/>
              </a:lnSpc>
              <a:buSzPct val="100000"/>
              <a:buChar char="•"/>
            </a:pP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Low levels may mean the liver is </a:t>
            </a:r>
            <a:r>
              <a:rPr lang="en-US" sz="2400" b="1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not making enough protein</a:t>
            </a:r>
            <a:endParaRPr lang="en-US" sz="2400" dirty="0"/>
          </a:p>
        </p:txBody>
      </p:sp>
      <p:sp>
        <p:nvSpPr>
          <p:cNvPr id="12" name="Shape 9"/>
          <p:cNvSpPr/>
          <p:nvPr/>
        </p:nvSpPr>
        <p:spPr>
          <a:xfrm>
            <a:off x="623649" y="4473297"/>
            <a:ext cx="9694058" cy="1373981"/>
          </a:xfrm>
          <a:prstGeom prst="roundRect">
            <a:avLst>
              <a:gd name="adj" fmla="val 1945"/>
            </a:avLst>
          </a:prstGeom>
          <a:solidFill>
            <a:srgbClr val="F2EEEE"/>
          </a:solidFill>
          <a:ln/>
        </p:spPr>
      </p:sp>
      <p:sp>
        <p:nvSpPr>
          <p:cNvPr id="13" name="Text 10"/>
          <p:cNvSpPr/>
          <p:nvPr/>
        </p:nvSpPr>
        <p:spPr>
          <a:xfrm>
            <a:off x="801767" y="4651415"/>
            <a:ext cx="2227421" cy="2783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2800" dirty="0">
                <a:solidFill>
                  <a:srgbClr val="464646"/>
                </a:solidFill>
                <a:ea typeface="DM Sans Semi Bold" pitchFamily="34" charset="-122"/>
                <a:cs typeface="DM Sans Semi Bold" pitchFamily="34" charset="-120"/>
              </a:rPr>
              <a:t>Total Protein</a:t>
            </a:r>
            <a:endParaRPr lang="en-US" sz="2800" dirty="0"/>
          </a:p>
        </p:txBody>
      </p:sp>
      <p:sp>
        <p:nvSpPr>
          <p:cNvPr id="14" name="Text 11"/>
          <p:cNvSpPr/>
          <p:nvPr/>
        </p:nvSpPr>
        <p:spPr>
          <a:xfrm>
            <a:off x="801767" y="5036582"/>
            <a:ext cx="7540466" cy="2851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00"/>
              </a:lnSpc>
              <a:buSzPct val="100000"/>
              <a:buChar char="•"/>
            </a:pP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Measures </a:t>
            </a:r>
            <a:r>
              <a:rPr lang="en-US" sz="2400" b="1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all proteins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 in the blood, including </a:t>
            </a:r>
            <a:r>
              <a:rPr lang="en-US" sz="2400" b="1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albumin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 and others</a:t>
            </a:r>
            <a:endParaRPr lang="en-US" sz="2400" dirty="0"/>
          </a:p>
        </p:txBody>
      </p:sp>
      <p:sp>
        <p:nvSpPr>
          <p:cNvPr id="15" name="Text 12"/>
          <p:cNvSpPr/>
          <p:nvPr/>
        </p:nvSpPr>
        <p:spPr>
          <a:xfrm>
            <a:off x="801767" y="5384006"/>
            <a:ext cx="7540466" cy="2851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00"/>
              </a:lnSpc>
              <a:buSzPct val="100000"/>
              <a:buChar char="•"/>
            </a:pP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Helps check the </a:t>
            </a:r>
            <a:r>
              <a:rPr lang="en-US" sz="2400" b="1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liver's ability to produce proteins</a:t>
            </a:r>
            <a:endParaRPr lang="en-US" sz="2400" dirty="0"/>
          </a:p>
        </p:txBody>
      </p:sp>
      <p:sp>
        <p:nvSpPr>
          <p:cNvPr id="16" name="Shape 13"/>
          <p:cNvSpPr/>
          <p:nvPr/>
        </p:nvSpPr>
        <p:spPr>
          <a:xfrm>
            <a:off x="623649" y="6025396"/>
            <a:ext cx="9694058" cy="1659136"/>
          </a:xfrm>
          <a:prstGeom prst="roundRect">
            <a:avLst>
              <a:gd name="adj" fmla="val 1611"/>
            </a:avLst>
          </a:prstGeom>
          <a:solidFill>
            <a:srgbClr val="F2EEEE"/>
          </a:solidFill>
          <a:ln/>
        </p:spPr>
      </p:sp>
      <p:sp>
        <p:nvSpPr>
          <p:cNvPr id="17" name="Text 14"/>
          <p:cNvSpPr/>
          <p:nvPr/>
        </p:nvSpPr>
        <p:spPr>
          <a:xfrm>
            <a:off x="801767" y="6203513"/>
            <a:ext cx="2420183" cy="2783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2800" dirty="0">
                <a:solidFill>
                  <a:srgbClr val="464646"/>
                </a:solidFill>
                <a:ea typeface="DM Sans Semi Bold" pitchFamily="34" charset="-122"/>
                <a:cs typeface="DM Sans Semi Bold" pitchFamily="34" charset="-120"/>
              </a:rPr>
              <a:t>Prothrombin Time (PT)</a:t>
            </a:r>
            <a:endParaRPr lang="en-US" sz="2800" dirty="0"/>
          </a:p>
        </p:txBody>
      </p:sp>
      <p:sp>
        <p:nvSpPr>
          <p:cNvPr id="18" name="Text 15"/>
          <p:cNvSpPr/>
          <p:nvPr/>
        </p:nvSpPr>
        <p:spPr>
          <a:xfrm>
            <a:off x="801767" y="6588681"/>
            <a:ext cx="7540466" cy="2851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00"/>
              </a:lnSpc>
              <a:buSzPct val="100000"/>
              <a:buChar char="•"/>
            </a:pP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Measures how long it takes for blood to </a:t>
            </a:r>
            <a:r>
              <a:rPr lang="en-US" sz="2400" b="1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clot</a:t>
            </a:r>
            <a:endParaRPr lang="en-US" sz="2400" dirty="0"/>
          </a:p>
        </p:txBody>
      </p:sp>
      <p:sp>
        <p:nvSpPr>
          <p:cNvPr id="19" name="Text 16"/>
          <p:cNvSpPr/>
          <p:nvPr/>
        </p:nvSpPr>
        <p:spPr>
          <a:xfrm>
            <a:off x="801767" y="6936105"/>
            <a:ext cx="9420406" cy="5703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200"/>
              </a:lnSpc>
              <a:buSzPct val="100000"/>
              <a:buChar char="•"/>
            </a:pP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If it's </a:t>
            </a:r>
            <a:r>
              <a:rPr lang="en-US" sz="2400" b="1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longer than normal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, it may mean the liver is not making enough clotting proteins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7596" y="603052"/>
            <a:ext cx="7224355" cy="685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350"/>
              </a:lnSpc>
              <a:buNone/>
            </a:pPr>
            <a:r>
              <a:rPr lang="en-US" sz="4800" dirty="0">
                <a:solidFill>
                  <a:srgbClr val="030303"/>
                </a:solidFill>
                <a:ea typeface="DM Sans Semi Bold" pitchFamily="34" charset="-122"/>
                <a:cs typeface="DM Sans Semi Bold" pitchFamily="34" charset="-120"/>
              </a:rPr>
              <a:t>What Do the Results Mean?</a:t>
            </a:r>
            <a:endParaRPr lang="en-US" sz="48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0965" y="1727002"/>
            <a:ext cx="2160627" cy="1614607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7033" y="2550795"/>
            <a:ext cx="308372" cy="38540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340906" y="2121694"/>
            <a:ext cx="2633543" cy="3426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3200" dirty="0">
                <a:solidFill>
                  <a:srgbClr val="464646"/>
                </a:solidFill>
                <a:ea typeface="DM Sans Semi Bold" pitchFamily="34" charset="-122"/>
                <a:cs typeface="DM Sans Semi Bold" pitchFamily="34" charset="-120"/>
              </a:rPr>
              <a:t>Normal LFTs</a:t>
            </a:r>
            <a:endParaRPr lang="en-US" sz="3200" dirty="0"/>
          </a:p>
        </p:txBody>
      </p:sp>
      <p:sp>
        <p:nvSpPr>
          <p:cNvPr id="6" name="Text 2"/>
          <p:cNvSpPr/>
          <p:nvPr/>
        </p:nvSpPr>
        <p:spPr>
          <a:xfrm>
            <a:off x="5340906" y="2595920"/>
            <a:ext cx="2633543" cy="3508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Your liver is </a:t>
            </a:r>
            <a:r>
              <a:rPr lang="en-US" sz="2400" b="1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working well</a:t>
            </a:r>
            <a:endParaRPr lang="en-US" sz="2400" dirty="0"/>
          </a:p>
        </p:txBody>
      </p:sp>
      <p:sp>
        <p:nvSpPr>
          <p:cNvPr id="7" name="Shape 3"/>
          <p:cNvSpPr/>
          <p:nvPr/>
        </p:nvSpPr>
        <p:spPr>
          <a:xfrm>
            <a:off x="5176361" y="3353753"/>
            <a:ext cx="8631674" cy="15240"/>
          </a:xfrm>
          <a:prstGeom prst="roundRect">
            <a:avLst>
              <a:gd name="adj" fmla="val 215861"/>
            </a:avLst>
          </a:prstGeom>
          <a:solidFill>
            <a:srgbClr val="D8D4D4"/>
          </a:solidFill>
          <a:ln/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0592" y="3396377"/>
            <a:ext cx="4321373" cy="1614607"/>
          </a:xfrm>
          <a:prstGeom prst="rect">
            <a:avLst/>
          </a:prstGeom>
        </p:spPr>
      </p:pic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7033" y="4010977"/>
            <a:ext cx="308372" cy="385405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6080081" y="3791069"/>
            <a:ext cx="2741414" cy="3426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3200" dirty="0">
                <a:solidFill>
                  <a:srgbClr val="464646"/>
                </a:solidFill>
                <a:ea typeface="DM Sans Semi Bold" pitchFamily="34" charset="-122"/>
                <a:cs typeface="DM Sans Semi Bold" pitchFamily="34" charset="-120"/>
              </a:rPr>
              <a:t>Mild changes</a:t>
            </a:r>
            <a:endParaRPr lang="en-US" sz="3200" dirty="0"/>
          </a:p>
        </p:txBody>
      </p:sp>
      <p:sp>
        <p:nvSpPr>
          <p:cNvPr id="11" name="Text 5"/>
          <p:cNvSpPr/>
          <p:nvPr/>
        </p:nvSpPr>
        <p:spPr>
          <a:xfrm>
            <a:off x="6080081" y="4265295"/>
            <a:ext cx="7152323" cy="3508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Could be from a </a:t>
            </a:r>
            <a:r>
              <a:rPr lang="en-US" sz="2400" b="1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minor issue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 like </a:t>
            </a:r>
            <a:r>
              <a:rPr lang="en-US" sz="2400" b="1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fatty liver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 or </a:t>
            </a:r>
            <a:r>
              <a:rPr lang="en-US" sz="2400" b="1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a medicine side effect</a:t>
            </a:r>
            <a:endParaRPr lang="en-US" sz="2400" dirty="0"/>
          </a:p>
        </p:txBody>
      </p:sp>
      <p:sp>
        <p:nvSpPr>
          <p:cNvPr id="12" name="Shape 6"/>
          <p:cNvSpPr/>
          <p:nvPr/>
        </p:nvSpPr>
        <p:spPr>
          <a:xfrm>
            <a:off x="6256734" y="5023128"/>
            <a:ext cx="7551301" cy="15240"/>
          </a:xfrm>
          <a:prstGeom prst="roundRect">
            <a:avLst>
              <a:gd name="adj" fmla="val 215861"/>
            </a:avLst>
          </a:prstGeom>
          <a:solidFill>
            <a:srgbClr val="D8D4D4"/>
          </a:solidFill>
          <a:ln/>
        </p:spPr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219" y="5065752"/>
            <a:ext cx="6482120" cy="1614607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7033" y="5680353"/>
            <a:ext cx="308372" cy="385405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7501652" y="5285065"/>
            <a:ext cx="2741414" cy="3426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3200" dirty="0">
                <a:solidFill>
                  <a:srgbClr val="464646"/>
                </a:solidFill>
                <a:ea typeface="DM Sans Semi Bold" pitchFamily="34" charset="-122"/>
                <a:cs typeface="DM Sans Semi Bold" pitchFamily="34" charset="-120"/>
              </a:rPr>
              <a:t>High levels</a:t>
            </a:r>
            <a:endParaRPr lang="en-US" sz="3200" dirty="0"/>
          </a:p>
        </p:txBody>
      </p:sp>
      <p:sp>
        <p:nvSpPr>
          <p:cNvPr id="16" name="Text 8"/>
          <p:cNvSpPr/>
          <p:nvPr/>
        </p:nvSpPr>
        <p:spPr>
          <a:xfrm>
            <a:off x="7501652" y="5759291"/>
            <a:ext cx="6141839" cy="7017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Might mean </a:t>
            </a:r>
            <a:r>
              <a:rPr lang="en-US" sz="2400" b="1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inflammation, damage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, or </a:t>
            </a:r>
            <a:r>
              <a:rPr lang="en-US" sz="2400" b="1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serious liver problems</a:t>
            </a:r>
            <a:endParaRPr lang="en-US" sz="2400" dirty="0"/>
          </a:p>
        </p:txBody>
      </p:sp>
      <p:sp>
        <p:nvSpPr>
          <p:cNvPr id="17" name="Text 9"/>
          <p:cNvSpPr/>
          <p:nvPr/>
        </p:nvSpPr>
        <p:spPr>
          <a:xfrm>
            <a:off x="767596" y="6927056"/>
            <a:ext cx="13095208" cy="7017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b="1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Important: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 These tests </a:t>
            </a:r>
            <a:r>
              <a:rPr lang="en-US" sz="2400" b="1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do not tell exactly what disease you have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, but they give a </a:t>
            </a:r>
            <a:r>
              <a:rPr lang="en-US" sz="2400" b="1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clue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. Your doctor will look at the results </a:t>
            </a:r>
            <a:r>
              <a:rPr lang="en-US" sz="2400" b="1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along with your symptoms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 and may ask for </a:t>
            </a:r>
            <a:r>
              <a:rPr lang="en-US" sz="2400" b="1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more tests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 if needed.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90682" y="699135"/>
            <a:ext cx="10945058" cy="616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4800" dirty="0">
                <a:solidFill>
                  <a:srgbClr val="030303"/>
                </a:solidFill>
                <a:ea typeface="DM Sans Semi Bold" pitchFamily="34" charset="-122"/>
                <a:cs typeface="DM Sans Semi Bold" pitchFamily="34" charset="-120"/>
              </a:rPr>
              <a:t>Simple Liver Function Test Chart</a:t>
            </a:r>
            <a:endParaRPr lang="en-US" sz="4800" dirty="0"/>
          </a:p>
        </p:txBody>
      </p:sp>
      <p:sp>
        <p:nvSpPr>
          <p:cNvPr id="3" name="Shape 1"/>
          <p:cNvSpPr/>
          <p:nvPr/>
        </p:nvSpPr>
        <p:spPr>
          <a:xfrm>
            <a:off x="690682" y="1710571"/>
            <a:ext cx="13249037" cy="5819775"/>
          </a:xfrm>
          <a:prstGeom prst="roundRect">
            <a:avLst>
              <a:gd name="adj" fmla="val 509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698302" y="1718191"/>
            <a:ext cx="13233797" cy="56769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" name="Text 3"/>
          <p:cNvSpPr/>
          <p:nvPr/>
        </p:nvSpPr>
        <p:spPr>
          <a:xfrm>
            <a:off x="895826" y="1844159"/>
            <a:ext cx="2910007" cy="315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b="1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Test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4208026" y="1844159"/>
            <a:ext cx="2906197" cy="315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b="1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Normal Range</a:t>
            </a:r>
            <a:endParaRPr lang="en-US" sz="2000" dirty="0"/>
          </a:p>
        </p:txBody>
      </p:sp>
      <p:sp>
        <p:nvSpPr>
          <p:cNvPr id="7" name="Text 5"/>
          <p:cNvSpPr/>
          <p:nvPr/>
        </p:nvSpPr>
        <p:spPr>
          <a:xfrm>
            <a:off x="7516416" y="1844159"/>
            <a:ext cx="2906197" cy="315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b="1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What It Shows</a:t>
            </a:r>
            <a:endParaRPr lang="en-US" sz="2000" dirty="0"/>
          </a:p>
        </p:txBody>
      </p:sp>
      <p:sp>
        <p:nvSpPr>
          <p:cNvPr id="8" name="Text 6"/>
          <p:cNvSpPr/>
          <p:nvPr/>
        </p:nvSpPr>
        <p:spPr>
          <a:xfrm>
            <a:off x="10824805" y="1844159"/>
            <a:ext cx="2910007" cy="315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b="1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High Level Means</a:t>
            </a:r>
            <a:endParaRPr lang="en-US" sz="2000" dirty="0"/>
          </a:p>
        </p:txBody>
      </p:sp>
      <p:sp>
        <p:nvSpPr>
          <p:cNvPr id="9" name="Shape 7"/>
          <p:cNvSpPr/>
          <p:nvPr/>
        </p:nvSpPr>
        <p:spPr>
          <a:xfrm>
            <a:off x="698302" y="2285881"/>
            <a:ext cx="13233797" cy="567690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8"/>
          <p:cNvSpPr/>
          <p:nvPr/>
        </p:nvSpPr>
        <p:spPr>
          <a:xfrm>
            <a:off x="895826" y="2411849"/>
            <a:ext cx="2910007" cy="315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b="1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ALT (SGPT)</a:t>
            </a:r>
            <a:endParaRPr lang="en-US" sz="2000" dirty="0"/>
          </a:p>
        </p:txBody>
      </p:sp>
      <p:sp>
        <p:nvSpPr>
          <p:cNvPr id="11" name="Text 9"/>
          <p:cNvSpPr/>
          <p:nvPr/>
        </p:nvSpPr>
        <p:spPr>
          <a:xfrm>
            <a:off x="4208026" y="2411849"/>
            <a:ext cx="2906197" cy="315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7 – 56 U/L</a:t>
            </a:r>
            <a:endParaRPr lang="en-US" sz="2000" dirty="0"/>
          </a:p>
        </p:txBody>
      </p:sp>
      <p:sp>
        <p:nvSpPr>
          <p:cNvPr id="12" name="Text 10"/>
          <p:cNvSpPr/>
          <p:nvPr/>
        </p:nvSpPr>
        <p:spPr>
          <a:xfrm>
            <a:off x="7516416" y="2411849"/>
            <a:ext cx="2906197" cy="315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Liver health</a:t>
            </a:r>
            <a:endParaRPr lang="en-US" sz="2000" dirty="0"/>
          </a:p>
        </p:txBody>
      </p:sp>
      <p:sp>
        <p:nvSpPr>
          <p:cNvPr id="13" name="Text 11"/>
          <p:cNvSpPr/>
          <p:nvPr/>
        </p:nvSpPr>
        <p:spPr>
          <a:xfrm>
            <a:off x="10824805" y="2411849"/>
            <a:ext cx="2910007" cy="315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Liver damage or inflammation</a:t>
            </a:r>
            <a:endParaRPr lang="en-US" sz="2000" dirty="0"/>
          </a:p>
        </p:txBody>
      </p:sp>
      <p:sp>
        <p:nvSpPr>
          <p:cNvPr id="14" name="Shape 12"/>
          <p:cNvSpPr/>
          <p:nvPr/>
        </p:nvSpPr>
        <p:spPr>
          <a:xfrm>
            <a:off x="698302" y="2853571"/>
            <a:ext cx="13233797" cy="56769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5" name="Text 13"/>
          <p:cNvSpPr/>
          <p:nvPr/>
        </p:nvSpPr>
        <p:spPr>
          <a:xfrm>
            <a:off x="895826" y="2979539"/>
            <a:ext cx="2910007" cy="315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b="1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AST (SGOT)</a:t>
            </a:r>
            <a:endParaRPr lang="en-US" sz="2000" dirty="0"/>
          </a:p>
        </p:txBody>
      </p:sp>
      <p:sp>
        <p:nvSpPr>
          <p:cNvPr id="16" name="Text 14"/>
          <p:cNvSpPr/>
          <p:nvPr/>
        </p:nvSpPr>
        <p:spPr>
          <a:xfrm>
            <a:off x="4208026" y="2979539"/>
            <a:ext cx="2906197" cy="315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10 – 40 U/L</a:t>
            </a:r>
            <a:endParaRPr lang="en-US" sz="2000" dirty="0"/>
          </a:p>
        </p:txBody>
      </p:sp>
      <p:sp>
        <p:nvSpPr>
          <p:cNvPr id="17" name="Text 15"/>
          <p:cNvSpPr/>
          <p:nvPr/>
        </p:nvSpPr>
        <p:spPr>
          <a:xfrm>
            <a:off x="7516416" y="2979539"/>
            <a:ext cx="2906197" cy="315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Liver and muscle health</a:t>
            </a:r>
            <a:endParaRPr lang="en-US" sz="2000" dirty="0"/>
          </a:p>
        </p:txBody>
      </p:sp>
      <p:sp>
        <p:nvSpPr>
          <p:cNvPr id="18" name="Text 16"/>
          <p:cNvSpPr/>
          <p:nvPr/>
        </p:nvSpPr>
        <p:spPr>
          <a:xfrm>
            <a:off x="10824805" y="2979539"/>
            <a:ext cx="2910007" cy="315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Liver or muscle injury</a:t>
            </a:r>
            <a:endParaRPr lang="en-US" sz="2000" dirty="0"/>
          </a:p>
        </p:txBody>
      </p:sp>
      <p:sp>
        <p:nvSpPr>
          <p:cNvPr id="19" name="Shape 17"/>
          <p:cNvSpPr/>
          <p:nvPr/>
        </p:nvSpPr>
        <p:spPr>
          <a:xfrm>
            <a:off x="698302" y="3421261"/>
            <a:ext cx="13233797" cy="88344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0" name="Text 18"/>
          <p:cNvSpPr/>
          <p:nvPr/>
        </p:nvSpPr>
        <p:spPr>
          <a:xfrm>
            <a:off x="895826" y="3547229"/>
            <a:ext cx="2910007" cy="315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b="1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ALP</a:t>
            </a:r>
            <a:endParaRPr lang="en-US" sz="2000" dirty="0"/>
          </a:p>
        </p:txBody>
      </p:sp>
      <p:sp>
        <p:nvSpPr>
          <p:cNvPr id="21" name="Text 19"/>
          <p:cNvSpPr/>
          <p:nvPr/>
        </p:nvSpPr>
        <p:spPr>
          <a:xfrm>
            <a:off x="4208026" y="3547229"/>
            <a:ext cx="2906197" cy="315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44 – 147 U/L</a:t>
            </a:r>
            <a:endParaRPr lang="en-US" sz="2000" dirty="0"/>
          </a:p>
        </p:txBody>
      </p:sp>
      <p:sp>
        <p:nvSpPr>
          <p:cNvPr id="22" name="Text 20"/>
          <p:cNvSpPr/>
          <p:nvPr/>
        </p:nvSpPr>
        <p:spPr>
          <a:xfrm>
            <a:off x="7516416" y="3547229"/>
            <a:ext cx="2906197" cy="315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Bile flow and bones</a:t>
            </a:r>
            <a:endParaRPr lang="en-US" sz="2000" dirty="0"/>
          </a:p>
        </p:txBody>
      </p:sp>
      <p:sp>
        <p:nvSpPr>
          <p:cNvPr id="23" name="Text 21"/>
          <p:cNvSpPr/>
          <p:nvPr/>
        </p:nvSpPr>
        <p:spPr>
          <a:xfrm>
            <a:off x="10824805" y="3547229"/>
            <a:ext cx="2910007" cy="6315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Bile duct problem or bone disease</a:t>
            </a:r>
            <a:endParaRPr lang="en-US" sz="2000" dirty="0"/>
          </a:p>
        </p:txBody>
      </p:sp>
      <p:sp>
        <p:nvSpPr>
          <p:cNvPr id="24" name="Shape 22"/>
          <p:cNvSpPr/>
          <p:nvPr/>
        </p:nvSpPr>
        <p:spPr>
          <a:xfrm>
            <a:off x="698302" y="4304705"/>
            <a:ext cx="13233797" cy="88344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5" name="Text 23"/>
          <p:cNvSpPr/>
          <p:nvPr/>
        </p:nvSpPr>
        <p:spPr>
          <a:xfrm>
            <a:off x="895826" y="4430673"/>
            <a:ext cx="2910007" cy="315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b="1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GGT</a:t>
            </a:r>
            <a:endParaRPr lang="en-US" sz="2000" dirty="0"/>
          </a:p>
        </p:txBody>
      </p:sp>
      <p:sp>
        <p:nvSpPr>
          <p:cNvPr id="26" name="Text 24"/>
          <p:cNvSpPr/>
          <p:nvPr/>
        </p:nvSpPr>
        <p:spPr>
          <a:xfrm>
            <a:off x="4208026" y="4430673"/>
            <a:ext cx="2906197" cy="315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0 – 51 U/L</a:t>
            </a:r>
            <a:endParaRPr lang="en-US" sz="2000" dirty="0"/>
          </a:p>
        </p:txBody>
      </p:sp>
      <p:sp>
        <p:nvSpPr>
          <p:cNvPr id="27" name="Text 25"/>
          <p:cNvSpPr/>
          <p:nvPr/>
        </p:nvSpPr>
        <p:spPr>
          <a:xfrm>
            <a:off x="7516416" y="4430673"/>
            <a:ext cx="2906197" cy="315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Bile ducts and alcohol effect</a:t>
            </a:r>
            <a:endParaRPr lang="en-US" sz="2000" dirty="0"/>
          </a:p>
        </p:txBody>
      </p:sp>
      <p:sp>
        <p:nvSpPr>
          <p:cNvPr id="28" name="Text 26"/>
          <p:cNvSpPr/>
          <p:nvPr/>
        </p:nvSpPr>
        <p:spPr>
          <a:xfrm>
            <a:off x="10824805" y="4430673"/>
            <a:ext cx="2910007" cy="6315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Alcohol damage or bile flow issue</a:t>
            </a:r>
            <a:endParaRPr lang="en-US" sz="2000" dirty="0"/>
          </a:p>
        </p:txBody>
      </p:sp>
      <p:sp>
        <p:nvSpPr>
          <p:cNvPr id="29" name="Shape 27"/>
          <p:cNvSpPr/>
          <p:nvPr/>
        </p:nvSpPr>
        <p:spPr>
          <a:xfrm>
            <a:off x="698302" y="5188148"/>
            <a:ext cx="13233797" cy="567690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0" name="Text 28"/>
          <p:cNvSpPr/>
          <p:nvPr/>
        </p:nvSpPr>
        <p:spPr>
          <a:xfrm>
            <a:off x="895826" y="5314117"/>
            <a:ext cx="2910007" cy="315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b="1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Bilirubin</a:t>
            </a:r>
            <a:endParaRPr lang="en-US" sz="2000" dirty="0"/>
          </a:p>
        </p:txBody>
      </p:sp>
      <p:sp>
        <p:nvSpPr>
          <p:cNvPr id="31" name="Text 29"/>
          <p:cNvSpPr/>
          <p:nvPr/>
        </p:nvSpPr>
        <p:spPr>
          <a:xfrm>
            <a:off x="4208026" y="5314117"/>
            <a:ext cx="2906197" cy="315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0.1 – 1.2 mg/dL</a:t>
            </a:r>
            <a:endParaRPr lang="en-US" sz="2000" dirty="0"/>
          </a:p>
        </p:txBody>
      </p:sp>
      <p:sp>
        <p:nvSpPr>
          <p:cNvPr id="32" name="Text 30"/>
          <p:cNvSpPr/>
          <p:nvPr/>
        </p:nvSpPr>
        <p:spPr>
          <a:xfrm>
            <a:off x="7516416" y="5314117"/>
            <a:ext cx="2906197" cy="315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Yellow pigment from liver</a:t>
            </a:r>
            <a:endParaRPr lang="en-US" sz="2000" dirty="0"/>
          </a:p>
        </p:txBody>
      </p:sp>
      <p:sp>
        <p:nvSpPr>
          <p:cNvPr id="33" name="Text 31"/>
          <p:cNvSpPr/>
          <p:nvPr/>
        </p:nvSpPr>
        <p:spPr>
          <a:xfrm>
            <a:off x="10824805" y="5314117"/>
            <a:ext cx="2910007" cy="315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Jaundice or liver disease</a:t>
            </a:r>
            <a:endParaRPr lang="en-US" sz="2000" dirty="0"/>
          </a:p>
        </p:txBody>
      </p:sp>
      <p:sp>
        <p:nvSpPr>
          <p:cNvPr id="34" name="Shape 32"/>
          <p:cNvSpPr/>
          <p:nvPr/>
        </p:nvSpPr>
        <p:spPr>
          <a:xfrm>
            <a:off x="698302" y="5755838"/>
            <a:ext cx="13233797" cy="88344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35" name="Text 33"/>
          <p:cNvSpPr/>
          <p:nvPr/>
        </p:nvSpPr>
        <p:spPr>
          <a:xfrm>
            <a:off x="895826" y="5881807"/>
            <a:ext cx="2910007" cy="315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b="1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Albumin</a:t>
            </a:r>
            <a:endParaRPr lang="en-US" sz="2000" dirty="0"/>
          </a:p>
        </p:txBody>
      </p:sp>
      <p:sp>
        <p:nvSpPr>
          <p:cNvPr id="36" name="Text 34"/>
          <p:cNvSpPr/>
          <p:nvPr/>
        </p:nvSpPr>
        <p:spPr>
          <a:xfrm>
            <a:off x="4208026" y="5881807"/>
            <a:ext cx="2906197" cy="315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3.4 – 5.4 g/dL</a:t>
            </a:r>
            <a:endParaRPr lang="en-US" sz="2000" dirty="0"/>
          </a:p>
        </p:txBody>
      </p:sp>
      <p:sp>
        <p:nvSpPr>
          <p:cNvPr id="37" name="Text 35"/>
          <p:cNvSpPr/>
          <p:nvPr/>
        </p:nvSpPr>
        <p:spPr>
          <a:xfrm>
            <a:off x="7516416" y="5881807"/>
            <a:ext cx="2906197" cy="315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Protein made by liver</a:t>
            </a:r>
            <a:endParaRPr lang="en-US" sz="2000" dirty="0"/>
          </a:p>
        </p:txBody>
      </p:sp>
      <p:sp>
        <p:nvSpPr>
          <p:cNvPr id="38" name="Text 36"/>
          <p:cNvSpPr/>
          <p:nvPr/>
        </p:nvSpPr>
        <p:spPr>
          <a:xfrm>
            <a:off x="10824805" y="5881807"/>
            <a:ext cx="2910007" cy="6315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Rarely high; Low means weak liver</a:t>
            </a:r>
            <a:endParaRPr lang="en-US" sz="2000" dirty="0"/>
          </a:p>
        </p:txBody>
      </p:sp>
      <p:sp>
        <p:nvSpPr>
          <p:cNvPr id="39" name="Shape 37"/>
          <p:cNvSpPr/>
          <p:nvPr/>
        </p:nvSpPr>
        <p:spPr>
          <a:xfrm>
            <a:off x="698302" y="6639282"/>
            <a:ext cx="13233797" cy="88344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40" name="Text 38"/>
          <p:cNvSpPr/>
          <p:nvPr/>
        </p:nvSpPr>
        <p:spPr>
          <a:xfrm>
            <a:off x="895826" y="6765250"/>
            <a:ext cx="2910007" cy="315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b="1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Total Protein</a:t>
            </a:r>
            <a:endParaRPr lang="en-US" sz="2000" dirty="0"/>
          </a:p>
        </p:txBody>
      </p:sp>
      <p:sp>
        <p:nvSpPr>
          <p:cNvPr id="41" name="Text 39"/>
          <p:cNvSpPr/>
          <p:nvPr/>
        </p:nvSpPr>
        <p:spPr>
          <a:xfrm>
            <a:off x="4208026" y="6765250"/>
            <a:ext cx="2906197" cy="315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6.3 – 7.9 g/dL</a:t>
            </a:r>
            <a:endParaRPr lang="en-US" sz="2000" dirty="0"/>
          </a:p>
        </p:txBody>
      </p:sp>
      <p:sp>
        <p:nvSpPr>
          <p:cNvPr id="42" name="Text 40"/>
          <p:cNvSpPr/>
          <p:nvPr/>
        </p:nvSpPr>
        <p:spPr>
          <a:xfrm>
            <a:off x="7516416" y="6765250"/>
            <a:ext cx="2906197" cy="315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All proteins in blood</a:t>
            </a:r>
            <a:endParaRPr lang="en-US" sz="2000" dirty="0"/>
          </a:p>
        </p:txBody>
      </p:sp>
      <p:sp>
        <p:nvSpPr>
          <p:cNvPr id="43" name="Text 41"/>
          <p:cNvSpPr/>
          <p:nvPr/>
        </p:nvSpPr>
        <p:spPr>
          <a:xfrm>
            <a:off x="10824805" y="6765250"/>
            <a:ext cx="2910007" cy="6315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Low may mean liver/kidney issue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52781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07708" y="3084314"/>
            <a:ext cx="5055751" cy="6318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950"/>
              </a:lnSpc>
              <a:buNone/>
            </a:pPr>
            <a:r>
              <a:rPr lang="en-US" sz="4800" dirty="0">
                <a:solidFill>
                  <a:srgbClr val="030303"/>
                </a:solidFill>
                <a:ea typeface="DM Sans Semi Bold" pitchFamily="34" charset="-122"/>
                <a:cs typeface="DM Sans Semi Bold" pitchFamily="34" charset="-120"/>
              </a:rPr>
              <a:t>Remember</a:t>
            </a:r>
            <a:endParaRPr lang="en-US" sz="48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708" y="4019431"/>
            <a:ext cx="505539" cy="50553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466017" y="4139446"/>
            <a:ext cx="2527816" cy="3158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3200" dirty="0">
                <a:solidFill>
                  <a:srgbClr val="464646"/>
                </a:solidFill>
                <a:ea typeface="DM Sans Semi Bold" pitchFamily="34" charset="-122"/>
                <a:cs typeface="DM Sans Semi Bold" pitchFamily="34" charset="-120"/>
              </a:rPr>
              <a:t>Not Always Disease</a:t>
            </a:r>
            <a:endParaRPr lang="en-US" sz="3200" dirty="0"/>
          </a:p>
        </p:txBody>
      </p:sp>
      <p:sp>
        <p:nvSpPr>
          <p:cNvPr id="6" name="Text 2"/>
          <p:cNvSpPr/>
          <p:nvPr/>
        </p:nvSpPr>
        <p:spPr>
          <a:xfrm>
            <a:off x="1466017" y="4576643"/>
            <a:ext cx="12456676" cy="3236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1 or 2 abnormal results </a:t>
            </a:r>
            <a:r>
              <a:rPr lang="en-US" sz="2400" b="1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do not always mean disease</a:t>
            </a:r>
            <a:endParaRPr lang="en-US" sz="24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708" y="5405795"/>
            <a:ext cx="505539" cy="505539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466017" y="5525810"/>
            <a:ext cx="2527816" cy="3158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3200" dirty="0">
                <a:solidFill>
                  <a:srgbClr val="464646"/>
                </a:solidFill>
                <a:ea typeface="DM Sans Semi Bold" pitchFamily="34" charset="-122"/>
                <a:cs typeface="DM Sans Semi Bold" pitchFamily="34" charset="-120"/>
              </a:rPr>
              <a:t>Pattern Recognition</a:t>
            </a:r>
            <a:endParaRPr lang="en-US" sz="3200" dirty="0"/>
          </a:p>
        </p:txBody>
      </p:sp>
      <p:sp>
        <p:nvSpPr>
          <p:cNvPr id="9" name="Text 4"/>
          <p:cNvSpPr/>
          <p:nvPr/>
        </p:nvSpPr>
        <p:spPr>
          <a:xfrm>
            <a:off x="1466017" y="5963007"/>
            <a:ext cx="12456676" cy="3236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400" b="1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Doctors check patterns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 in tests, not just one result</a:t>
            </a:r>
            <a:endParaRPr lang="en-US" sz="24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708" y="6792158"/>
            <a:ext cx="505539" cy="505539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466017" y="6912173"/>
            <a:ext cx="2527816" cy="3158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3200" dirty="0">
                <a:solidFill>
                  <a:srgbClr val="464646"/>
                </a:solidFill>
                <a:ea typeface="DM Sans Semi Bold" pitchFamily="34" charset="-122"/>
                <a:cs typeface="DM Sans Semi Bold" pitchFamily="34" charset="-120"/>
              </a:rPr>
              <a:t>Professional Advice</a:t>
            </a:r>
            <a:endParaRPr lang="en-US" sz="3200" dirty="0"/>
          </a:p>
        </p:txBody>
      </p:sp>
      <p:sp>
        <p:nvSpPr>
          <p:cNvPr id="12" name="Text 6"/>
          <p:cNvSpPr/>
          <p:nvPr/>
        </p:nvSpPr>
        <p:spPr>
          <a:xfrm>
            <a:off x="1466017" y="7349371"/>
            <a:ext cx="12456676" cy="3236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Always follow up with a </a:t>
            </a:r>
            <a:r>
              <a:rPr lang="en-US" sz="2400" b="1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doctor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 for proper advice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47876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94015" y="3024426"/>
            <a:ext cx="4957524" cy="6197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4800" dirty="0">
                <a:solidFill>
                  <a:srgbClr val="030303"/>
                </a:solidFill>
                <a:ea typeface="DM Sans Semi Bold" pitchFamily="34" charset="-122"/>
                <a:cs typeface="DM Sans Semi Bold" pitchFamily="34" charset="-120"/>
              </a:rPr>
              <a:t>Summary</a:t>
            </a:r>
            <a:endParaRPr lang="en-US" sz="4800" dirty="0"/>
          </a:p>
        </p:txBody>
      </p:sp>
      <p:sp>
        <p:nvSpPr>
          <p:cNvPr id="4" name="Shape 1"/>
          <p:cNvSpPr/>
          <p:nvPr/>
        </p:nvSpPr>
        <p:spPr>
          <a:xfrm>
            <a:off x="694015" y="4238982"/>
            <a:ext cx="6546771" cy="198239"/>
          </a:xfrm>
          <a:prstGeom prst="roundRect">
            <a:avLst>
              <a:gd name="adj" fmla="val 15005"/>
            </a:avLst>
          </a:prstGeom>
          <a:solidFill>
            <a:srgbClr val="F2EEEE"/>
          </a:solidFill>
          <a:ln/>
        </p:spPr>
      </p:sp>
      <p:sp>
        <p:nvSpPr>
          <p:cNvPr id="5" name="Text 2"/>
          <p:cNvSpPr/>
          <p:nvPr/>
        </p:nvSpPr>
        <p:spPr>
          <a:xfrm>
            <a:off x="892254" y="4635460"/>
            <a:ext cx="2478762" cy="3098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3200" dirty="0">
                <a:solidFill>
                  <a:srgbClr val="464646"/>
                </a:solidFill>
                <a:ea typeface="DM Sans Semi Bold" pitchFamily="34" charset="-122"/>
                <a:cs typeface="DM Sans Semi Bold" pitchFamily="34" charset="-120"/>
              </a:rPr>
              <a:t>Simple Blood Tests</a:t>
            </a:r>
            <a:endParaRPr lang="en-US" sz="3200" dirty="0"/>
          </a:p>
        </p:txBody>
      </p:sp>
      <p:sp>
        <p:nvSpPr>
          <p:cNvPr id="6" name="Text 3"/>
          <p:cNvSpPr/>
          <p:nvPr/>
        </p:nvSpPr>
        <p:spPr>
          <a:xfrm>
            <a:off x="892254" y="5064204"/>
            <a:ext cx="6150293" cy="3173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400" b="1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LFTs are simple blood tests</a:t>
            </a:r>
            <a:endParaRPr lang="en-US" sz="2400" dirty="0"/>
          </a:p>
        </p:txBody>
      </p:sp>
      <p:sp>
        <p:nvSpPr>
          <p:cNvPr id="7" name="Shape 4"/>
          <p:cNvSpPr/>
          <p:nvPr/>
        </p:nvSpPr>
        <p:spPr>
          <a:xfrm>
            <a:off x="7389495" y="3941564"/>
            <a:ext cx="6546890" cy="198239"/>
          </a:xfrm>
          <a:prstGeom prst="roundRect">
            <a:avLst>
              <a:gd name="adj" fmla="val 15005"/>
            </a:avLst>
          </a:prstGeom>
          <a:solidFill>
            <a:srgbClr val="F2EEEE"/>
          </a:solidFill>
          <a:ln/>
        </p:spPr>
      </p:sp>
      <p:sp>
        <p:nvSpPr>
          <p:cNvPr id="8" name="Text 5"/>
          <p:cNvSpPr/>
          <p:nvPr/>
        </p:nvSpPr>
        <p:spPr>
          <a:xfrm>
            <a:off x="7587734" y="4338042"/>
            <a:ext cx="2478762" cy="3098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3200" dirty="0">
                <a:solidFill>
                  <a:srgbClr val="464646"/>
                </a:solidFill>
                <a:ea typeface="DM Sans Semi Bold" pitchFamily="34" charset="-122"/>
                <a:cs typeface="DM Sans Semi Bold" pitchFamily="34" charset="-120"/>
              </a:rPr>
              <a:t>Liver Health Check</a:t>
            </a:r>
            <a:endParaRPr lang="en-US" sz="3200" dirty="0"/>
          </a:p>
        </p:txBody>
      </p:sp>
      <p:sp>
        <p:nvSpPr>
          <p:cNvPr id="9" name="Text 6"/>
          <p:cNvSpPr/>
          <p:nvPr/>
        </p:nvSpPr>
        <p:spPr>
          <a:xfrm>
            <a:off x="7587734" y="4766786"/>
            <a:ext cx="6150412" cy="3173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They help check the </a:t>
            </a:r>
            <a:r>
              <a:rPr lang="en-US" sz="2400" b="1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health of your liver</a:t>
            </a:r>
            <a:endParaRPr lang="en-US" sz="2400" dirty="0"/>
          </a:p>
        </p:txBody>
      </p:sp>
      <p:sp>
        <p:nvSpPr>
          <p:cNvPr id="10" name="Shape 7"/>
          <p:cNvSpPr/>
          <p:nvPr/>
        </p:nvSpPr>
        <p:spPr>
          <a:xfrm>
            <a:off x="694015" y="6025872"/>
            <a:ext cx="6546771" cy="198239"/>
          </a:xfrm>
          <a:prstGeom prst="roundRect">
            <a:avLst>
              <a:gd name="adj" fmla="val 15005"/>
            </a:avLst>
          </a:prstGeom>
          <a:solidFill>
            <a:srgbClr val="F2EEEE"/>
          </a:solidFill>
          <a:ln/>
        </p:spPr>
      </p:sp>
      <p:sp>
        <p:nvSpPr>
          <p:cNvPr id="11" name="Text 8"/>
          <p:cNvSpPr/>
          <p:nvPr/>
        </p:nvSpPr>
        <p:spPr>
          <a:xfrm>
            <a:off x="892254" y="6422350"/>
            <a:ext cx="2788444" cy="3098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3200" dirty="0">
                <a:solidFill>
                  <a:srgbClr val="464646"/>
                </a:solidFill>
                <a:ea typeface="DM Sans Semi Bold" pitchFamily="34" charset="-122"/>
                <a:cs typeface="DM Sans Semi Bold" pitchFamily="34" charset="-120"/>
              </a:rPr>
              <a:t>Measure Key Indicators</a:t>
            </a:r>
            <a:endParaRPr lang="en-US" sz="3200" dirty="0"/>
          </a:p>
        </p:txBody>
      </p:sp>
      <p:sp>
        <p:nvSpPr>
          <p:cNvPr id="12" name="Text 9"/>
          <p:cNvSpPr/>
          <p:nvPr/>
        </p:nvSpPr>
        <p:spPr>
          <a:xfrm>
            <a:off x="892254" y="6851094"/>
            <a:ext cx="6150293" cy="6346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They measure </a:t>
            </a:r>
            <a:r>
              <a:rPr lang="en-US" sz="2400" b="1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enzymes and proteins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 made or affected by the liver</a:t>
            </a:r>
            <a:endParaRPr lang="en-US" sz="2400" dirty="0"/>
          </a:p>
        </p:txBody>
      </p:sp>
      <p:sp>
        <p:nvSpPr>
          <p:cNvPr id="13" name="Shape 10"/>
          <p:cNvSpPr/>
          <p:nvPr/>
        </p:nvSpPr>
        <p:spPr>
          <a:xfrm>
            <a:off x="7389495" y="5728454"/>
            <a:ext cx="6546890" cy="198239"/>
          </a:xfrm>
          <a:prstGeom prst="roundRect">
            <a:avLst>
              <a:gd name="adj" fmla="val 15005"/>
            </a:avLst>
          </a:prstGeom>
          <a:solidFill>
            <a:srgbClr val="F2EEEE"/>
          </a:solidFill>
          <a:ln/>
        </p:spPr>
      </p:sp>
      <p:sp>
        <p:nvSpPr>
          <p:cNvPr id="14" name="Text 11"/>
          <p:cNvSpPr/>
          <p:nvPr/>
        </p:nvSpPr>
        <p:spPr>
          <a:xfrm>
            <a:off x="7587734" y="6124932"/>
            <a:ext cx="2478762" cy="3098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3200" dirty="0">
                <a:solidFill>
                  <a:srgbClr val="464646"/>
                </a:solidFill>
                <a:ea typeface="DM Sans Semi Bold" pitchFamily="34" charset="-122"/>
                <a:cs typeface="DM Sans Semi Bold" pitchFamily="34" charset="-120"/>
              </a:rPr>
              <a:t>Follow-up Care</a:t>
            </a:r>
            <a:endParaRPr lang="en-US" sz="3200" dirty="0"/>
          </a:p>
        </p:txBody>
      </p:sp>
      <p:sp>
        <p:nvSpPr>
          <p:cNvPr id="15" name="Text 12"/>
          <p:cNvSpPr/>
          <p:nvPr/>
        </p:nvSpPr>
        <p:spPr>
          <a:xfrm>
            <a:off x="7587734" y="6553675"/>
            <a:ext cx="6150412" cy="634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Abnormal results may need further medical checks </a:t>
            </a:r>
            <a:b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</a:b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or treatment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614</Words>
  <Application>Microsoft Office PowerPoint</Application>
  <PresentationFormat>Custom</PresentationFormat>
  <Paragraphs>102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Inter Medium</vt:lpstr>
      <vt:lpstr>DM Sans Semi Bold</vt:lpstr>
      <vt:lpstr>Inter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Ramesh N</cp:lastModifiedBy>
  <cp:revision>16</cp:revision>
  <dcterms:created xsi:type="dcterms:W3CDTF">2025-06-13T14:08:02Z</dcterms:created>
  <dcterms:modified xsi:type="dcterms:W3CDTF">2025-06-18T02:47:04Z</dcterms:modified>
</cp:coreProperties>
</file>