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4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294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Fatty Liver Grading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327838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Fatty Liver Grading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(also called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stages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) means how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serious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the fat build-up in your liver is. Doctors divide fatty liver into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different grades or stages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understand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how much damage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has happened.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280190" y="51063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There are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four main stages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of fatty liver disease, starting from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mild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severe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6280190" y="562010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111819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087292"/>
            <a:ext cx="20262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181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Important Tip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4680466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7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1-2</a:t>
            </a:r>
            <a:endParaRPr lang="en-US" sz="7200" dirty="0"/>
          </a:p>
        </p:txBody>
      </p:sp>
      <p:sp>
        <p:nvSpPr>
          <p:cNvPr id="5" name="Text 2"/>
          <p:cNvSpPr/>
          <p:nvPr/>
        </p:nvSpPr>
        <p:spPr>
          <a:xfrm>
            <a:off x="1128713" y="5712262"/>
            <a:ext cx="34886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Best Stages for Recovery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793790" y="6202680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Stages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1 and 2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are the best time to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reverse fatty liver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naturally.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5235893" y="4680466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7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100%</a:t>
            </a:r>
            <a:endParaRPr lang="en-US" sz="7200" dirty="0"/>
          </a:p>
        </p:txBody>
      </p:sp>
      <p:sp>
        <p:nvSpPr>
          <p:cNvPr id="8" name="Text 5"/>
          <p:cNvSpPr/>
          <p:nvPr/>
        </p:nvSpPr>
        <p:spPr>
          <a:xfrm>
            <a:off x="5509498" y="5712262"/>
            <a:ext cx="36114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Early Action Success Rate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235893" y="6202680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earlier you take action, the better your chances of full recovery.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9677995" y="4680466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7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7200" dirty="0"/>
          </a:p>
        </p:txBody>
      </p:sp>
      <p:sp>
        <p:nvSpPr>
          <p:cNvPr id="11" name="Text 8"/>
          <p:cNvSpPr/>
          <p:nvPr/>
        </p:nvSpPr>
        <p:spPr>
          <a:xfrm>
            <a:off x="10232708" y="5712262"/>
            <a:ext cx="30491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Stages of Progression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677995" y="6202680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Knowing the stage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helps the doctor decide the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right treatment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793789" y="75465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Always talk to a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doctor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for proper check-up and advice.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829" y="571857"/>
            <a:ext cx="76883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Stage 1: Simple Fatty Liver (Steatosis)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27829" y="218336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3332" y="2398871"/>
            <a:ext cx="4056221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Fat starts building up in the liver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943332" y="284833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But the liver is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not yet inflamed or damaged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27829" y="360449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43332" y="382000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Symptoms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943332" y="426946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stage often has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no symptoms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27829" y="5025628"/>
            <a:ext cx="7688342" cy="1466269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3332" y="524113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Risk Level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43332" y="569059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It is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not dangerous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if treated early with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healthy diet 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and exercise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27829" y="6707400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3332" y="6922903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Classification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943332" y="7372364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stage is also called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Grade 1 Fatty Liver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90533" y="607457"/>
            <a:ext cx="7416186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Stage 2: </a:t>
            </a:r>
          </a:p>
          <a:p>
            <a:pPr marL="0" indent="0" algn="l">
              <a:lnSpc>
                <a:spcPts val="5400"/>
              </a:lnSpc>
              <a:buNone/>
            </a:pPr>
            <a:r>
              <a:rPr lang="en-US" sz="36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Non-Alcoholic Steatohepatitis (NASH)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5990533" y="2319099"/>
            <a:ext cx="496967" cy="49696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400" y="2360533"/>
            <a:ext cx="331232" cy="41409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08361" y="239494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Inflammation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6708361" y="2872502"/>
            <a:ext cx="68800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this stage, the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fat causes inflammation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(swelling) in the liver.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5990533" y="3667601"/>
            <a:ext cx="496967" cy="49696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400" y="3709035"/>
            <a:ext cx="331232" cy="41409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708361" y="374344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Liver Damage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6708361" y="4221004"/>
            <a:ext cx="68800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liver becomes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irritated and may get damaged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2" name="Shape 7"/>
          <p:cNvSpPr/>
          <p:nvPr/>
        </p:nvSpPr>
        <p:spPr>
          <a:xfrm>
            <a:off x="5990533" y="5016103"/>
            <a:ext cx="496967" cy="49696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400" y="5057537"/>
            <a:ext cx="331232" cy="41409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708361" y="5091946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Symptoms Begin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6708361" y="5569506"/>
            <a:ext cx="6880027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Some people may start to feel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tired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weak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or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pain on the right side of the belly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6" name="Shape 10"/>
          <p:cNvSpPr/>
          <p:nvPr/>
        </p:nvSpPr>
        <p:spPr>
          <a:xfrm>
            <a:off x="5990533" y="6717982"/>
            <a:ext cx="496967" cy="49696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400" y="6759416"/>
            <a:ext cx="331232" cy="414099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708361" y="679382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Severity</a:t>
            </a:r>
            <a:endParaRPr lang="en-US" sz="3200" dirty="0"/>
          </a:p>
        </p:txBody>
      </p:sp>
      <p:sp>
        <p:nvSpPr>
          <p:cNvPr id="19" name="Text 12"/>
          <p:cNvSpPr/>
          <p:nvPr/>
        </p:nvSpPr>
        <p:spPr>
          <a:xfrm>
            <a:off x="6708361" y="7271385"/>
            <a:ext cx="68800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is more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serious than simple fatty liver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52774" y="766763"/>
            <a:ext cx="5582722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Stage 3: Fibrosis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774" y="1799511"/>
            <a:ext cx="1116449" cy="164389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92466" y="2022753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Scarring Begins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392466" y="2505551"/>
            <a:ext cx="6241256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liver now has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inflammation and scarring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(called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fibrosis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).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774" y="3443407"/>
            <a:ext cx="1116449" cy="133981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392466" y="3666649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Partial Function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7392466" y="4149447"/>
            <a:ext cx="624125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liver can still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work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but the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damage is getting worse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774" y="4783217"/>
            <a:ext cx="1116449" cy="133981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92466" y="5006459"/>
            <a:ext cx="2814042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Progressive Damage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7392466" y="5489258"/>
            <a:ext cx="624125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If no action is taken, the liver may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lose its normal function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774" y="6123027"/>
            <a:ext cx="1116449" cy="133981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392466" y="6346269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Treatment Needed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7392466" y="6829068"/>
            <a:ext cx="624125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stage needs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medical care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lifestyle changes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232" y="560308"/>
            <a:ext cx="5088136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Stage 4: Cirrhosis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4" y="1603296"/>
            <a:ext cx="1307306" cy="117252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484" y="2156103"/>
            <a:ext cx="286107" cy="3576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70728" y="1806773"/>
            <a:ext cx="2369939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Most serious stage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4870728" y="2246828"/>
            <a:ext cx="2369939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End-stage liver disease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4718090" y="2791658"/>
            <a:ext cx="9149239" cy="11430"/>
          </a:xfrm>
          <a:prstGeom prst="roundRect">
            <a:avLst>
              <a:gd name="adj" fmla="val 747870"/>
            </a:avLst>
          </a:prstGeom>
          <a:solidFill>
            <a:srgbClr val="C0C1D7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291" y="2826663"/>
            <a:ext cx="2614732" cy="1172528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484" y="3234095"/>
            <a:ext cx="286107" cy="3576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24500" y="3030141"/>
            <a:ext cx="3697367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Heavily scarred and damaged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5524500" y="3470196"/>
            <a:ext cx="3697367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Liver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cannot work properly</a:t>
            </a:r>
            <a:endParaRPr lang="en-US" sz="2400" dirty="0"/>
          </a:p>
        </p:txBody>
      </p:sp>
      <p:sp>
        <p:nvSpPr>
          <p:cNvPr id="12" name="Shape 6"/>
          <p:cNvSpPr/>
          <p:nvPr/>
        </p:nvSpPr>
        <p:spPr>
          <a:xfrm>
            <a:off x="5371862" y="4015026"/>
            <a:ext cx="8495467" cy="11430"/>
          </a:xfrm>
          <a:prstGeom prst="roundRect">
            <a:avLst>
              <a:gd name="adj" fmla="val 747870"/>
            </a:avLst>
          </a:prstGeom>
          <a:solidFill>
            <a:srgbClr val="C0C1D7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518" y="4050030"/>
            <a:ext cx="3922157" cy="117252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484" y="4457462"/>
            <a:ext cx="286107" cy="3576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78153" y="4253508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Severe Symptoms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6178153" y="4693563"/>
            <a:ext cx="424886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Yellow skin (jaundice)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swelling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very weak</a:t>
            </a:r>
            <a:endParaRPr lang="en-US" sz="2400" dirty="0"/>
          </a:p>
        </p:txBody>
      </p:sp>
      <p:sp>
        <p:nvSpPr>
          <p:cNvPr id="17" name="Shape 9"/>
          <p:cNvSpPr/>
          <p:nvPr/>
        </p:nvSpPr>
        <p:spPr>
          <a:xfrm>
            <a:off x="6025515" y="5238393"/>
            <a:ext cx="7841813" cy="11430"/>
          </a:xfrm>
          <a:prstGeom prst="roundRect">
            <a:avLst>
              <a:gd name="adj" fmla="val 747870"/>
            </a:avLst>
          </a:prstGeom>
          <a:solidFill>
            <a:srgbClr val="C0C1D7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8865" y="5273397"/>
            <a:ext cx="5229463" cy="1172528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0484" y="5680829"/>
            <a:ext cx="286107" cy="357664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831806" y="5476875"/>
            <a:ext cx="2801541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Serious Complications</a:t>
            </a:r>
            <a:endParaRPr lang="en-US" sz="3200" dirty="0"/>
          </a:p>
        </p:txBody>
      </p:sp>
      <p:sp>
        <p:nvSpPr>
          <p:cNvPr id="21" name="Text 11"/>
          <p:cNvSpPr/>
          <p:nvPr/>
        </p:nvSpPr>
        <p:spPr>
          <a:xfrm>
            <a:off x="6831806" y="5916930"/>
            <a:ext cx="3744516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Can lead to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liver failure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liver cancer</a:t>
            </a:r>
            <a:endParaRPr lang="en-US" sz="2400" dirty="0"/>
          </a:p>
        </p:txBody>
      </p:sp>
      <p:sp>
        <p:nvSpPr>
          <p:cNvPr id="22" name="Shape 12"/>
          <p:cNvSpPr/>
          <p:nvPr/>
        </p:nvSpPr>
        <p:spPr>
          <a:xfrm>
            <a:off x="6679168" y="6461760"/>
            <a:ext cx="7188160" cy="11430"/>
          </a:xfrm>
          <a:prstGeom prst="roundRect">
            <a:avLst>
              <a:gd name="adj" fmla="val 747870"/>
            </a:avLst>
          </a:prstGeom>
          <a:solidFill>
            <a:srgbClr val="C0C1D7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12" y="6496764"/>
            <a:ext cx="6536888" cy="1172528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0484" y="6904196"/>
            <a:ext cx="286107" cy="357664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85578" y="6700242"/>
            <a:ext cx="2607231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Advanced Treatment</a:t>
            </a:r>
            <a:endParaRPr lang="en-US" sz="3200" dirty="0"/>
          </a:p>
        </p:txBody>
      </p:sp>
      <p:sp>
        <p:nvSpPr>
          <p:cNvPr id="26" name="Text 14"/>
          <p:cNvSpPr/>
          <p:nvPr/>
        </p:nvSpPr>
        <p:spPr>
          <a:xfrm>
            <a:off x="7485578" y="7140297"/>
            <a:ext cx="4915972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Needs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strong medical treatment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liver transplant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0095" y="597218"/>
            <a:ext cx="5429369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In Simple Words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60095" y="1710214"/>
            <a:ext cx="1638776" cy="1251347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26" y="2145030"/>
            <a:ext cx="305395" cy="38171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16041" y="1927384"/>
            <a:ext cx="2346246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Mild fat (Grade 1)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2616041" y="2396966"/>
            <a:ext cx="2346246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Can be reversed easily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2507456" y="2946321"/>
            <a:ext cx="11254264" cy="15240"/>
          </a:xfrm>
          <a:prstGeom prst="roundRect">
            <a:avLst>
              <a:gd name="adj" fmla="val 598516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760095" y="3070146"/>
            <a:ext cx="3277553" cy="1251347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114" y="3504962"/>
            <a:ext cx="305395" cy="38171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54818" y="3287316"/>
            <a:ext cx="3531394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Fat + inflammation (NASH)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4254818" y="3756898"/>
            <a:ext cx="3531394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Needs attention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4146233" y="4306253"/>
            <a:ext cx="9615488" cy="15240"/>
          </a:xfrm>
          <a:prstGeom prst="roundRect">
            <a:avLst>
              <a:gd name="adj" fmla="val 598516"/>
            </a:avLst>
          </a:prstGeom>
          <a:solidFill>
            <a:srgbClr val="C0C1D7"/>
          </a:solidFill>
          <a:ln/>
        </p:spPr>
      </p:sp>
      <p:sp>
        <p:nvSpPr>
          <p:cNvPr id="13" name="Shape 9"/>
          <p:cNvSpPr/>
          <p:nvPr/>
        </p:nvSpPr>
        <p:spPr>
          <a:xfrm>
            <a:off x="760095" y="4430078"/>
            <a:ext cx="4916329" cy="1251347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502" y="4864894"/>
            <a:ext cx="305395" cy="381714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93594" y="4647248"/>
            <a:ext cx="2461022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Scarring (Fibrosis)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5893594" y="5116830"/>
            <a:ext cx="2461022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More damage</a:t>
            </a:r>
            <a:endParaRPr lang="en-US" sz="2400" dirty="0"/>
          </a:p>
        </p:txBody>
      </p:sp>
      <p:sp>
        <p:nvSpPr>
          <p:cNvPr id="17" name="Shape 12"/>
          <p:cNvSpPr/>
          <p:nvPr/>
        </p:nvSpPr>
        <p:spPr>
          <a:xfrm>
            <a:off x="5785009" y="5666184"/>
            <a:ext cx="7976711" cy="15240"/>
          </a:xfrm>
          <a:prstGeom prst="roundRect">
            <a:avLst>
              <a:gd name="adj" fmla="val 598516"/>
            </a:avLst>
          </a:prstGeom>
          <a:solidFill>
            <a:srgbClr val="C0C1D7"/>
          </a:solidFill>
          <a:ln/>
        </p:spPr>
      </p:sp>
      <p:sp>
        <p:nvSpPr>
          <p:cNvPr id="18" name="Shape 13"/>
          <p:cNvSpPr/>
          <p:nvPr/>
        </p:nvSpPr>
        <p:spPr>
          <a:xfrm>
            <a:off x="760095" y="5790009"/>
            <a:ext cx="6555105" cy="1251347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890" y="6224826"/>
            <a:ext cx="305395" cy="381714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32370" y="6007179"/>
            <a:ext cx="3533656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Severe damage (Cirrhosis)</a:t>
            </a:r>
            <a:endParaRPr lang="en-US" sz="3200" dirty="0"/>
          </a:p>
        </p:txBody>
      </p:sp>
      <p:sp>
        <p:nvSpPr>
          <p:cNvPr id="21" name="Text 15"/>
          <p:cNvSpPr/>
          <p:nvPr/>
        </p:nvSpPr>
        <p:spPr>
          <a:xfrm>
            <a:off x="7532370" y="6476762"/>
            <a:ext cx="3533656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Very serious</a:t>
            </a:r>
            <a:endParaRPr lang="en-US" sz="2400" dirty="0"/>
          </a:p>
        </p:txBody>
      </p:sp>
      <p:sp>
        <p:nvSpPr>
          <p:cNvPr id="22" name="Text 16"/>
          <p:cNvSpPr/>
          <p:nvPr/>
        </p:nvSpPr>
        <p:spPr>
          <a:xfrm>
            <a:off x="760095" y="7285673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Fatty liver has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4 stages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progressing from mild fat buildup to severe liver damage.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07832"/>
            <a:ext cx="68059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to Know Your Stage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75677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607237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Imaging Tests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6280190" y="4097655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Ultrasound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FibroScan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visualize the liver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275677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3607237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Blood Analysis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8893493" y="4097655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Blood tests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check liver enzyme levels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275677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3607237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Tissue Examination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1506795" y="4451985"/>
            <a:ext cx="2827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Liver biopsy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(a small sample of liver is tested)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6280190" y="579584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Doctors use these diagnostic tools to accurately determine the stage of fatty liver disease and develop an appropriate treatment plan.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Good News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857256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Losing weight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042880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Even 5-10% weight loss can significantly improve liver health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2867501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Healthy eating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7790" y="3042880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/>
              <a:t>Healthy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diet and reduced sugar intake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256002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Daily exercise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7790" y="549544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Regular physical activity helps reduce liver fat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481876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Avoiding alcohol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93790" y="5495449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Eliminating alcohol reduces liver stress</a:t>
            </a:r>
            <a:endParaRPr lang="en-US" sz="24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093375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Early stages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of fatty liver can be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reversed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by making these lifestyle changes.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09688"/>
            <a:ext cx="87341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Reversible Stages of Fatty Liver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25854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Reversible Stages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1665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Grade 1 (Mild Fatty Liver)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37335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Yes, fully reversible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41757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With healthy food, regular exercise, and weight loss.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90" y="474273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Grade 2 (Moderate Fatty Liver)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93790" y="53097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Yes, still reversible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93790" y="575190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But it needs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more effort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early action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stop further damage.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962590" y="2585442"/>
            <a:ext cx="35369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❌ Usually Not Reversible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7962590" y="31665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Liver Fibrosis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962590" y="37335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Scarring begins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7962590" y="41757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Mild fibrosis can improve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but deep scarring is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hard to fully reverse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7962590" y="51056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Cirrhosis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7962590" y="56726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Not reversible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7962590" y="611481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Permanent liver damage. The only option in severe cases is a 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liver transplant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622</Words>
  <Application>Microsoft Office PowerPoint</Application>
  <PresentationFormat>Custom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19</cp:revision>
  <dcterms:created xsi:type="dcterms:W3CDTF">2025-06-12T16:26:08Z</dcterms:created>
  <dcterms:modified xsi:type="dcterms:W3CDTF">2025-06-15T03:54:12Z</dcterms:modified>
</cp:coreProperties>
</file>