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Montserrat Bold" panose="00000800000000000000" pitchFamily="2" charset="0"/>
      <p:bold r:id="rId10"/>
    </p:embeddedFont>
    <p:embeddedFont>
      <p:font typeface="Source Sans Pro" panose="020B0503030403020204" pitchFamily="34" charset="0"/>
      <p:regular r:id="rId11"/>
      <p:bold r:id="rId12"/>
      <p:italic r:id="rId13"/>
      <p:boldItalic r:id="rId14"/>
    </p:embeddedFont>
    <p:embeddedFont>
      <p:font typeface="Source Sans Pro Bold" panose="020B0703030403020204" pitchFamily="34" charset="0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7" d="100"/>
          <a:sy n="57" d="100"/>
        </p:scale>
        <p:origin x="12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1280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1324332"/>
            <a:ext cx="6669762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800" b="1" dirty="0">
                <a:solidFill>
                  <a:srgbClr val="000000"/>
                </a:solidFill>
                <a:ea typeface="Montserrat Bold" pitchFamily="34" charset="-122"/>
                <a:cs typeface="Montserrat Bold" pitchFamily="34" charset="-120"/>
              </a:rPr>
              <a:t>Spyware for Beginners</a:t>
            </a:r>
            <a:endParaRPr lang="en-US" sz="4800" dirty="0"/>
          </a:p>
        </p:txBody>
      </p:sp>
      <p:sp>
        <p:nvSpPr>
          <p:cNvPr id="5" name="Text 2"/>
          <p:cNvSpPr/>
          <p:nvPr/>
        </p:nvSpPr>
        <p:spPr>
          <a:xfrm>
            <a:off x="863798" y="2376724"/>
            <a:ext cx="4487823" cy="560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00"/>
              </a:lnSpc>
              <a:buNone/>
            </a:pPr>
            <a:r>
              <a:rPr lang="en-US" sz="4000" b="1" dirty="0">
                <a:solidFill>
                  <a:srgbClr val="000000"/>
                </a:solidFill>
                <a:ea typeface="Montserrat Bold" pitchFamily="34" charset="-122"/>
                <a:cs typeface="Montserrat Bold" pitchFamily="34" charset="-120"/>
              </a:rPr>
              <a:t>What is Spyware?</a:t>
            </a:r>
            <a:endParaRPr lang="en-US" sz="4000" dirty="0"/>
          </a:p>
        </p:txBody>
      </p:sp>
      <p:sp>
        <p:nvSpPr>
          <p:cNvPr id="6" name="Text 3"/>
          <p:cNvSpPr/>
          <p:nvPr/>
        </p:nvSpPr>
        <p:spPr>
          <a:xfrm>
            <a:off x="863798" y="3307792"/>
            <a:ext cx="7755767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Spyware</a:t>
            </a:r>
            <a:r>
              <a:rPr lang="en-US" sz="2400" dirty="0">
                <a:solidFill>
                  <a:srgbClr val="3D3838"/>
                </a:solidFill>
                <a:ea typeface="Source Sans Pro" pitchFamily="34" charset="-122"/>
                <a:cs typeface="Source Sans Pro" pitchFamily="34" charset="-120"/>
              </a:rPr>
              <a:t> is a type of </a:t>
            </a:r>
            <a:r>
              <a:rPr lang="en-US" sz="2400" b="1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harmful software</a:t>
            </a:r>
            <a:r>
              <a:rPr lang="en-US" sz="2400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400" dirty="0">
                <a:solidFill>
                  <a:srgbClr val="3D3838"/>
                </a:solidFill>
                <a:ea typeface="Source Sans Pro" pitchFamily="34" charset="-122"/>
                <a:cs typeface="Source Sans Pro" pitchFamily="34" charset="-120"/>
              </a:rPr>
              <a:t>that </a:t>
            </a:r>
            <a:r>
              <a:rPr lang="en-US" sz="2400" b="1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secretly watches what you do</a:t>
            </a:r>
            <a:r>
              <a:rPr lang="en-US" sz="2400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400" dirty="0">
                <a:solidFill>
                  <a:srgbClr val="3D3838"/>
                </a:solidFill>
                <a:ea typeface="Source Sans Pro" pitchFamily="34" charset="-122"/>
                <a:cs typeface="Source Sans Pro" pitchFamily="34" charset="-120"/>
              </a:rPr>
              <a:t>on your computer or phone.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863798" y="4325777"/>
            <a:ext cx="7755767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400" dirty="0">
                <a:solidFill>
                  <a:srgbClr val="3D3838"/>
                </a:solidFill>
                <a:ea typeface="Source Sans Pro" pitchFamily="34" charset="-122"/>
                <a:cs typeface="Source Sans Pro" pitchFamily="34" charset="-120"/>
              </a:rPr>
              <a:t>It can </a:t>
            </a:r>
            <a:r>
              <a:rPr lang="en-US" sz="2400" b="1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track your activities</a:t>
            </a:r>
            <a:r>
              <a:rPr lang="en-US" sz="2400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, </a:t>
            </a:r>
            <a:r>
              <a:rPr lang="en-US" sz="2400" b="1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steal your personal information</a:t>
            </a:r>
            <a:r>
              <a:rPr lang="en-US" sz="2400" dirty="0">
                <a:solidFill>
                  <a:srgbClr val="3D3838"/>
                </a:solidFill>
                <a:ea typeface="Source Sans Pro" pitchFamily="34" charset="-122"/>
                <a:cs typeface="Source Sans Pro" pitchFamily="34" charset="-120"/>
              </a:rPr>
              <a:t>, and </a:t>
            </a:r>
            <a:r>
              <a:rPr lang="en-US" sz="2400" b="1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send it to someone else</a:t>
            </a:r>
            <a:r>
              <a:rPr lang="en-US" sz="2400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400" dirty="0">
                <a:solidFill>
                  <a:srgbClr val="3D3838"/>
                </a:solidFill>
                <a:ea typeface="Source Sans Pro" pitchFamily="34" charset="-122"/>
                <a:cs typeface="Source Sans Pro" pitchFamily="34" charset="-120"/>
              </a:rPr>
              <a:t>without your permission.</a:t>
            </a:r>
            <a:endParaRPr lang="en-US" sz="2400" dirty="0"/>
          </a:p>
        </p:txBody>
      </p:sp>
      <p:sp>
        <p:nvSpPr>
          <p:cNvPr id="8" name="Shape 5"/>
          <p:cNvSpPr/>
          <p:nvPr/>
        </p:nvSpPr>
        <p:spPr>
          <a:xfrm>
            <a:off x="863798" y="5362216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1418" y="5383283"/>
            <a:ext cx="379690" cy="379690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1382078" y="5357208"/>
            <a:ext cx="1976199" cy="4318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3200" b="1" dirty="0">
                <a:solidFill>
                  <a:srgbClr val="3D3838"/>
                </a:solidFill>
                <a:ea typeface="Source Sans Pro Bold" pitchFamily="34" charset="-122"/>
                <a:cs typeface="Source Sans Pro Bold" pitchFamily="34" charset="-120"/>
              </a:rPr>
              <a:t>by Ram N Java</a:t>
            </a:r>
            <a:endParaRPr lang="en-US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956554"/>
            <a:ext cx="6890742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800" b="1" dirty="0">
                <a:solidFill>
                  <a:srgbClr val="000000"/>
                </a:solidFill>
                <a:ea typeface="Montserrat Bold" pitchFamily="34" charset="-122"/>
                <a:cs typeface="Montserrat Bold" pitchFamily="34" charset="-120"/>
              </a:rPr>
              <a:t>What Can Spyware Do?</a:t>
            </a:r>
            <a:endParaRPr lang="en-US" sz="4800" dirty="0"/>
          </a:p>
        </p:txBody>
      </p:sp>
      <p:sp>
        <p:nvSpPr>
          <p:cNvPr id="3" name="Shape 1"/>
          <p:cNvSpPr/>
          <p:nvPr/>
        </p:nvSpPr>
        <p:spPr>
          <a:xfrm>
            <a:off x="863798" y="3151465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217" y="3218795"/>
            <a:ext cx="336471" cy="420648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665923" y="3236238"/>
            <a:ext cx="3293150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3D3838"/>
                </a:solidFill>
                <a:ea typeface="Montserrat Bold" pitchFamily="34" charset="-122"/>
                <a:cs typeface="Montserrat Bold" pitchFamily="34" charset="-120"/>
              </a:rPr>
              <a:t>Record everything you type</a:t>
            </a:r>
            <a:endParaRPr lang="en-US" sz="2800" dirty="0"/>
          </a:p>
        </p:txBody>
      </p:sp>
      <p:sp>
        <p:nvSpPr>
          <p:cNvPr id="6" name="Text 3"/>
          <p:cNvSpPr/>
          <p:nvPr/>
        </p:nvSpPr>
        <p:spPr>
          <a:xfrm>
            <a:off x="1665923" y="4085511"/>
            <a:ext cx="3293150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400" dirty="0">
                <a:solidFill>
                  <a:srgbClr val="3D3838"/>
                </a:solidFill>
                <a:ea typeface="Source Sans Pro" pitchFamily="34" charset="-122"/>
                <a:cs typeface="Source Sans Pro" pitchFamily="34" charset="-120"/>
              </a:rPr>
              <a:t>Including </a:t>
            </a:r>
            <a:r>
              <a:rPr lang="en-US" sz="2400" b="1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passwords</a:t>
            </a:r>
            <a:r>
              <a:rPr lang="en-US" sz="2400" dirty="0">
                <a:solidFill>
                  <a:srgbClr val="3D3838"/>
                </a:solidFill>
                <a:ea typeface="Source Sans Pro" pitchFamily="34" charset="-122"/>
                <a:cs typeface="Source Sans Pro" pitchFamily="34" charset="-120"/>
              </a:rPr>
              <a:t> and </a:t>
            </a:r>
            <a:r>
              <a:rPr lang="en-US" sz="2400" b="1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messages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Shape 4"/>
          <p:cNvSpPr/>
          <p:nvPr/>
        </p:nvSpPr>
        <p:spPr>
          <a:xfrm>
            <a:off x="5267563" y="3151465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6982" y="3218795"/>
            <a:ext cx="336471" cy="42064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069687" y="3236238"/>
            <a:ext cx="3293150" cy="7012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3D3838"/>
                </a:solidFill>
                <a:ea typeface="Montserrat Bold" pitchFamily="34" charset="-122"/>
                <a:cs typeface="Montserrat Bold" pitchFamily="34" charset="-120"/>
              </a:rPr>
              <a:t>Watch the websites you visit</a:t>
            </a:r>
            <a:endParaRPr lang="en-US" sz="2800" dirty="0"/>
          </a:p>
        </p:txBody>
      </p:sp>
      <p:sp>
        <p:nvSpPr>
          <p:cNvPr id="10" name="Shape 6"/>
          <p:cNvSpPr/>
          <p:nvPr/>
        </p:nvSpPr>
        <p:spPr>
          <a:xfrm>
            <a:off x="9671328" y="3151465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80746" y="3218795"/>
            <a:ext cx="336471" cy="420648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10473452" y="3236238"/>
            <a:ext cx="2812137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3D3838"/>
                </a:solidFill>
                <a:ea typeface="Montserrat Bold" pitchFamily="34" charset="-122"/>
                <a:cs typeface="Montserrat Bold" pitchFamily="34" charset="-120"/>
              </a:rPr>
              <a:t>Track your location</a:t>
            </a:r>
            <a:endParaRPr lang="en-US" sz="2800" dirty="0"/>
          </a:p>
        </p:txBody>
      </p:sp>
      <p:sp>
        <p:nvSpPr>
          <p:cNvPr id="13" name="Shape 8"/>
          <p:cNvSpPr/>
          <p:nvPr/>
        </p:nvSpPr>
        <p:spPr>
          <a:xfrm>
            <a:off x="863798" y="5319474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3217" y="5386804"/>
            <a:ext cx="336471" cy="420648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1665923" y="5404247"/>
            <a:ext cx="3523417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3D3838"/>
                </a:solidFill>
                <a:ea typeface="Montserrat Bold" pitchFamily="34" charset="-122"/>
                <a:cs typeface="Montserrat Bold" pitchFamily="34" charset="-120"/>
              </a:rPr>
              <a:t>Take your personal data</a:t>
            </a:r>
            <a:endParaRPr lang="en-US" sz="2800" dirty="0"/>
          </a:p>
        </p:txBody>
      </p:sp>
      <p:sp>
        <p:nvSpPr>
          <p:cNvPr id="16" name="Text 10"/>
          <p:cNvSpPr/>
          <p:nvPr/>
        </p:nvSpPr>
        <p:spPr>
          <a:xfrm>
            <a:off x="1665923" y="5902881"/>
            <a:ext cx="5495092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400" dirty="0">
                <a:solidFill>
                  <a:srgbClr val="3D3838"/>
                </a:solidFill>
                <a:ea typeface="Source Sans Pro" pitchFamily="34" charset="-122"/>
                <a:cs typeface="Source Sans Pro" pitchFamily="34" charset="-120"/>
              </a:rPr>
              <a:t>Like </a:t>
            </a:r>
            <a:r>
              <a:rPr lang="en-US" sz="2400" b="1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bank details or photos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Shape 11"/>
          <p:cNvSpPr/>
          <p:nvPr/>
        </p:nvSpPr>
        <p:spPr>
          <a:xfrm>
            <a:off x="7469505" y="5319474"/>
            <a:ext cx="555308" cy="555308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pic>
        <p:nvPicPr>
          <p:cNvPr id="18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78923" y="5386804"/>
            <a:ext cx="336471" cy="420648"/>
          </a:xfrm>
          <a:prstGeom prst="rect">
            <a:avLst/>
          </a:prstGeom>
        </p:spPr>
      </p:pic>
      <p:sp>
        <p:nvSpPr>
          <p:cNvPr id="19" name="Text 12"/>
          <p:cNvSpPr/>
          <p:nvPr/>
        </p:nvSpPr>
        <p:spPr>
          <a:xfrm>
            <a:off x="8271629" y="5404247"/>
            <a:ext cx="5458420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3D3838"/>
                </a:solidFill>
                <a:ea typeface="Montserrat Bold" pitchFamily="34" charset="-122"/>
                <a:cs typeface="Montserrat Bold" pitchFamily="34" charset="-120"/>
              </a:rPr>
              <a:t>Make your device slow or act strange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4256" y="561142"/>
            <a:ext cx="9692878" cy="5798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50"/>
              </a:lnSpc>
              <a:buNone/>
            </a:pPr>
            <a:r>
              <a:rPr lang="en-US" sz="4800" b="1" dirty="0">
                <a:solidFill>
                  <a:srgbClr val="000000"/>
                </a:solidFill>
                <a:ea typeface="Montserrat Bold" pitchFamily="34" charset="-122"/>
                <a:cs typeface="Montserrat Bold" pitchFamily="34" charset="-120"/>
              </a:rPr>
              <a:t>How Does Spyware Get on Your Device?</a:t>
            </a:r>
            <a:endParaRPr lang="en-US" sz="48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56" y="1549122"/>
            <a:ext cx="1020366" cy="122443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040731" y="1753195"/>
            <a:ext cx="4035504" cy="289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800" b="1" dirty="0">
                <a:solidFill>
                  <a:srgbClr val="3D3838"/>
                </a:solidFill>
                <a:ea typeface="Montserrat Bold" pitchFamily="34" charset="-122"/>
                <a:cs typeface="Montserrat Bold" pitchFamily="34" charset="-120"/>
              </a:rPr>
              <a:t>Clicking on unknown links or ads</a:t>
            </a:r>
            <a:endParaRPr lang="en-US" sz="28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256" y="2773561"/>
            <a:ext cx="1020366" cy="1224439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40731" y="2977634"/>
            <a:ext cx="3999786" cy="289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800" b="1" dirty="0">
                <a:solidFill>
                  <a:srgbClr val="3D3838"/>
                </a:solidFill>
                <a:ea typeface="Montserrat Bold" pitchFamily="34" charset="-122"/>
                <a:cs typeface="Montserrat Bold" pitchFamily="34" charset="-120"/>
              </a:rPr>
              <a:t>Opening fake email attachments</a:t>
            </a:r>
            <a:endParaRPr lang="en-US" sz="28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256" y="3998000"/>
            <a:ext cx="1020366" cy="122443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040731" y="4202073"/>
            <a:ext cx="4033361" cy="289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800" b="1" dirty="0">
                <a:solidFill>
                  <a:srgbClr val="3D3838"/>
                </a:solidFill>
                <a:ea typeface="Montserrat Bold" pitchFamily="34" charset="-122"/>
                <a:cs typeface="Montserrat Bold" pitchFamily="34" charset="-120"/>
              </a:rPr>
              <a:t>Downloading free games or apps</a:t>
            </a:r>
            <a:endParaRPr lang="en-US" sz="2800" dirty="0"/>
          </a:p>
        </p:txBody>
      </p:sp>
      <p:sp>
        <p:nvSpPr>
          <p:cNvPr id="9" name="Text 4"/>
          <p:cNvSpPr/>
          <p:nvPr/>
        </p:nvSpPr>
        <p:spPr>
          <a:xfrm>
            <a:off x="2040731" y="4614386"/>
            <a:ext cx="11875413" cy="306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dirty="0">
                <a:solidFill>
                  <a:srgbClr val="3D3838"/>
                </a:solidFill>
                <a:ea typeface="Source Sans Pro" pitchFamily="34" charset="-122"/>
                <a:cs typeface="Source Sans Pro" pitchFamily="34" charset="-120"/>
              </a:rPr>
              <a:t>From unsafe websites</a:t>
            </a:r>
            <a:endParaRPr lang="en-US" sz="24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4256" y="5222438"/>
            <a:ext cx="1020366" cy="122443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040731" y="5426512"/>
            <a:ext cx="2318980" cy="289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800" b="1" dirty="0">
                <a:solidFill>
                  <a:srgbClr val="3D3838"/>
                </a:solidFill>
                <a:ea typeface="Montserrat Bold" pitchFamily="34" charset="-122"/>
                <a:cs typeface="Montserrat Bold" pitchFamily="34" charset="-120"/>
              </a:rPr>
              <a:t>Pop-up windows</a:t>
            </a:r>
            <a:endParaRPr lang="en-US" sz="2800" dirty="0"/>
          </a:p>
        </p:txBody>
      </p:sp>
      <p:sp>
        <p:nvSpPr>
          <p:cNvPr id="12" name="Text 6"/>
          <p:cNvSpPr/>
          <p:nvPr/>
        </p:nvSpPr>
        <p:spPr>
          <a:xfrm>
            <a:off x="2040731" y="5838825"/>
            <a:ext cx="11875413" cy="3061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dirty="0">
                <a:solidFill>
                  <a:srgbClr val="3D3838"/>
                </a:solidFill>
                <a:ea typeface="Source Sans Pro" pitchFamily="34" charset="-122"/>
                <a:cs typeface="Source Sans Pro" pitchFamily="34" charset="-120"/>
              </a:rPr>
              <a:t>That ask you to "update" something</a:t>
            </a:r>
            <a:endParaRPr lang="en-US" sz="24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4256" y="6446877"/>
            <a:ext cx="1020366" cy="1224439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040731" y="6650950"/>
            <a:ext cx="2385893" cy="2899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800" b="1" dirty="0">
                <a:solidFill>
                  <a:srgbClr val="3D3838"/>
                </a:solidFill>
                <a:ea typeface="Montserrat Bold" pitchFamily="34" charset="-122"/>
                <a:cs typeface="Montserrat Bold" pitchFamily="34" charset="-120"/>
              </a:rPr>
              <a:t>Infected USB drives</a:t>
            </a:r>
            <a:endParaRPr 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21751" y="1846421"/>
            <a:ext cx="10937081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800" b="1" dirty="0">
                <a:solidFill>
                  <a:srgbClr val="000000"/>
                </a:solidFill>
                <a:ea typeface="Montserrat Bold" pitchFamily="34" charset="-122"/>
                <a:cs typeface="Montserrat Bold" pitchFamily="34" charset="-120"/>
              </a:rPr>
              <a:t>Signs Your Device May Have Spyware</a:t>
            </a:r>
            <a:endParaRPr lang="en-US" sz="4800" dirty="0"/>
          </a:p>
        </p:txBody>
      </p:sp>
      <p:sp>
        <p:nvSpPr>
          <p:cNvPr id="3" name="Shape 1"/>
          <p:cNvSpPr/>
          <p:nvPr/>
        </p:nvSpPr>
        <p:spPr>
          <a:xfrm>
            <a:off x="621751" y="3041333"/>
            <a:ext cx="4383167" cy="1732598"/>
          </a:xfrm>
          <a:prstGeom prst="roundRect">
            <a:avLst>
              <a:gd name="adj" fmla="val 2137"/>
            </a:avLst>
          </a:prstGeom>
          <a:solidFill>
            <a:srgbClr val="F2EEEE"/>
          </a:solidFill>
          <a:ln/>
        </p:spPr>
      </p:sp>
      <p:sp>
        <p:nvSpPr>
          <p:cNvPr id="4" name="Text 2"/>
          <p:cNvSpPr/>
          <p:nvPr/>
        </p:nvSpPr>
        <p:spPr>
          <a:xfrm>
            <a:off x="868569" y="3288149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3D3838"/>
                </a:solidFill>
                <a:ea typeface="Montserrat Bold" pitchFamily="34" charset="-122"/>
                <a:cs typeface="Montserrat Bold" pitchFamily="34" charset="-120"/>
              </a:rPr>
              <a:t>Slower than usual</a:t>
            </a:r>
            <a:endParaRPr lang="en-US" sz="2800" dirty="0"/>
          </a:p>
        </p:txBody>
      </p:sp>
      <p:sp>
        <p:nvSpPr>
          <p:cNvPr id="5" name="Text 3"/>
          <p:cNvSpPr/>
          <p:nvPr/>
        </p:nvSpPr>
        <p:spPr>
          <a:xfrm>
            <a:off x="868569" y="3786783"/>
            <a:ext cx="3642717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400" dirty="0">
                <a:solidFill>
                  <a:srgbClr val="3D3838"/>
                </a:solidFill>
                <a:ea typeface="Source Sans Pro" pitchFamily="34" charset="-122"/>
                <a:cs typeface="Source Sans Pro" pitchFamily="34" charset="-120"/>
              </a:rPr>
              <a:t>Your device is </a:t>
            </a:r>
            <a:r>
              <a:rPr lang="en-US" sz="2400" b="1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slower than usual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Shape 4"/>
          <p:cNvSpPr/>
          <p:nvPr/>
        </p:nvSpPr>
        <p:spPr>
          <a:xfrm>
            <a:off x="5246965" y="3041333"/>
            <a:ext cx="4136350" cy="1732598"/>
          </a:xfrm>
          <a:prstGeom prst="roundRect">
            <a:avLst>
              <a:gd name="adj" fmla="val 2137"/>
            </a:avLst>
          </a:prstGeom>
          <a:solidFill>
            <a:srgbClr val="F2EEEE"/>
          </a:solidFill>
          <a:ln/>
        </p:spPr>
      </p:sp>
      <p:sp>
        <p:nvSpPr>
          <p:cNvPr id="7" name="Text 5"/>
          <p:cNvSpPr/>
          <p:nvPr/>
        </p:nvSpPr>
        <p:spPr>
          <a:xfrm>
            <a:off x="5493782" y="3288149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3D3838"/>
                </a:solidFill>
                <a:ea typeface="Montserrat Bold" pitchFamily="34" charset="-122"/>
                <a:cs typeface="Montserrat Bold" pitchFamily="34" charset="-120"/>
              </a:rPr>
              <a:t>Pop-up ads</a:t>
            </a:r>
            <a:endParaRPr lang="en-US" sz="2800" dirty="0"/>
          </a:p>
        </p:txBody>
      </p:sp>
      <p:sp>
        <p:nvSpPr>
          <p:cNvPr id="8" name="Text 6"/>
          <p:cNvSpPr/>
          <p:nvPr/>
        </p:nvSpPr>
        <p:spPr>
          <a:xfrm>
            <a:off x="5493782" y="3786783"/>
            <a:ext cx="3642717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400" dirty="0">
                <a:solidFill>
                  <a:srgbClr val="3D3838"/>
                </a:solidFill>
                <a:ea typeface="Source Sans Pro" pitchFamily="34" charset="-122"/>
                <a:cs typeface="Source Sans Pro" pitchFamily="34" charset="-120"/>
              </a:rPr>
              <a:t>You see </a:t>
            </a:r>
            <a:r>
              <a:rPr lang="en-US" sz="2400" b="1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pop-up ads</a:t>
            </a:r>
            <a:r>
              <a:rPr lang="en-US" sz="2400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400" dirty="0">
                <a:solidFill>
                  <a:srgbClr val="3D3838"/>
                </a:solidFill>
                <a:ea typeface="Source Sans Pro" pitchFamily="34" charset="-122"/>
                <a:cs typeface="Source Sans Pro" pitchFamily="34" charset="-120"/>
              </a:rPr>
              <a:t>that won't go away</a:t>
            </a:r>
            <a:endParaRPr lang="en-US" sz="2400" dirty="0"/>
          </a:p>
        </p:txBody>
      </p:sp>
      <p:sp>
        <p:nvSpPr>
          <p:cNvPr id="9" name="Shape 7"/>
          <p:cNvSpPr/>
          <p:nvPr/>
        </p:nvSpPr>
        <p:spPr>
          <a:xfrm>
            <a:off x="9630131" y="3041333"/>
            <a:ext cx="4556515" cy="1732598"/>
          </a:xfrm>
          <a:prstGeom prst="roundRect">
            <a:avLst>
              <a:gd name="adj" fmla="val 2137"/>
            </a:avLst>
          </a:prstGeom>
          <a:solidFill>
            <a:srgbClr val="F2EEEE"/>
          </a:solidFill>
          <a:ln/>
        </p:spPr>
      </p:sp>
      <p:sp>
        <p:nvSpPr>
          <p:cNvPr id="10" name="Text 8"/>
          <p:cNvSpPr/>
          <p:nvPr/>
        </p:nvSpPr>
        <p:spPr>
          <a:xfrm>
            <a:off x="9876949" y="3288149"/>
            <a:ext cx="3109555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3D3838"/>
                </a:solidFill>
                <a:ea typeface="Montserrat Bold" pitchFamily="34" charset="-122"/>
                <a:cs typeface="Montserrat Bold" pitchFamily="34" charset="-120"/>
              </a:rPr>
              <a:t>Unexpected changes</a:t>
            </a:r>
            <a:endParaRPr lang="en-US" sz="2800" dirty="0"/>
          </a:p>
        </p:txBody>
      </p:sp>
      <p:sp>
        <p:nvSpPr>
          <p:cNvPr id="11" name="Text 9"/>
          <p:cNvSpPr/>
          <p:nvPr/>
        </p:nvSpPr>
        <p:spPr>
          <a:xfrm>
            <a:off x="9876949" y="3786783"/>
            <a:ext cx="4136350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400" dirty="0">
                <a:solidFill>
                  <a:srgbClr val="3D3838"/>
                </a:solidFill>
                <a:ea typeface="Source Sans Pro" pitchFamily="34" charset="-122"/>
                <a:cs typeface="Source Sans Pro" pitchFamily="34" charset="-120"/>
              </a:rPr>
              <a:t>Your </a:t>
            </a:r>
            <a:r>
              <a:rPr lang="en-US" sz="2400" b="1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homepage or search engine</a:t>
            </a:r>
            <a:r>
              <a:rPr lang="en-US" sz="2400" dirty="0">
                <a:solidFill>
                  <a:srgbClr val="3D3838"/>
                </a:solidFill>
                <a:ea typeface="Source Sans Pro" pitchFamily="34" charset="-122"/>
                <a:cs typeface="Source Sans Pro" pitchFamily="34" charset="-120"/>
              </a:rPr>
              <a:t> changes without your action</a:t>
            </a:r>
            <a:endParaRPr lang="en-US" sz="2400" dirty="0"/>
          </a:p>
        </p:txBody>
      </p:sp>
      <p:sp>
        <p:nvSpPr>
          <p:cNvPr id="12" name="Shape 10"/>
          <p:cNvSpPr/>
          <p:nvPr/>
        </p:nvSpPr>
        <p:spPr>
          <a:xfrm>
            <a:off x="621752" y="5020747"/>
            <a:ext cx="6328053" cy="1362432"/>
          </a:xfrm>
          <a:prstGeom prst="roundRect">
            <a:avLst>
              <a:gd name="adj" fmla="val 2718"/>
            </a:avLst>
          </a:prstGeom>
          <a:solidFill>
            <a:srgbClr val="F2EEEE"/>
          </a:solidFill>
          <a:ln/>
        </p:spPr>
      </p:sp>
      <p:sp>
        <p:nvSpPr>
          <p:cNvPr id="13" name="Text 11"/>
          <p:cNvSpPr/>
          <p:nvPr/>
        </p:nvSpPr>
        <p:spPr>
          <a:xfrm>
            <a:off x="868569" y="5267563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3D3838"/>
                </a:solidFill>
                <a:ea typeface="Montserrat Bold" pitchFamily="34" charset="-122"/>
                <a:cs typeface="Montserrat Bold" pitchFamily="34" charset="-120"/>
              </a:rPr>
              <a:t>Error messages</a:t>
            </a:r>
            <a:endParaRPr lang="en-US" sz="2800" dirty="0"/>
          </a:p>
        </p:txBody>
      </p:sp>
      <p:sp>
        <p:nvSpPr>
          <p:cNvPr id="14" name="Text 12"/>
          <p:cNvSpPr/>
          <p:nvPr/>
        </p:nvSpPr>
        <p:spPr>
          <a:xfrm>
            <a:off x="868569" y="5766197"/>
            <a:ext cx="5834420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400" dirty="0">
                <a:solidFill>
                  <a:srgbClr val="3D3838"/>
                </a:solidFill>
                <a:ea typeface="Source Sans Pro" pitchFamily="34" charset="-122"/>
                <a:cs typeface="Source Sans Pro" pitchFamily="34" charset="-120"/>
              </a:rPr>
              <a:t>You get </a:t>
            </a:r>
            <a:r>
              <a:rPr lang="en-US" sz="2400" b="1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strange error messages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" name="Shape 13"/>
          <p:cNvSpPr/>
          <p:nvPr/>
        </p:nvSpPr>
        <p:spPr>
          <a:xfrm>
            <a:off x="7438668" y="5020747"/>
            <a:ext cx="6747978" cy="1362432"/>
          </a:xfrm>
          <a:prstGeom prst="roundRect">
            <a:avLst>
              <a:gd name="adj" fmla="val 2718"/>
            </a:avLst>
          </a:prstGeom>
          <a:solidFill>
            <a:srgbClr val="F2EEEE"/>
          </a:solidFill>
          <a:ln/>
        </p:spPr>
      </p:sp>
      <p:sp>
        <p:nvSpPr>
          <p:cNvPr id="16" name="Text 14"/>
          <p:cNvSpPr/>
          <p:nvPr/>
        </p:nvSpPr>
        <p:spPr>
          <a:xfrm>
            <a:off x="7685484" y="5267563"/>
            <a:ext cx="334339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3D3838"/>
                </a:solidFill>
                <a:ea typeface="Montserrat Bold" pitchFamily="34" charset="-122"/>
                <a:cs typeface="Montserrat Bold" pitchFamily="34" charset="-120"/>
              </a:rPr>
              <a:t>Missing data or money</a:t>
            </a:r>
            <a:endParaRPr lang="en-US" sz="2800" dirty="0"/>
          </a:p>
        </p:txBody>
      </p:sp>
      <p:sp>
        <p:nvSpPr>
          <p:cNvPr id="17" name="Text 15"/>
          <p:cNvSpPr/>
          <p:nvPr/>
        </p:nvSpPr>
        <p:spPr>
          <a:xfrm>
            <a:off x="7685484" y="5766197"/>
            <a:ext cx="5834420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400" dirty="0">
                <a:solidFill>
                  <a:srgbClr val="3D3838"/>
                </a:solidFill>
                <a:ea typeface="Source Sans Pro" pitchFamily="34" charset="-122"/>
                <a:cs typeface="Source Sans Pro" pitchFamily="34" charset="-120"/>
              </a:rPr>
              <a:t>You notice </a:t>
            </a:r>
            <a:r>
              <a:rPr lang="en-US" sz="2400" b="1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data or money missing</a:t>
            </a:r>
            <a:r>
              <a:rPr lang="en-US" sz="2400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400" dirty="0">
                <a:solidFill>
                  <a:srgbClr val="3D3838"/>
                </a:solidFill>
                <a:ea typeface="Source Sans Pro" pitchFamily="34" charset="-122"/>
                <a:cs typeface="Source Sans Pro" pitchFamily="34" charset="-120"/>
              </a:rPr>
              <a:t>from accounts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0093" y="581501"/>
            <a:ext cx="9605962" cy="6007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700"/>
              </a:lnSpc>
              <a:buNone/>
            </a:pPr>
            <a:r>
              <a:rPr lang="en-US" sz="4800" b="1" dirty="0">
                <a:solidFill>
                  <a:srgbClr val="000000"/>
                </a:solidFill>
                <a:ea typeface="Montserrat Bold" pitchFamily="34" charset="-122"/>
                <a:cs typeface="Montserrat Bold" pitchFamily="34" charset="-120"/>
              </a:rPr>
              <a:t>How to Protect Yourself from Spyware</a:t>
            </a:r>
            <a:endParaRPr lang="en-US" sz="48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6612" y="1605201"/>
            <a:ext cx="1301829" cy="116717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8818" y="2146221"/>
            <a:ext cx="297299" cy="37171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889897" y="1816656"/>
            <a:ext cx="3208734" cy="3002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800" b="1" dirty="0">
                <a:solidFill>
                  <a:srgbClr val="3D3838"/>
                </a:solidFill>
                <a:ea typeface="Montserrat Bold" pitchFamily="34" charset="-122"/>
                <a:cs typeface="Montserrat Bold" pitchFamily="34" charset="-120"/>
              </a:rPr>
              <a:t>Use trusted security tools</a:t>
            </a:r>
            <a:endParaRPr lang="en-US" sz="2800" dirty="0"/>
          </a:p>
        </p:txBody>
      </p:sp>
      <p:sp>
        <p:nvSpPr>
          <p:cNvPr id="6" name="Text 2"/>
          <p:cNvSpPr/>
          <p:nvPr/>
        </p:nvSpPr>
        <p:spPr>
          <a:xfrm>
            <a:off x="4889897" y="2243733"/>
            <a:ext cx="4014788" cy="317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dirty="0">
                <a:solidFill>
                  <a:srgbClr val="3D3838"/>
                </a:solidFill>
                <a:ea typeface="Source Sans Pro" pitchFamily="34" charset="-122"/>
                <a:cs typeface="Source Sans Pro" pitchFamily="34" charset="-120"/>
              </a:rPr>
              <a:t>Use a </a:t>
            </a:r>
            <a:r>
              <a:rPr lang="en-US" sz="2400" b="1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trusted antivirus or anti-spyware tool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Shape 3"/>
          <p:cNvSpPr/>
          <p:nvPr/>
        </p:nvSpPr>
        <p:spPr>
          <a:xfrm>
            <a:off x="4731306" y="2789277"/>
            <a:ext cx="9106138" cy="11430"/>
          </a:xfrm>
          <a:prstGeom prst="roundRect">
            <a:avLst>
              <a:gd name="adj" fmla="val 277512"/>
            </a:avLst>
          </a:prstGeom>
          <a:solidFill>
            <a:srgbClr val="D8D4D4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5698" y="2825234"/>
            <a:ext cx="2603659" cy="1167170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78818" y="3222903"/>
            <a:ext cx="297299" cy="371713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540812" y="3036689"/>
            <a:ext cx="3839766" cy="3002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800" b="1" dirty="0">
                <a:solidFill>
                  <a:srgbClr val="3D3838"/>
                </a:solidFill>
                <a:ea typeface="Montserrat Bold" pitchFamily="34" charset="-122"/>
                <a:cs typeface="Montserrat Bold" pitchFamily="34" charset="-120"/>
              </a:rPr>
              <a:t>Be careful what you download</a:t>
            </a:r>
            <a:endParaRPr lang="en-US" sz="2800" dirty="0"/>
          </a:p>
        </p:txBody>
      </p:sp>
      <p:sp>
        <p:nvSpPr>
          <p:cNvPr id="11" name="Text 5"/>
          <p:cNvSpPr/>
          <p:nvPr/>
        </p:nvSpPr>
        <p:spPr>
          <a:xfrm>
            <a:off x="5540812" y="3463766"/>
            <a:ext cx="3839766" cy="317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Avoid downloading</a:t>
            </a:r>
            <a:r>
              <a:rPr lang="en-US" sz="2400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400" dirty="0">
                <a:solidFill>
                  <a:srgbClr val="3D3838"/>
                </a:solidFill>
                <a:ea typeface="Source Sans Pro" pitchFamily="34" charset="-122"/>
                <a:cs typeface="Source Sans Pro" pitchFamily="34" charset="-120"/>
              </a:rPr>
              <a:t>unknown apps or files</a:t>
            </a:r>
            <a:endParaRPr lang="en-US" sz="2400" dirty="0"/>
          </a:p>
        </p:txBody>
      </p:sp>
      <p:sp>
        <p:nvSpPr>
          <p:cNvPr id="12" name="Shape 6"/>
          <p:cNvSpPr/>
          <p:nvPr/>
        </p:nvSpPr>
        <p:spPr>
          <a:xfrm>
            <a:off x="5382220" y="4009311"/>
            <a:ext cx="8455223" cy="11430"/>
          </a:xfrm>
          <a:prstGeom prst="roundRect">
            <a:avLst>
              <a:gd name="adj" fmla="val 277512"/>
            </a:avLst>
          </a:prstGeom>
          <a:solidFill>
            <a:srgbClr val="D8D4D4"/>
          </a:solidFill>
          <a:ln/>
        </p:spPr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74783" y="4045268"/>
            <a:ext cx="3905607" cy="1167170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78818" y="4442936"/>
            <a:ext cx="297299" cy="371713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6191845" y="4256723"/>
            <a:ext cx="2867858" cy="3002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800" b="1" dirty="0">
                <a:solidFill>
                  <a:srgbClr val="3D3838"/>
                </a:solidFill>
                <a:ea typeface="Montserrat Bold" pitchFamily="34" charset="-122"/>
                <a:cs typeface="Montserrat Bold" pitchFamily="34" charset="-120"/>
              </a:rPr>
              <a:t>Watch where you click</a:t>
            </a:r>
            <a:endParaRPr lang="en-US" sz="2800" dirty="0"/>
          </a:p>
        </p:txBody>
      </p:sp>
      <p:sp>
        <p:nvSpPr>
          <p:cNvPr id="16" name="Text 8"/>
          <p:cNvSpPr/>
          <p:nvPr/>
        </p:nvSpPr>
        <p:spPr>
          <a:xfrm>
            <a:off x="6191845" y="4683800"/>
            <a:ext cx="3094315" cy="317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Do not click</a:t>
            </a:r>
            <a:r>
              <a:rPr lang="en-US" sz="2400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400" dirty="0">
                <a:solidFill>
                  <a:srgbClr val="3D3838"/>
                </a:solidFill>
                <a:ea typeface="Source Sans Pro" pitchFamily="34" charset="-122"/>
                <a:cs typeface="Source Sans Pro" pitchFamily="34" charset="-120"/>
              </a:rPr>
              <a:t>on strange links or ads</a:t>
            </a:r>
            <a:endParaRPr lang="en-US" sz="2400" dirty="0"/>
          </a:p>
        </p:txBody>
      </p:sp>
      <p:sp>
        <p:nvSpPr>
          <p:cNvPr id="17" name="Shape 9"/>
          <p:cNvSpPr/>
          <p:nvPr/>
        </p:nvSpPr>
        <p:spPr>
          <a:xfrm>
            <a:off x="6033254" y="5229344"/>
            <a:ext cx="7804190" cy="11430"/>
          </a:xfrm>
          <a:prstGeom prst="roundRect">
            <a:avLst>
              <a:gd name="adj" fmla="val 277512"/>
            </a:avLst>
          </a:prstGeom>
          <a:solidFill>
            <a:srgbClr val="D8D4D4"/>
          </a:solidFill>
          <a:ln/>
        </p:spPr>
      </p:sp>
      <p:pic>
        <p:nvPicPr>
          <p:cNvPr id="1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23868" y="5265301"/>
            <a:ext cx="5207437" cy="1167170"/>
          </a:xfrm>
          <a:prstGeom prst="rect">
            <a:avLst/>
          </a:prstGeom>
        </p:spPr>
      </p:pic>
      <p:pic>
        <p:nvPicPr>
          <p:cNvPr id="1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78937" y="5662970"/>
            <a:ext cx="297299" cy="371713"/>
          </a:xfrm>
          <a:prstGeom prst="rect">
            <a:avLst/>
          </a:prstGeom>
        </p:spPr>
      </p:pic>
      <p:sp>
        <p:nvSpPr>
          <p:cNvPr id="20" name="Text 10"/>
          <p:cNvSpPr/>
          <p:nvPr/>
        </p:nvSpPr>
        <p:spPr>
          <a:xfrm>
            <a:off x="6842760" y="5476756"/>
            <a:ext cx="2940963" cy="3002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800" b="1" dirty="0">
                <a:solidFill>
                  <a:srgbClr val="3D3838"/>
                </a:solidFill>
                <a:ea typeface="Montserrat Bold" pitchFamily="34" charset="-122"/>
                <a:cs typeface="Montserrat Bold" pitchFamily="34" charset="-120"/>
              </a:rPr>
              <a:t>Keep software updated</a:t>
            </a:r>
            <a:endParaRPr lang="en-US" sz="2800" dirty="0"/>
          </a:p>
        </p:txBody>
      </p:sp>
      <p:sp>
        <p:nvSpPr>
          <p:cNvPr id="21" name="Text 11"/>
          <p:cNvSpPr/>
          <p:nvPr/>
        </p:nvSpPr>
        <p:spPr>
          <a:xfrm>
            <a:off x="6842760" y="5903833"/>
            <a:ext cx="3906441" cy="317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Keep your antivirus and software updated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22" name="Shape 12"/>
          <p:cNvSpPr/>
          <p:nvPr/>
        </p:nvSpPr>
        <p:spPr>
          <a:xfrm>
            <a:off x="6684169" y="6449378"/>
            <a:ext cx="7153275" cy="11430"/>
          </a:xfrm>
          <a:prstGeom prst="roundRect">
            <a:avLst>
              <a:gd name="adj" fmla="val 277512"/>
            </a:avLst>
          </a:prstGeom>
          <a:solidFill>
            <a:srgbClr val="D8D4D4"/>
          </a:solidFill>
          <a:ln/>
        </p:spPr>
      </p:sp>
      <p:pic>
        <p:nvPicPr>
          <p:cNvPr id="23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2954" y="6485334"/>
            <a:ext cx="6509266" cy="1167170"/>
          </a:xfrm>
          <a:prstGeom prst="rect">
            <a:avLst/>
          </a:prstGeom>
        </p:spPr>
      </p:pic>
      <p:pic>
        <p:nvPicPr>
          <p:cNvPr id="24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78818" y="6883003"/>
            <a:ext cx="297299" cy="371713"/>
          </a:xfrm>
          <a:prstGeom prst="rect">
            <a:avLst/>
          </a:prstGeom>
        </p:spPr>
      </p:pic>
      <p:sp>
        <p:nvSpPr>
          <p:cNvPr id="25" name="Text 13"/>
          <p:cNvSpPr/>
          <p:nvPr/>
        </p:nvSpPr>
        <p:spPr>
          <a:xfrm>
            <a:off x="7493675" y="6696789"/>
            <a:ext cx="2933938" cy="3002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800" b="1" dirty="0">
                <a:solidFill>
                  <a:srgbClr val="3D3838"/>
                </a:solidFill>
                <a:ea typeface="Montserrat Bold" pitchFamily="34" charset="-122"/>
                <a:cs typeface="Montserrat Bold" pitchFamily="34" charset="-120"/>
              </a:rPr>
              <a:t>Visit safe websites only</a:t>
            </a:r>
            <a:endParaRPr lang="en-US" sz="2800" dirty="0"/>
          </a:p>
        </p:txBody>
      </p:sp>
      <p:sp>
        <p:nvSpPr>
          <p:cNvPr id="26" name="Text 14"/>
          <p:cNvSpPr/>
          <p:nvPr/>
        </p:nvSpPr>
        <p:spPr>
          <a:xfrm>
            <a:off x="7493675" y="7123867"/>
            <a:ext cx="4460081" cy="3171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400" dirty="0">
                <a:solidFill>
                  <a:srgbClr val="3D3838"/>
                </a:solidFill>
                <a:ea typeface="Source Sans Pro" pitchFamily="34" charset="-122"/>
                <a:cs typeface="Source Sans Pro" pitchFamily="34" charset="-120"/>
              </a:rPr>
              <a:t>Only visit </a:t>
            </a:r>
            <a:r>
              <a:rPr lang="en-US" sz="2400" b="1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safe websites</a:t>
            </a:r>
            <a:r>
              <a:rPr lang="en-US" sz="2400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400" dirty="0">
                <a:solidFill>
                  <a:srgbClr val="3D3838"/>
                </a:solidFill>
                <a:ea typeface="Source Sans Pro" pitchFamily="34" charset="-122"/>
                <a:cs typeface="Source Sans Pro" pitchFamily="34" charset="-120"/>
              </a:rPr>
              <a:t>and be careful with emails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997148"/>
            <a:ext cx="7416403" cy="1402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800" b="1" dirty="0">
                <a:solidFill>
                  <a:srgbClr val="000000"/>
                </a:solidFill>
                <a:ea typeface="Montserrat Bold" pitchFamily="34" charset="-122"/>
                <a:cs typeface="Montserrat Bold" pitchFamily="34" charset="-120"/>
              </a:rPr>
              <a:t>What to Do If You Have Spyware</a:t>
            </a:r>
            <a:endParaRPr lang="en-US" sz="4800" dirty="0"/>
          </a:p>
        </p:txBody>
      </p:sp>
      <p:sp>
        <p:nvSpPr>
          <p:cNvPr id="4" name="Shape 1"/>
          <p:cNvSpPr/>
          <p:nvPr/>
        </p:nvSpPr>
        <p:spPr>
          <a:xfrm>
            <a:off x="863798" y="2769870"/>
            <a:ext cx="185023" cy="868799"/>
          </a:xfrm>
          <a:prstGeom prst="roundRect">
            <a:avLst>
              <a:gd name="adj" fmla="val 20011"/>
            </a:avLst>
          </a:prstGeom>
          <a:solidFill>
            <a:schemeClr val="accent2"/>
          </a:solidFill>
          <a:ln/>
        </p:spPr>
      </p:sp>
      <p:sp>
        <p:nvSpPr>
          <p:cNvPr id="5" name="Text 2"/>
          <p:cNvSpPr/>
          <p:nvPr/>
        </p:nvSpPr>
        <p:spPr>
          <a:xfrm>
            <a:off x="1418987" y="2769870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3D3838"/>
                </a:solidFill>
                <a:ea typeface="Montserrat Bold" pitchFamily="34" charset="-122"/>
                <a:cs typeface="Montserrat Bold" pitchFamily="34" charset="-120"/>
              </a:rPr>
              <a:t>Run a full scan</a:t>
            </a:r>
            <a:endParaRPr lang="en-US" sz="2800" dirty="0"/>
          </a:p>
        </p:txBody>
      </p:sp>
      <p:sp>
        <p:nvSpPr>
          <p:cNvPr id="6" name="Text 3"/>
          <p:cNvSpPr/>
          <p:nvPr/>
        </p:nvSpPr>
        <p:spPr>
          <a:xfrm>
            <a:off x="1418987" y="3268504"/>
            <a:ext cx="6861215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400" dirty="0">
                <a:solidFill>
                  <a:srgbClr val="3D3838"/>
                </a:solidFill>
                <a:ea typeface="Source Sans Pro" pitchFamily="34" charset="-122"/>
                <a:cs typeface="Source Sans Pro" pitchFamily="34" charset="-120"/>
              </a:rPr>
              <a:t>Run a </a:t>
            </a:r>
            <a:r>
              <a:rPr lang="en-US" sz="2400" b="1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full antivirus or anti-spyware scan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Shape 4"/>
          <p:cNvSpPr/>
          <p:nvPr/>
        </p:nvSpPr>
        <p:spPr>
          <a:xfrm>
            <a:off x="1233964" y="3885486"/>
            <a:ext cx="185023" cy="868799"/>
          </a:xfrm>
          <a:prstGeom prst="roundRect">
            <a:avLst>
              <a:gd name="adj" fmla="val 20011"/>
            </a:avLst>
          </a:prstGeom>
          <a:solidFill>
            <a:schemeClr val="accent2"/>
          </a:solidFill>
          <a:ln/>
        </p:spPr>
      </p:sp>
      <p:sp>
        <p:nvSpPr>
          <p:cNvPr id="8" name="Text 5"/>
          <p:cNvSpPr/>
          <p:nvPr/>
        </p:nvSpPr>
        <p:spPr>
          <a:xfrm>
            <a:off x="1789152" y="3885486"/>
            <a:ext cx="3077647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3D3838"/>
                </a:solidFill>
                <a:ea typeface="Montserrat Bold" pitchFamily="34" charset="-122"/>
                <a:cs typeface="Montserrat Bold" pitchFamily="34" charset="-120"/>
              </a:rPr>
              <a:t>Remove the spyware</a:t>
            </a:r>
            <a:endParaRPr lang="en-US" sz="2800" dirty="0"/>
          </a:p>
        </p:txBody>
      </p:sp>
      <p:sp>
        <p:nvSpPr>
          <p:cNvPr id="9" name="Text 6"/>
          <p:cNvSpPr/>
          <p:nvPr/>
        </p:nvSpPr>
        <p:spPr>
          <a:xfrm>
            <a:off x="1789152" y="4384119"/>
            <a:ext cx="649104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Remove the spyware</a:t>
            </a:r>
            <a:r>
              <a:rPr lang="en-US" sz="2400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400" dirty="0">
                <a:solidFill>
                  <a:srgbClr val="3D3838"/>
                </a:solidFill>
                <a:ea typeface="Source Sans Pro" pitchFamily="34" charset="-122"/>
                <a:cs typeface="Source Sans Pro" pitchFamily="34" charset="-120"/>
              </a:rPr>
              <a:t>using the tool's help</a:t>
            </a:r>
            <a:endParaRPr lang="en-US" sz="2400" dirty="0"/>
          </a:p>
        </p:txBody>
      </p:sp>
      <p:sp>
        <p:nvSpPr>
          <p:cNvPr id="10" name="Shape 7"/>
          <p:cNvSpPr/>
          <p:nvPr/>
        </p:nvSpPr>
        <p:spPr>
          <a:xfrm>
            <a:off x="1604248" y="5001101"/>
            <a:ext cx="185023" cy="868799"/>
          </a:xfrm>
          <a:prstGeom prst="roundRect">
            <a:avLst>
              <a:gd name="adj" fmla="val 20011"/>
            </a:avLst>
          </a:prstGeom>
          <a:solidFill>
            <a:schemeClr val="accent2"/>
          </a:solidFill>
          <a:ln/>
        </p:spPr>
      </p:sp>
      <p:sp>
        <p:nvSpPr>
          <p:cNvPr id="11" name="Text 8"/>
          <p:cNvSpPr/>
          <p:nvPr/>
        </p:nvSpPr>
        <p:spPr>
          <a:xfrm>
            <a:off x="2159437" y="5001101"/>
            <a:ext cx="3519487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3D3838"/>
                </a:solidFill>
                <a:ea typeface="Montserrat Bold" pitchFamily="34" charset="-122"/>
                <a:cs typeface="Montserrat Bold" pitchFamily="34" charset="-120"/>
              </a:rPr>
              <a:t>Change your passwords</a:t>
            </a:r>
            <a:endParaRPr lang="en-US" sz="2800" dirty="0"/>
          </a:p>
        </p:txBody>
      </p:sp>
      <p:sp>
        <p:nvSpPr>
          <p:cNvPr id="12" name="Text 9"/>
          <p:cNvSpPr/>
          <p:nvPr/>
        </p:nvSpPr>
        <p:spPr>
          <a:xfrm>
            <a:off x="2159437" y="5499735"/>
            <a:ext cx="6120765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Change your passwords</a:t>
            </a:r>
            <a:r>
              <a:rPr lang="en-US" sz="2400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400" dirty="0">
                <a:solidFill>
                  <a:srgbClr val="3D3838"/>
                </a:solidFill>
                <a:ea typeface="Source Sans Pro" pitchFamily="34" charset="-122"/>
                <a:cs typeface="Source Sans Pro" pitchFamily="34" charset="-120"/>
              </a:rPr>
              <a:t>(especially for bank or email)</a:t>
            </a:r>
            <a:endParaRPr lang="en-US" sz="2400" dirty="0"/>
          </a:p>
        </p:txBody>
      </p:sp>
      <p:sp>
        <p:nvSpPr>
          <p:cNvPr id="13" name="Shape 10"/>
          <p:cNvSpPr/>
          <p:nvPr/>
        </p:nvSpPr>
        <p:spPr>
          <a:xfrm>
            <a:off x="1974532" y="6116717"/>
            <a:ext cx="185023" cy="868799"/>
          </a:xfrm>
          <a:prstGeom prst="roundRect">
            <a:avLst>
              <a:gd name="adj" fmla="val 20011"/>
            </a:avLst>
          </a:prstGeom>
          <a:solidFill>
            <a:schemeClr val="accent2"/>
          </a:solidFill>
          <a:ln/>
        </p:spPr>
      </p:sp>
      <p:sp>
        <p:nvSpPr>
          <p:cNvPr id="14" name="Text 11"/>
          <p:cNvSpPr/>
          <p:nvPr/>
        </p:nvSpPr>
        <p:spPr>
          <a:xfrm>
            <a:off x="2529721" y="6116717"/>
            <a:ext cx="3745825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3D3838"/>
                </a:solidFill>
                <a:ea typeface="Montserrat Bold" pitchFamily="34" charset="-122"/>
                <a:cs typeface="Montserrat Bold" pitchFamily="34" charset="-120"/>
              </a:rPr>
              <a:t>Get expert help if needed</a:t>
            </a:r>
            <a:endParaRPr lang="en-US" sz="2800" dirty="0"/>
          </a:p>
        </p:txBody>
      </p:sp>
      <p:sp>
        <p:nvSpPr>
          <p:cNvPr id="15" name="Text 12"/>
          <p:cNvSpPr/>
          <p:nvPr/>
        </p:nvSpPr>
        <p:spPr>
          <a:xfrm>
            <a:off x="2529721" y="6615351"/>
            <a:ext cx="5750481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400" dirty="0">
                <a:solidFill>
                  <a:srgbClr val="3D3838"/>
                </a:solidFill>
                <a:ea typeface="Source Sans Pro" pitchFamily="34" charset="-122"/>
                <a:cs typeface="Source Sans Pro" pitchFamily="34" charset="-120"/>
              </a:rPr>
              <a:t>Ask a </a:t>
            </a:r>
            <a:r>
              <a:rPr lang="en-US" sz="2400" b="1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computer expert</a:t>
            </a:r>
            <a:r>
              <a:rPr lang="en-US" sz="2400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400" dirty="0">
                <a:solidFill>
                  <a:srgbClr val="3D3838"/>
                </a:solidFill>
                <a:ea typeface="Source Sans Pro" pitchFamily="34" charset="-122"/>
                <a:cs typeface="Source Sans Pro" pitchFamily="34" charset="-120"/>
              </a:rPr>
              <a:t>if you're not sure what to do</a:t>
            </a: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1259324"/>
            <a:ext cx="5609749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800" b="1" dirty="0">
                <a:solidFill>
                  <a:srgbClr val="000000"/>
                </a:solidFill>
                <a:ea typeface="Montserrat Bold" pitchFamily="34" charset="-122"/>
                <a:cs typeface="Montserrat Bold" pitchFamily="34" charset="-120"/>
              </a:rPr>
              <a:t>Summary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1376005" y="4092654"/>
            <a:ext cx="3187541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3D3838"/>
                </a:solidFill>
                <a:ea typeface="Montserrat Bold" pitchFamily="34" charset="-122"/>
                <a:cs typeface="Montserrat Bold" pitchFamily="34" charset="-120"/>
              </a:rPr>
              <a:t>Spyware watches you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863798" y="4591288"/>
            <a:ext cx="3699748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900"/>
              </a:lnSpc>
              <a:buNone/>
            </a:pPr>
            <a:r>
              <a:rPr lang="en-US" sz="2400" b="1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Spyware secretly watches and steals your information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180" y="2454235"/>
            <a:ext cx="4515922" cy="4515922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3435" y="4209574"/>
            <a:ext cx="369213" cy="46160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43267" y="2871192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3D3838"/>
                </a:solidFill>
                <a:ea typeface="Montserrat Bold" pitchFamily="34" charset="-122"/>
                <a:cs typeface="Montserrat Bold" pitchFamily="34" charset="-120"/>
              </a:rPr>
              <a:t>How it spreads</a:t>
            </a:r>
            <a:endParaRPr lang="en-US" sz="2800" dirty="0"/>
          </a:p>
        </p:txBody>
      </p:sp>
      <p:sp>
        <p:nvSpPr>
          <p:cNvPr id="8" name="Text 4"/>
          <p:cNvSpPr/>
          <p:nvPr/>
        </p:nvSpPr>
        <p:spPr>
          <a:xfrm>
            <a:off x="9943267" y="3369826"/>
            <a:ext cx="3823335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400" dirty="0">
                <a:solidFill>
                  <a:srgbClr val="3D3838"/>
                </a:solidFill>
                <a:ea typeface="Source Sans Pro" pitchFamily="34" charset="-122"/>
                <a:cs typeface="Source Sans Pro" pitchFamily="34" charset="-120"/>
              </a:rPr>
              <a:t>It can come from </a:t>
            </a:r>
            <a:r>
              <a:rPr lang="en-US" sz="2400" b="1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fake emails, ads, or downloads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7180" y="2454235"/>
            <a:ext cx="4515922" cy="4515922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4232" y="3268742"/>
            <a:ext cx="369213" cy="46160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43267" y="5314236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3D3838"/>
                </a:solidFill>
                <a:ea typeface="Montserrat Bold" pitchFamily="34" charset="-122"/>
                <a:cs typeface="Montserrat Bold" pitchFamily="34" charset="-120"/>
              </a:rPr>
              <a:t>Stay protected</a:t>
            </a:r>
            <a:endParaRPr lang="en-US" sz="2800" dirty="0"/>
          </a:p>
        </p:txBody>
      </p:sp>
      <p:sp>
        <p:nvSpPr>
          <p:cNvPr id="12" name="Text 6"/>
          <p:cNvSpPr/>
          <p:nvPr/>
        </p:nvSpPr>
        <p:spPr>
          <a:xfrm>
            <a:off x="9943267" y="5812869"/>
            <a:ext cx="4203039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400" dirty="0">
                <a:solidFill>
                  <a:srgbClr val="3D3838"/>
                </a:solidFill>
                <a:ea typeface="Source Sans Pro" pitchFamily="34" charset="-122"/>
                <a:cs typeface="Source Sans Pro" pitchFamily="34" charset="-120"/>
              </a:rPr>
              <a:t>Stay safe by being </a:t>
            </a:r>
            <a:r>
              <a:rPr lang="en-US" sz="2400" b="1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careful online</a:t>
            </a:r>
            <a:r>
              <a:rPr lang="en-US" sz="2400" dirty="0">
                <a:solidFill>
                  <a:srgbClr val="FF0000"/>
                </a:solidFill>
                <a:ea typeface="Source Sans Pro" pitchFamily="34" charset="-122"/>
                <a:cs typeface="Source Sans Pro" pitchFamily="34" charset="-120"/>
              </a:rPr>
              <a:t> </a:t>
            </a:r>
            <a:r>
              <a:rPr lang="en-US" sz="2400" dirty="0">
                <a:solidFill>
                  <a:srgbClr val="3D3838"/>
                </a:solidFill>
                <a:ea typeface="Source Sans Pro" pitchFamily="34" charset="-122"/>
                <a:cs typeface="Source Sans Pro" pitchFamily="34" charset="-120"/>
              </a:rPr>
              <a:t>and using security tools</a:t>
            </a:r>
            <a:endParaRPr lang="en-US" sz="24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7180" y="2454235"/>
            <a:ext cx="4515922" cy="4515922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3578" y="5965627"/>
            <a:ext cx="369213" cy="4616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345</Words>
  <Application>Microsoft Office PowerPoint</Application>
  <PresentationFormat>Custom</PresentationFormat>
  <Paragraphs>66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Source Sans Pro</vt:lpstr>
      <vt:lpstr>Arial</vt:lpstr>
      <vt:lpstr>Montserrat Bold</vt:lpstr>
      <vt:lpstr>Source Sans Pro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15</cp:revision>
  <dcterms:created xsi:type="dcterms:W3CDTF">2025-06-02T15:21:52Z</dcterms:created>
  <dcterms:modified xsi:type="dcterms:W3CDTF">2025-06-03T03:43:18Z</dcterms:modified>
</cp:coreProperties>
</file>