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rben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42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81018"/>
            <a:ext cx="7879563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How to Use Microsoft Excel: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A Step-by-Step Beginner Guide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2751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Step 1: Open Microsoft Excel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90" y="389322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Click on the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Excel icon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from your computer or search for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Excel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"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in the Start menu.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469832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Once opened, choose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Blank Workbook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"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to start a new Excel sheet.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93790" y="569618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703804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5679277"/>
            <a:ext cx="21281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04155"/>
                </a:solidFill>
                <a:ea typeface="Nobile Bold" pitchFamily="34" charset="-122"/>
                <a:cs typeface="Nobile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56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Practice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5180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The best way to learn Excel is to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practice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: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36106"/>
            <a:ext cx="3048000" cy="188380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303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Try typing data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93790" y="5793819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Enter different types of information into cells</a:t>
            </a:r>
            <a:endParaRPr lang="en-US" sz="2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3136106"/>
            <a:ext cx="3048119" cy="188380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25278" y="5303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Try formatting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4125278" y="5793819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Experiment with colors, fonts, and styles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3136106"/>
            <a:ext cx="3048119" cy="188380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56884" y="5303401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Try doing math formulas</a:t>
            </a:r>
            <a:endParaRPr lang="en-US" sz="3200" dirty="0"/>
          </a:p>
        </p:txBody>
      </p:sp>
      <p:sp>
        <p:nvSpPr>
          <p:cNvPr id="12" name="Text 7"/>
          <p:cNvSpPr/>
          <p:nvPr/>
        </p:nvSpPr>
        <p:spPr>
          <a:xfrm>
            <a:off x="7456884" y="6148149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Practice basic calculations and functions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3136106"/>
            <a:ext cx="3048119" cy="188380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788491" y="5303401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Try sorting and filtering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0788491" y="6148149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Organize your data in different ways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76415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Understand the Excel Screen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Key Components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Worksheet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: The big grid made of rows and columns where you type data.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Rows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(horizontal lines) with numbers like 1, 2, 3...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Columns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(vertical lines) with letters like A, B, C...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Important Elements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99521" y="40170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cell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is the box where a row and column meet (Example: A1).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formula bar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shows what's inside the selected cell.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599521" y="56272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Sheets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are tabs at the bottom, like "Sheet1".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91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Enter Data into Cells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022044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3790" y="35890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Select a Cell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407943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Click on a cell (example: A1).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5254704" y="2681764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254704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Type Your Data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254704" y="373915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Type a word or number.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9715738" y="2341602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715738" y="29085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Move to Next Cell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715738" y="339899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Press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Enter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to move to the cell below, or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Tab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to move to the next cell on the right.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793790" y="47428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Example: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793790" y="5360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In A1 type: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Name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793790" y="5803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In B1 type: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Age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93790" y="62453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In A2 type: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John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93790" y="66875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In B2 type: 25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71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Format Your Data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7395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782014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817376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Select the cells you want to format.</a:t>
            </a:r>
            <a:endParaRPr lang="en-US" sz="3200" dirty="0"/>
          </a:p>
        </p:txBody>
      </p:sp>
      <p:sp>
        <p:nvSpPr>
          <p:cNvPr id="6" name="Shape 3"/>
          <p:cNvSpPr/>
          <p:nvPr/>
        </p:nvSpPr>
        <p:spPr>
          <a:xfrm>
            <a:off x="5235893" y="27395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2782014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73008" y="2817376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on the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Home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tab at the top.</a:t>
            </a:r>
            <a:endParaRPr lang="en-US" sz="3200" dirty="0"/>
          </a:p>
        </p:txBody>
      </p:sp>
      <p:sp>
        <p:nvSpPr>
          <p:cNvPr id="9" name="Shape 5"/>
          <p:cNvSpPr/>
          <p:nvPr/>
        </p:nvSpPr>
        <p:spPr>
          <a:xfrm>
            <a:off x="9677995" y="27395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2782014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415111" y="2817376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Use the formatting options</a:t>
            </a:r>
            <a:endParaRPr lang="en-US" sz="3200" dirty="0"/>
          </a:p>
        </p:txBody>
      </p:sp>
      <p:sp>
        <p:nvSpPr>
          <p:cNvPr id="12" name="Shape 7"/>
          <p:cNvSpPr/>
          <p:nvPr/>
        </p:nvSpPr>
        <p:spPr>
          <a:xfrm>
            <a:off x="793790" y="3781187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1028224" y="4015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Bold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28224" y="450603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Makes text thicker.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5216962" y="3781187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5451396" y="4015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Font Size</a:t>
            </a:r>
            <a:endParaRPr lang="en-US" sz="3200" dirty="0"/>
          </a:p>
        </p:txBody>
      </p:sp>
      <p:sp>
        <p:nvSpPr>
          <p:cNvPr id="17" name="Text 12"/>
          <p:cNvSpPr/>
          <p:nvPr/>
        </p:nvSpPr>
        <p:spPr>
          <a:xfrm>
            <a:off x="5451396" y="450603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Makes text bigger or smaller.</a:t>
            </a:r>
            <a:endParaRPr lang="en-US" sz="2400" dirty="0"/>
          </a:p>
        </p:txBody>
      </p:sp>
      <p:sp>
        <p:nvSpPr>
          <p:cNvPr id="18" name="Shape 13"/>
          <p:cNvSpPr/>
          <p:nvPr/>
        </p:nvSpPr>
        <p:spPr>
          <a:xfrm>
            <a:off x="9640133" y="3781187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9" name="Text 14"/>
          <p:cNvSpPr/>
          <p:nvPr/>
        </p:nvSpPr>
        <p:spPr>
          <a:xfrm>
            <a:off x="9874568" y="4015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Text Color</a:t>
            </a:r>
            <a:endParaRPr lang="en-US" sz="3200" dirty="0"/>
          </a:p>
        </p:txBody>
      </p:sp>
      <p:sp>
        <p:nvSpPr>
          <p:cNvPr id="20" name="Text 15"/>
          <p:cNvSpPr/>
          <p:nvPr/>
        </p:nvSpPr>
        <p:spPr>
          <a:xfrm>
            <a:off x="9874568" y="450603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Changes text color.</a:t>
            </a:r>
            <a:endParaRPr lang="en-US" sz="2400" dirty="0"/>
          </a:p>
        </p:txBody>
      </p:sp>
      <p:sp>
        <p:nvSpPr>
          <p:cNvPr id="21" name="Shape 16"/>
          <p:cNvSpPr/>
          <p:nvPr/>
        </p:nvSpPr>
        <p:spPr>
          <a:xfrm>
            <a:off x="793790" y="5330190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2" name="Text 17"/>
          <p:cNvSpPr/>
          <p:nvPr/>
        </p:nvSpPr>
        <p:spPr>
          <a:xfrm>
            <a:off x="1028224" y="5564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Cell Color</a:t>
            </a:r>
            <a:endParaRPr lang="en-US" sz="3200" dirty="0"/>
          </a:p>
        </p:txBody>
      </p:sp>
      <p:sp>
        <p:nvSpPr>
          <p:cNvPr id="23" name="Text 18"/>
          <p:cNvSpPr/>
          <p:nvPr/>
        </p:nvSpPr>
        <p:spPr>
          <a:xfrm>
            <a:off x="1028224" y="605504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Fills cell with color.</a:t>
            </a:r>
            <a:endParaRPr lang="en-US" sz="2400" dirty="0"/>
          </a:p>
        </p:txBody>
      </p:sp>
      <p:sp>
        <p:nvSpPr>
          <p:cNvPr id="24" name="Shape 19"/>
          <p:cNvSpPr/>
          <p:nvPr/>
        </p:nvSpPr>
        <p:spPr>
          <a:xfrm>
            <a:off x="7428667" y="5330190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7663101" y="55646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Align Text</a:t>
            </a:r>
            <a:endParaRPr lang="en-US" sz="3200" dirty="0"/>
          </a:p>
        </p:txBody>
      </p:sp>
      <p:sp>
        <p:nvSpPr>
          <p:cNvPr id="26" name="Text 21"/>
          <p:cNvSpPr/>
          <p:nvPr/>
        </p:nvSpPr>
        <p:spPr>
          <a:xfrm>
            <a:off x="7663101" y="605504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Left, center, or right alignment.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Use AutoSum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1623655"/>
            <a:ext cx="1030962" cy="123717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61805" y="1829753"/>
            <a:ext cx="359104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on a cell below numbers.</a:t>
            </a:r>
            <a:endParaRPr lang="en-US" sz="3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38" y="2860834"/>
            <a:ext cx="1030962" cy="123717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61805" y="3066931"/>
            <a:ext cx="257758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Go to the </a:t>
            </a:r>
            <a:r>
              <a:rPr lang="en-US" sz="3200" b="1" dirty="0">
                <a:solidFill>
                  <a:srgbClr val="FF0000"/>
                </a:solidFill>
                <a:ea typeface="Corben" pitchFamily="34" charset="-122"/>
                <a:cs typeface="Corben" pitchFamily="34" charset="-120"/>
              </a:rPr>
              <a:t>Home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tab.</a:t>
            </a:r>
            <a:endParaRPr lang="en-US" sz="3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38" y="4098012"/>
            <a:ext cx="1030962" cy="123717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61805" y="4304109"/>
            <a:ext cx="6632138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on </a:t>
            </a:r>
            <a:r>
              <a:rPr lang="en-US" sz="3200" b="1" dirty="0">
                <a:solidFill>
                  <a:srgbClr val="FF0000"/>
                </a:solidFill>
                <a:ea typeface="Corben" pitchFamily="34" charset="-122"/>
                <a:cs typeface="Corben" pitchFamily="34" charset="-120"/>
              </a:rPr>
              <a:t>AutoSum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– Excel adds the numbers for you.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21638" y="5567124"/>
            <a:ext cx="1318712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Example: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721638" y="6128980"/>
            <a:ext cx="1318712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A1: 5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21638" y="6531054"/>
            <a:ext cx="1318712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A2: 10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721638" y="6933128"/>
            <a:ext cx="1318712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A3: 15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721638" y="7335203"/>
            <a:ext cx="1318712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A4: Click here and use </a:t>
            </a:r>
            <a:r>
              <a:rPr lang="en-US" sz="2400" b="1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AutoSum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→ Result: 30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42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79" y="498991"/>
            <a:ext cx="496585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Do Simple Calculations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35079" y="1338143"/>
            <a:ext cx="787384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Excel can do math for you.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35079" y="1832491"/>
            <a:ext cx="7873841" cy="2107883"/>
          </a:xfrm>
          <a:prstGeom prst="roundRect">
            <a:avLst>
              <a:gd name="adj" fmla="val 36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42699" y="1840111"/>
            <a:ext cx="7857768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825222" y="1956554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Cell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3447931" y="1956554"/>
            <a:ext cx="224837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Formula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066830" y="1956554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Result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42699" y="2363272"/>
            <a:ext cx="7857768" cy="5231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825222" y="2479715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A1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3447931" y="2479715"/>
            <a:ext cx="224837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5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066830" y="2479715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5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642699" y="2886432"/>
            <a:ext cx="7857768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25222" y="3002875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A2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3447931" y="3002875"/>
            <a:ext cx="224837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10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6066830" y="3002875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10</a:t>
            </a:r>
            <a:endParaRPr lang="en-US" sz="2400" dirty="0"/>
          </a:p>
        </p:txBody>
      </p:sp>
      <p:sp>
        <p:nvSpPr>
          <p:cNvPr id="18" name="Shape 15"/>
          <p:cNvSpPr/>
          <p:nvPr/>
        </p:nvSpPr>
        <p:spPr>
          <a:xfrm>
            <a:off x="642699" y="3409593"/>
            <a:ext cx="7857768" cy="5231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825222" y="3526036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A3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3447931" y="3526036"/>
            <a:ext cx="224837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=A1+A2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6066830" y="3526036"/>
            <a:ext cx="225218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15</a:t>
            </a:r>
            <a:endParaRPr lang="en-US" sz="2400" dirty="0"/>
          </a:p>
        </p:txBody>
      </p:sp>
      <p:sp>
        <p:nvSpPr>
          <p:cNvPr id="22" name="Text 19"/>
          <p:cNvSpPr/>
          <p:nvPr/>
        </p:nvSpPr>
        <p:spPr>
          <a:xfrm>
            <a:off x="635079" y="4144447"/>
            <a:ext cx="787384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can also use:</a:t>
            </a:r>
            <a:endParaRPr lang="en-US" sz="2400" dirty="0"/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9" y="4670465"/>
            <a:ext cx="453628" cy="453628"/>
          </a:xfrm>
          <a:prstGeom prst="rect">
            <a:avLst/>
          </a:prstGeom>
        </p:spPr>
      </p:pic>
      <p:sp>
        <p:nvSpPr>
          <p:cNvPr id="24" name="Text 20"/>
          <p:cNvSpPr/>
          <p:nvPr/>
        </p:nvSpPr>
        <p:spPr>
          <a:xfrm>
            <a:off x="1270159" y="4746427"/>
            <a:ext cx="226837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=A2-A1</a:t>
            </a:r>
            <a:endParaRPr lang="en-US" sz="2800" dirty="0"/>
          </a:p>
        </p:txBody>
      </p:sp>
      <p:sp>
        <p:nvSpPr>
          <p:cNvPr id="25" name="Text 21"/>
          <p:cNvSpPr/>
          <p:nvPr/>
        </p:nvSpPr>
        <p:spPr>
          <a:xfrm>
            <a:off x="1270159" y="5138738"/>
            <a:ext cx="723876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Subtract</a:t>
            </a:r>
            <a:endParaRPr lang="en-US" sz="2400" dirty="0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9" y="5823585"/>
            <a:ext cx="453628" cy="453628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1270159" y="5899547"/>
            <a:ext cx="226837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=A1*A2</a:t>
            </a:r>
            <a:endParaRPr lang="en-US" sz="2800" dirty="0"/>
          </a:p>
        </p:txBody>
      </p:sp>
      <p:sp>
        <p:nvSpPr>
          <p:cNvPr id="28" name="Text 23"/>
          <p:cNvSpPr/>
          <p:nvPr/>
        </p:nvSpPr>
        <p:spPr>
          <a:xfrm>
            <a:off x="1270159" y="6291858"/>
            <a:ext cx="723876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Multiply</a:t>
            </a:r>
            <a:endParaRPr lang="en-US" sz="2400" dirty="0"/>
          </a:p>
        </p:txBody>
      </p:sp>
      <p:pic>
        <p:nvPicPr>
          <p:cNvPr id="2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79" y="6976705"/>
            <a:ext cx="453628" cy="453628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1270159" y="7052667"/>
            <a:ext cx="226837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=A2/A1</a:t>
            </a:r>
            <a:endParaRPr lang="en-US" sz="2800" dirty="0"/>
          </a:p>
        </p:txBody>
      </p:sp>
      <p:sp>
        <p:nvSpPr>
          <p:cNvPr id="31" name="Text 25"/>
          <p:cNvSpPr/>
          <p:nvPr/>
        </p:nvSpPr>
        <p:spPr>
          <a:xfrm>
            <a:off x="1270159" y="7444978"/>
            <a:ext cx="723876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Divide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Create a Table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Select your data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Click and drag to highlight all your data including headers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52274"/>
            <a:ext cx="32271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on the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Insert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tab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44269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Find the table option in the ribbon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Choose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Table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Excel makes your data look neat and easier to work with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88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Sort and Filter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191226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645331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418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Select your table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3194328" y="2908459"/>
            <a:ext cx="40616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Click anywhere within your data table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3080861" y="3482935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611523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065627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Go to the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Data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tab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5368171" y="4328755"/>
            <a:ext cx="39693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Find the sorting and filtering options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5254704" y="4903232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031819"/>
            <a:ext cx="6521410" cy="2168843"/>
          </a:xfrm>
          <a:prstGeom prst="roundRect">
            <a:avLst>
              <a:gd name="adj" fmla="val 4393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258633"/>
            <a:ext cx="29587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Sort</a:t>
            </a: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 or </a:t>
            </a:r>
            <a:r>
              <a:rPr lang="en-US" sz="32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Filter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542014" y="5749052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Sort to arrange from A–Z or Z–A</a:t>
            </a:r>
            <a:endParaRPr lang="en-US" sz="2400" dirty="0"/>
          </a:p>
        </p:txBody>
      </p:sp>
      <p:sp>
        <p:nvSpPr>
          <p:cNvPr id="17" name="Text 12"/>
          <p:cNvSpPr/>
          <p:nvPr/>
        </p:nvSpPr>
        <p:spPr>
          <a:xfrm>
            <a:off x="7542014" y="6248043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Filter to show only specific values (like only people aged 25)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Save Your Work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8683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3221831"/>
            <a:ext cx="18526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on </a:t>
            </a:r>
            <a:r>
              <a:rPr lang="en-US" sz="24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File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064318"/>
            <a:ext cx="318968" cy="39862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895261" y="4086463"/>
            <a:ext cx="21566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Select </a:t>
            </a:r>
            <a:r>
              <a:rPr lang="en-US" sz="24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Save As</a:t>
            </a:r>
            <a:endParaRPr lang="en-US" sz="2400" dirty="0"/>
          </a:p>
        </p:txBody>
      </p:sp>
      <p:sp>
        <p:nvSpPr>
          <p:cNvPr id="10" name="Shape 4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4928949"/>
            <a:ext cx="318968" cy="398621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6702266" y="4951095"/>
            <a:ext cx="40043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Choose a folder, name your file</a:t>
            </a:r>
            <a:endParaRPr lang="en-US" sz="2400" dirty="0"/>
          </a:p>
        </p:txBody>
      </p:sp>
      <p:sp>
        <p:nvSpPr>
          <p:cNvPr id="14" name="Shape 6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5793581"/>
            <a:ext cx="318968" cy="398621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7509272" y="5815727"/>
            <a:ext cx="14058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Click Save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535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Nobile</vt:lpstr>
      <vt:lpstr>Nobile Bold</vt:lpstr>
      <vt:lpstr>Corben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14</cp:revision>
  <dcterms:created xsi:type="dcterms:W3CDTF">2025-06-09T05:29:03Z</dcterms:created>
  <dcterms:modified xsi:type="dcterms:W3CDTF">2025-06-13T03:42:24Z</dcterms:modified>
</cp:coreProperties>
</file>