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7" r:id="rId2"/>
    <p:sldId id="269" r:id="rId3"/>
    <p:sldId id="257" r:id="rId4"/>
    <p:sldId id="266" r:id="rId5"/>
    <p:sldId id="261" r:id="rId6"/>
    <p:sldId id="265" r:id="rId7"/>
    <p:sldId id="258" r:id="rId8"/>
    <p:sldId id="278" r:id="rId9"/>
    <p:sldId id="262" r:id="rId10"/>
    <p:sldId id="263" r:id="rId11"/>
    <p:sldId id="264" r:id="rId12"/>
    <p:sldId id="268"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 Hardik Gupta" initials="RHG" lastIdx="1" clrIdx="0">
    <p:extLst>
      <p:ext uri="{19B8F6BF-5375-455C-9EA6-DF929625EA0E}">
        <p15:presenceInfo xmlns:p15="http://schemas.microsoft.com/office/powerpoint/2012/main" userId="9dfdc7df5240f7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102" y="420"/>
      </p:cViewPr>
      <p:guideLst/>
    </p:cSldViewPr>
  </p:slideViewPr>
  <p:outlineViewPr>
    <p:cViewPr>
      <p:scale>
        <a:sx n="33" d="100"/>
        <a:sy n="33" d="100"/>
      </p:scale>
      <p:origin x="0" y="-3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dik%20gupta\Desktop\downloads\NLP\nlp%20extra\Hardik%20Paper%20Main\NEW%20DATA%20Comparison%20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'Sheet2(RamHDK)'!$U$4</c:f>
              <c:strCache>
                <c:ptCount val="1"/>
                <c:pt idx="0">
                  <c:v>No. of q</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'Sheet2(RamHDK)'!$T$5:$T$8</c:f>
              <c:strCache>
                <c:ptCount val="4"/>
                <c:pt idx="0">
                  <c:v>Not Answered</c:v>
                </c:pt>
                <c:pt idx="1">
                  <c:v>Answered</c:v>
                </c:pt>
                <c:pt idx="2">
                  <c:v>Not Correct</c:v>
                </c:pt>
                <c:pt idx="3">
                  <c:v>Correct</c:v>
                </c:pt>
              </c:strCache>
            </c:strRef>
          </c:cat>
          <c:val>
            <c:numRef>
              <c:f>'Sheet2(RamHDK)'!$U$5:$U$8</c:f>
              <c:numCache>
                <c:formatCode>General</c:formatCode>
                <c:ptCount val="4"/>
                <c:pt idx="0">
                  <c:v>38</c:v>
                </c:pt>
                <c:pt idx="1">
                  <c:v>38</c:v>
                </c:pt>
                <c:pt idx="2">
                  <c:v>38</c:v>
                </c:pt>
                <c:pt idx="3">
                  <c:v>38</c:v>
                </c:pt>
              </c:numCache>
            </c:numRef>
          </c:val>
          <c:extLst>
            <c:ext xmlns:c16="http://schemas.microsoft.com/office/drawing/2014/chart" uri="{C3380CC4-5D6E-409C-BE32-E72D297353CC}">
              <c16:uniqueId val="{00000000-5E55-4D56-B977-386A03AEE6CF}"/>
            </c:ext>
          </c:extLst>
        </c:ser>
        <c:ser>
          <c:idx val="1"/>
          <c:order val="1"/>
          <c:tx>
            <c:strRef>
              <c:f>'Sheet2(RamHDK)'!$V$4</c:f>
              <c:strCache>
                <c:ptCount val="1"/>
                <c:pt idx="0">
                  <c:v>Response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'Sheet2(RamHDK)'!$T$5:$T$8</c:f>
              <c:strCache>
                <c:ptCount val="4"/>
                <c:pt idx="0">
                  <c:v>Not Answered</c:v>
                </c:pt>
                <c:pt idx="1">
                  <c:v>Answered</c:v>
                </c:pt>
                <c:pt idx="2">
                  <c:v>Not Correct</c:v>
                </c:pt>
                <c:pt idx="3">
                  <c:v>Correct</c:v>
                </c:pt>
              </c:strCache>
            </c:strRef>
          </c:cat>
          <c:val>
            <c:numRef>
              <c:f>'Sheet2(RamHDK)'!$V$5:$V$8</c:f>
              <c:numCache>
                <c:formatCode>General</c:formatCode>
                <c:ptCount val="4"/>
                <c:pt idx="0">
                  <c:v>11</c:v>
                </c:pt>
                <c:pt idx="1">
                  <c:v>27</c:v>
                </c:pt>
                <c:pt idx="2">
                  <c:v>9</c:v>
                </c:pt>
                <c:pt idx="3">
                  <c:v>18</c:v>
                </c:pt>
              </c:numCache>
            </c:numRef>
          </c:val>
          <c:extLst>
            <c:ext xmlns:c16="http://schemas.microsoft.com/office/drawing/2014/chart" uri="{C3380CC4-5D6E-409C-BE32-E72D297353CC}">
              <c16:uniqueId val="{00000001-5E55-4D56-B977-386A03AEE6CF}"/>
            </c:ext>
          </c:extLst>
        </c:ser>
        <c:dLbls>
          <c:showLegendKey val="0"/>
          <c:showVal val="1"/>
          <c:showCatName val="0"/>
          <c:showSerName val="0"/>
          <c:showPercent val="0"/>
          <c:showBubbleSize val="0"/>
        </c:dLbls>
        <c:gapWidth val="50"/>
        <c:axId val="476631704"/>
        <c:axId val="476635640"/>
      </c:barChart>
      <c:catAx>
        <c:axId val="476631704"/>
        <c:scaling>
          <c:orientation val="minMax"/>
        </c:scaling>
        <c:delete val="0"/>
        <c:axPos val="b"/>
        <c:title>
          <c:tx>
            <c:rich>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r>
                  <a:rPr lang="en-US"/>
                  <a:t>Details of Answers</a:t>
                </a:r>
              </a:p>
            </c:rich>
          </c:tx>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476635640"/>
        <c:crosses val="autoZero"/>
        <c:auto val="1"/>
        <c:lblAlgn val="ctr"/>
        <c:lblOffset val="100"/>
        <c:noMultiLvlLbl val="0"/>
      </c:catAx>
      <c:valAx>
        <c:axId val="476635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r>
                  <a:rPr lang="en-US"/>
                  <a:t>Total no. of que. ------&gt;</a:t>
                </a:r>
              </a:p>
            </c:rich>
          </c:tx>
          <c:overlay val="0"/>
          <c:spPr>
            <a:noFill/>
            <a:ln>
              <a:noFill/>
            </a:ln>
            <a:effectLst/>
          </c:spPr>
          <c:txPr>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476631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8DABB-03B3-4CCC-95FF-D2B4D517D5C3}" type="datetimeFigureOut">
              <a:rPr lang="en-US" smtClean="0"/>
              <a:t>04-Mar-19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2DB41-8D9F-4108-9963-416DE4EF5099}" type="slidenum">
              <a:rPr lang="en-US" smtClean="0"/>
              <a:t>‹#›</a:t>
            </a:fld>
            <a:endParaRPr lang="en-US"/>
          </a:p>
        </p:txBody>
      </p:sp>
    </p:spTree>
    <p:extLst>
      <p:ext uri="{BB962C8B-B14F-4D97-AF65-F5344CB8AC3E}">
        <p14:creationId xmlns:p14="http://schemas.microsoft.com/office/powerpoint/2010/main" val="314818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result is only up to 38 questions, but afterwards, we have done the analysis of the results in a more precise way to take this count up to 64</a:t>
            </a:r>
            <a:endParaRPr lang="en-US" dirty="0"/>
          </a:p>
        </p:txBody>
      </p:sp>
      <p:sp>
        <p:nvSpPr>
          <p:cNvPr id="4" name="Slide Number Placeholder 3"/>
          <p:cNvSpPr>
            <a:spLocks noGrp="1"/>
          </p:cNvSpPr>
          <p:nvPr>
            <p:ph type="sldNum" sz="quarter" idx="5"/>
          </p:nvPr>
        </p:nvSpPr>
        <p:spPr/>
        <p:txBody>
          <a:bodyPr/>
          <a:lstStyle/>
          <a:p>
            <a:fld id="{43E2DB41-8D9F-4108-9963-416DE4EF5099}" type="slidenum">
              <a:rPr lang="en-US" smtClean="0"/>
              <a:t>7</a:t>
            </a:fld>
            <a:endParaRPr lang="en-US"/>
          </a:p>
        </p:txBody>
      </p:sp>
    </p:spTree>
    <p:extLst>
      <p:ext uri="{BB962C8B-B14F-4D97-AF65-F5344CB8AC3E}">
        <p14:creationId xmlns:p14="http://schemas.microsoft.com/office/powerpoint/2010/main" val="295884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ACFA-3AA1-40B3-B9EE-51B0D9343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9A7879-1991-4B1B-8DA6-68B93408C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DD6299-F788-432F-9405-989FB5C8838E}"/>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9179A8DF-7B2A-4248-AE4C-E5BE60453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59EA-2EE4-488F-8F05-033886F2DFF4}"/>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18366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8329-3C93-45F4-A401-4A0CFA157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D1A4E-9B14-498E-BB2F-7CA2E189B9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C8BA5-D753-4F16-A6E7-4651E8240F0C}"/>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67E76770-E750-4D4F-8F71-2474282DD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F8260-4D85-45B6-8C11-022606C403FE}"/>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303202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31073-48AD-4226-946B-7B4EF8BAFA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B5F3F8-AD8A-4FE2-9C63-A9A2775B33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2EEC2-5EEE-420B-9128-9FABCB794140}"/>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CFA19B8A-D877-4717-BAAA-3DC13E0B1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D5E37-581F-4C86-89E8-8A9A52EAD8BF}"/>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2161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8D20-9A52-485F-A733-F88E23F98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862D3-6990-4177-B976-EA8A9EBB12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96EBF-0408-4B44-B8FC-EC31379B1BB5}"/>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F0B5F7F8-11DA-4767-8586-6521B0D5B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232A7-8596-490D-A896-5EEB7AF0C908}"/>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228978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6802-923E-48D6-B010-835BB3A50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956D0-3C9E-4BD2-B667-66D2A6927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1EA497-CCCC-4AD9-B68F-DC9830BD2DFA}"/>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095482AD-6FF0-4900-84C3-5A8AD5A63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CD733-276D-49F6-B5D8-2F3998AF0967}"/>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10057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76C8-902D-42BC-BF35-813155814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D2002-5976-48E1-8464-C67F5C23E8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11717-6552-42FE-88F9-1DD7CFD3FA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7F10E-982E-43E4-BB5F-5F602DE8B28B}"/>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6" name="Footer Placeholder 5">
            <a:extLst>
              <a:ext uri="{FF2B5EF4-FFF2-40B4-BE49-F238E27FC236}">
                <a16:creationId xmlns:a16="http://schemas.microsoft.com/office/drawing/2014/main" id="{911A23D5-C270-430B-9950-11510A5F5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70CC3-C9CB-4FE7-BED4-A99F5BEB2657}"/>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308344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656-AAF7-4F8D-86E2-9224DFF89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05139A-B219-4783-84AD-D1FB6E06F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B6D1D9-095F-4D54-8D60-4BF933FF63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07B44F-C43D-473A-8DBF-B0811CD25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A3532F-41C1-410B-ADF0-A80313DBF4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23019-983C-4A52-9B21-85B6FB22801A}"/>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8" name="Footer Placeholder 7">
            <a:extLst>
              <a:ext uri="{FF2B5EF4-FFF2-40B4-BE49-F238E27FC236}">
                <a16:creationId xmlns:a16="http://schemas.microsoft.com/office/drawing/2014/main" id="{0C9A5D25-03A6-4F90-A36E-23DFDE3D9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4CD10-F0C5-4051-A187-5CB65D9BBFEC}"/>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47647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AA98-3F6E-4DF1-95F9-B26014A885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EE062-D3D8-403C-A466-D8DFD0A14A8C}"/>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4" name="Footer Placeholder 3">
            <a:extLst>
              <a:ext uri="{FF2B5EF4-FFF2-40B4-BE49-F238E27FC236}">
                <a16:creationId xmlns:a16="http://schemas.microsoft.com/office/drawing/2014/main" id="{10252D17-006F-4CC9-AED4-DE2841902D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E03CF-6F84-44CC-A2C3-5489642E4549}"/>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318983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0A086-CAF2-4E0D-8A26-6F7D0DA0AAB3}"/>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3" name="Footer Placeholder 2">
            <a:extLst>
              <a:ext uri="{FF2B5EF4-FFF2-40B4-BE49-F238E27FC236}">
                <a16:creationId xmlns:a16="http://schemas.microsoft.com/office/drawing/2014/main" id="{6AAB99D9-F35C-4EEB-A4D4-055802BF7D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0BE39-420C-4683-A222-D9CA23B20833}"/>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188850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9A4-119E-4B26-A111-7D11F6DB4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F01EB0-E043-49B5-91F2-66A94395F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8845B-2B8B-45D5-ABFF-CB85AB7F5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7BA18E-0B7E-4289-9764-600B8D7AAD98}"/>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6" name="Footer Placeholder 5">
            <a:extLst>
              <a:ext uri="{FF2B5EF4-FFF2-40B4-BE49-F238E27FC236}">
                <a16:creationId xmlns:a16="http://schemas.microsoft.com/office/drawing/2014/main" id="{6BD57E59-8348-42E5-9CED-B09627B54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04582-5D43-4DC6-9238-42EE5707B445}"/>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317244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EF75-4EFF-4A91-B8C9-5FA0FE482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20179E-0861-4F54-94B4-67C14D1EC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B24C8-B626-4ED6-80F5-148098286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0B2685-BBEB-45A6-97EF-5D5C5CABE07F}"/>
              </a:ext>
            </a:extLst>
          </p:cNvPr>
          <p:cNvSpPr>
            <a:spLocks noGrp="1"/>
          </p:cNvSpPr>
          <p:nvPr>
            <p:ph type="dt" sz="half" idx="10"/>
          </p:nvPr>
        </p:nvSpPr>
        <p:spPr/>
        <p:txBody>
          <a:bodyPr/>
          <a:lstStyle/>
          <a:p>
            <a:fld id="{22BAD82C-8658-42C6-9F8B-C8A713F01DEC}" type="datetimeFigureOut">
              <a:rPr lang="en-US" smtClean="0"/>
              <a:t>04-Mar-19</a:t>
            </a:fld>
            <a:endParaRPr lang="en-US"/>
          </a:p>
        </p:txBody>
      </p:sp>
      <p:sp>
        <p:nvSpPr>
          <p:cNvPr id="6" name="Footer Placeholder 5">
            <a:extLst>
              <a:ext uri="{FF2B5EF4-FFF2-40B4-BE49-F238E27FC236}">
                <a16:creationId xmlns:a16="http://schemas.microsoft.com/office/drawing/2014/main" id="{F96D39AA-639F-4A52-A4CC-44AC9FB31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6D81C-05CD-497B-9DC5-4542FDACF596}"/>
              </a:ext>
            </a:extLst>
          </p:cNvPr>
          <p:cNvSpPr>
            <a:spLocks noGrp="1"/>
          </p:cNvSpPr>
          <p:nvPr>
            <p:ph type="sldNum" sz="quarter" idx="12"/>
          </p:nvPr>
        </p:nvSpPr>
        <p:spPr/>
        <p:txBody>
          <a:bodyPr/>
          <a:lstStyle/>
          <a:p>
            <a:fld id="{3AABA4E9-0C4A-4A79-98BD-2EA2D26E010D}" type="slidenum">
              <a:rPr lang="en-US" smtClean="0"/>
              <a:t>‹#›</a:t>
            </a:fld>
            <a:endParaRPr lang="en-US"/>
          </a:p>
        </p:txBody>
      </p:sp>
    </p:spTree>
    <p:extLst>
      <p:ext uri="{BB962C8B-B14F-4D97-AF65-F5344CB8AC3E}">
        <p14:creationId xmlns:p14="http://schemas.microsoft.com/office/powerpoint/2010/main" val="147235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05DB1-925A-435B-8C5E-E2795D887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97B7F-D7E3-46C9-8048-CF299AA4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C961B-A2AF-4386-AB90-CA32F354D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AD82C-8658-42C6-9F8B-C8A713F01DEC}" type="datetimeFigureOut">
              <a:rPr lang="en-US" smtClean="0"/>
              <a:t>04-Mar-19</a:t>
            </a:fld>
            <a:endParaRPr lang="en-US"/>
          </a:p>
        </p:txBody>
      </p:sp>
      <p:sp>
        <p:nvSpPr>
          <p:cNvPr id="5" name="Footer Placeholder 4">
            <a:extLst>
              <a:ext uri="{FF2B5EF4-FFF2-40B4-BE49-F238E27FC236}">
                <a16:creationId xmlns:a16="http://schemas.microsoft.com/office/drawing/2014/main" id="{176A9C73-A18C-49B4-B522-3C90132C3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2A776D-EAC3-4381-95CD-C9F45427B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BA4E9-0C4A-4A79-98BD-2EA2D26E010D}" type="slidenum">
              <a:rPr lang="en-US" smtClean="0"/>
              <a:t>‹#›</a:t>
            </a:fld>
            <a:endParaRPr lang="en-US"/>
          </a:p>
        </p:txBody>
      </p:sp>
    </p:spTree>
    <p:extLst>
      <p:ext uri="{BB962C8B-B14F-4D97-AF65-F5344CB8AC3E}">
        <p14:creationId xmlns:p14="http://schemas.microsoft.com/office/powerpoint/2010/main" val="115099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xpl/mostRecentIssue.jsp?punumber=7911113"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990E91B-4A3A-464E-8799-D27E751FD907}"/>
              </a:ext>
            </a:extLst>
          </p:cNvPr>
          <p:cNvSpPr txBox="1">
            <a:spLocks/>
          </p:cNvSpPr>
          <p:nvPr/>
        </p:nvSpPr>
        <p:spPr>
          <a:xfrm>
            <a:off x="113977" y="269822"/>
            <a:ext cx="12018065" cy="63258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t>NLIIRS: A Question &amp; Answering based Information Retrieval from Unstructured Information without Using SQL</a:t>
            </a:r>
          </a:p>
        </p:txBody>
      </p:sp>
    </p:spTree>
    <p:extLst>
      <p:ext uri="{BB962C8B-B14F-4D97-AF65-F5344CB8AC3E}">
        <p14:creationId xmlns:p14="http://schemas.microsoft.com/office/powerpoint/2010/main" val="383193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5D3A-A858-421C-84D6-D715E8FC99E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4948650-B205-4371-86FC-CA229D565D74}"/>
              </a:ext>
            </a:extLst>
          </p:cNvPr>
          <p:cNvSpPr>
            <a:spLocks noGrp="1"/>
          </p:cNvSpPr>
          <p:nvPr>
            <p:ph idx="1"/>
          </p:nvPr>
        </p:nvSpPr>
        <p:spPr>
          <a:xfrm>
            <a:off x="288757" y="1825625"/>
            <a:ext cx="11694695" cy="4667250"/>
          </a:xfrm>
        </p:spPr>
        <p:txBody>
          <a:bodyPr>
            <a:normAutofit/>
          </a:bodyPr>
          <a:lstStyle/>
          <a:p>
            <a:pPr algn="just"/>
            <a:r>
              <a:rPr lang="en-US" sz="3200" dirty="0">
                <a:latin typeface="Times New Roman" panose="02020603050405020304" pitchFamily="18" charset="0"/>
                <a:cs typeface="Times New Roman" panose="02020603050405020304" pitchFamily="18" charset="0"/>
              </a:rPr>
              <a:t>This NLIIRS system accepts any natural language text.</a:t>
            </a:r>
          </a:p>
          <a:p>
            <a:pPr algn="just"/>
            <a:r>
              <a:rPr lang="en-US" sz="3200" dirty="0">
                <a:latin typeface="Times New Roman" panose="02020603050405020304" pitchFamily="18" charset="0"/>
                <a:cs typeface="Times New Roman" panose="02020603050405020304" pitchFamily="18" charset="0"/>
              </a:rPr>
              <a:t>This text can then answers the questions asked by the user in natural language in the factoid form.</a:t>
            </a:r>
          </a:p>
          <a:p>
            <a:pPr algn="just"/>
            <a:r>
              <a:rPr lang="en-US" sz="3200" dirty="0">
                <a:latin typeface="Times New Roman" panose="02020603050405020304" pitchFamily="18" charset="0"/>
                <a:cs typeface="Times New Roman" panose="02020603050405020304" pitchFamily="18" charset="0"/>
              </a:rPr>
              <a:t>The query asked by the user may be in the form of “</a:t>
            </a:r>
            <a:r>
              <a:rPr lang="en-US" sz="3200" dirty="0" err="1">
                <a:latin typeface="Times New Roman" panose="02020603050405020304" pitchFamily="18" charset="0"/>
                <a:cs typeface="Times New Roman" panose="02020603050405020304" pitchFamily="18" charset="0"/>
              </a:rPr>
              <a:t>Wh</a:t>
            </a:r>
            <a:r>
              <a:rPr lang="en-US" sz="3200" dirty="0">
                <a:latin typeface="Times New Roman" panose="02020603050405020304" pitchFamily="18" charset="0"/>
                <a:cs typeface="Times New Roman" panose="02020603050405020304" pitchFamily="18" charset="0"/>
              </a:rPr>
              <a:t>” category like “Who”, “Where”, “What”. The “What” class of user queries is not efficient in the present system. </a:t>
            </a:r>
          </a:p>
          <a:p>
            <a:pPr algn="just"/>
            <a:r>
              <a:rPr lang="en-US" sz="3200" dirty="0">
                <a:latin typeface="Times New Roman" panose="02020603050405020304" pitchFamily="18" charset="0"/>
                <a:cs typeface="Times New Roman" panose="02020603050405020304" pitchFamily="18" charset="0"/>
              </a:rPr>
              <a:t>This work does not uses the SQL or any other database to store the data and retrieve the information. Also, this work answers the queries in runtime only.</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00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A6EA-A7FE-4B17-B4C9-31C69244E86A}"/>
              </a:ext>
            </a:extLst>
          </p:cNvPr>
          <p:cNvSpPr>
            <a:spLocks noGrp="1"/>
          </p:cNvSpPr>
          <p:nvPr>
            <p:ph type="title"/>
          </p:nvPr>
        </p:nvSpPr>
        <p:spPr>
          <a:xfrm>
            <a:off x="838200" y="254833"/>
            <a:ext cx="10329472" cy="1031121"/>
          </a:xfrm>
        </p:spPr>
        <p:txBody>
          <a:bodyPr/>
          <a:lstStyle/>
          <a:p>
            <a:pPr algn="ctr"/>
            <a:r>
              <a:rPr lang="en-US" b="1" dirty="0"/>
              <a:t>References</a:t>
            </a:r>
          </a:p>
        </p:txBody>
      </p:sp>
      <p:sp>
        <p:nvSpPr>
          <p:cNvPr id="3" name="Content Placeholder 2">
            <a:extLst>
              <a:ext uri="{FF2B5EF4-FFF2-40B4-BE49-F238E27FC236}">
                <a16:creationId xmlns:a16="http://schemas.microsoft.com/office/drawing/2014/main" id="{015EB3BB-7FF2-4949-9E55-7329786723E5}"/>
              </a:ext>
            </a:extLst>
          </p:cNvPr>
          <p:cNvSpPr>
            <a:spLocks noGrp="1"/>
          </p:cNvSpPr>
          <p:nvPr>
            <p:ph idx="1"/>
          </p:nvPr>
        </p:nvSpPr>
        <p:spPr>
          <a:xfrm>
            <a:off x="838200" y="1285954"/>
            <a:ext cx="10515600" cy="4753899"/>
          </a:xfrm>
        </p:spPr>
        <p:txBody>
          <a:bodyPr>
            <a:normAutofit/>
          </a:bodyPr>
          <a:lstStyle/>
          <a:p>
            <a:pPr marL="514350" lvl="0" indent="-514350">
              <a:buFont typeface="+mj-lt"/>
              <a:buAutoNum type="arabicPeriod"/>
            </a:pPr>
            <a:r>
              <a:rPr lang="en-US" dirty="0"/>
              <a:t>Prakash Ranjan, Rakesh Chandra </a:t>
            </a:r>
            <a:r>
              <a:rPr lang="en-US" dirty="0" err="1"/>
              <a:t>Balabantaray</a:t>
            </a:r>
            <a:r>
              <a:rPr lang="en-US" dirty="0"/>
              <a:t>, “Question Answering System for Factoid Based Question” in IEEE </a:t>
            </a:r>
            <a:r>
              <a:rPr lang="en-US" dirty="0">
                <a:hlinkClick r:id="rId3">
                  <a:extLst>
                    <a:ext uri="{A12FA001-AC4F-418D-AE19-62706E023703}">
                      <ahyp:hlinkClr xmlns:ahyp="http://schemas.microsoft.com/office/drawing/2018/hyperlinkcolor" val="tx"/>
                    </a:ext>
                  </a:extLst>
                </a:hlinkClick>
              </a:rPr>
              <a:t>2nd International Conference on Contemporary Computing and Informatics (IC3I)</a:t>
            </a:r>
            <a:r>
              <a:rPr lang="en-US" dirty="0"/>
              <a:t>, Noida, India 2016.</a:t>
            </a:r>
          </a:p>
          <a:p>
            <a:pPr marL="514350" indent="-514350">
              <a:buFont typeface="+mj-lt"/>
              <a:buAutoNum type="arabicPeriod"/>
            </a:pPr>
            <a:r>
              <a:rPr lang="en-US" dirty="0"/>
              <a:t>Mohit </a:t>
            </a:r>
            <a:r>
              <a:rPr lang="en-US" dirty="0" err="1"/>
              <a:t>Iyyer</a:t>
            </a:r>
            <a:r>
              <a:rPr lang="en-US" dirty="0"/>
              <a:t>, Jordan L Boyd-Graber, Leonardo Max Batista </a:t>
            </a:r>
            <a:r>
              <a:rPr lang="en-US" dirty="0" err="1"/>
              <a:t>Claudino</a:t>
            </a:r>
            <a:r>
              <a:rPr lang="en-US" dirty="0"/>
              <a:t>, Richard </a:t>
            </a:r>
            <a:r>
              <a:rPr lang="en-US" dirty="0" err="1"/>
              <a:t>Socher</a:t>
            </a:r>
            <a:r>
              <a:rPr lang="en-US" dirty="0"/>
              <a:t>, and Hal </a:t>
            </a:r>
            <a:r>
              <a:rPr lang="en-US" dirty="0" err="1"/>
              <a:t>Daum´e</a:t>
            </a:r>
            <a:r>
              <a:rPr lang="en-US" dirty="0"/>
              <a:t> III. 2014. A neural network for factoid question answering over paragraphs. In Empirical Methods in Natural Language Processing (EMNLP). pages 633–644.</a:t>
            </a:r>
          </a:p>
          <a:p>
            <a:pPr marL="514350" indent="-514350">
              <a:buFont typeface="+mj-lt"/>
              <a:buAutoNum type="arabicPeriod"/>
            </a:pPr>
            <a:r>
              <a:rPr lang="en-US" dirty="0" err="1"/>
              <a:t>Silviu</a:t>
            </a:r>
            <a:r>
              <a:rPr lang="en-US" dirty="0"/>
              <a:t> </a:t>
            </a:r>
            <a:r>
              <a:rPr lang="en-US" dirty="0" err="1"/>
              <a:t>Cucerzan</a:t>
            </a:r>
            <a:r>
              <a:rPr lang="en-US" dirty="0"/>
              <a:t> and Eugene </a:t>
            </a:r>
            <a:r>
              <a:rPr lang="en-US" dirty="0" err="1"/>
              <a:t>Agichtein</a:t>
            </a:r>
            <a:r>
              <a:rPr lang="en-US" dirty="0"/>
              <a:t> “Factoid Question Answering over Unstructured and Structured Web Content“ Microsoft Research, One Microsoft Way, Redmond, WA 98052, 2011.</a:t>
            </a:r>
          </a:p>
        </p:txBody>
      </p:sp>
    </p:spTree>
    <p:extLst>
      <p:ext uri="{BB962C8B-B14F-4D97-AF65-F5344CB8AC3E}">
        <p14:creationId xmlns:p14="http://schemas.microsoft.com/office/powerpoint/2010/main" val="103608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BD75E-788C-4B44-B995-E4EEFA763034}"/>
              </a:ext>
            </a:extLst>
          </p:cNvPr>
          <p:cNvSpPr>
            <a:spLocks noGrp="1"/>
          </p:cNvSpPr>
          <p:nvPr>
            <p:ph idx="1"/>
          </p:nvPr>
        </p:nvSpPr>
        <p:spPr>
          <a:xfrm>
            <a:off x="838200" y="1034323"/>
            <a:ext cx="10515600" cy="5171606"/>
          </a:xfrm>
        </p:spPr>
        <p:txBody>
          <a:bodyPr>
            <a:normAutofit/>
          </a:bodyPr>
          <a:lstStyle/>
          <a:p>
            <a:pPr marL="0" lvl="0" indent="0">
              <a:buNone/>
            </a:pPr>
            <a:r>
              <a:rPr lang="en-US" dirty="0"/>
              <a:t>4.	</a:t>
            </a:r>
            <a:r>
              <a:rPr lang="en-US" dirty="0" err="1"/>
              <a:t>Danqi</a:t>
            </a:r>
            <a:r>
              <a:rPr lang="en-US" dirty="0"/>
              <a:t> Chen, Jason Bolton, Christopher D. Manning “A Thorough 	Examination of the CNN/Daily Mail Reading Comprehension 	Task” Department of Computer Science Stanford University, 	Stanford, CA 94305-9020, USA, 2016</a:t>
            </a:r>
          </a:p>
          <a:p>
            <a:pPr marL="0" lvl="0" indent="0">
              <a:buNone/>
            </a:pPr>
            <a:r>
              <a:rPr lang="en-US" dirty="0"/>
              <a:t>5.	</a:t>
            </a:r>
            <a:r>
              <a:rPr lang="en-US" dirty="0" err="1"/>
              <a:t>Avani</a:t>
            </a:r>
            <a:r>
              <a:rPr lang="en-US" dirty="0"/>
              <a:t> </a:t>
            </a:r>
            <a:r>
              <a:rPr lang="en-US" dirty="0" err="1"/>
              <a:t>Chandurkar</a:t>
            </a:r>
            <a:r>
              <a:rPr lang="en-US" dirty="0"/>
              <a:t>, Ajay Bansal “Information Retrieval from a 	Structured </a:t>
            </a:r>
            <a:r>
              <a:rPr lang="en-US" dirty="0" err="1"/>
              <a:t>KnowledgeBase</a:t>
            </a:r>
            <a:r>
              <a:rPr lang="en-US" dirty="0"/>
              <a:t>” 11th International Conference on 	Semantic Computing IEEE, 2017</a:t>
            </a:r>
          </a:p>
          <a:p>
            <a:pPr marL="0" lvl="0" indent="0">
              <a:buNone/>
            </a:pPr>
            <a:r>
              <a:rPr lang="en-US" dirty="0"/>
              <a:t>6.	Jiang </a:t>
            </a:r>
            <a:r>
              <a:rPr lang="en-US" dirty="0" err="1"/>
              <a:t>Bian</a:t>
            </a:r>
            <a:r>
              <a:rPr lang="en-US" dirty="0"/>
              <a:t>, Eugene </a:t>
            </a:r>
            <a:r>
              <a:rPr lang="en-US" dirty="0" err="1"/>
              <a:t>Agichtein</a:t>
            </a:r>
            <a:r>
              <a:rPr lang="en-US" dirty="0"/>
              <a:t>, </a:t>
            </a:r>
            <a:r>
              <a:rPr lang="en-US" dirty="0" err="1"/>
              <a:t>Yandong</a:t>
            </a:r>
            <a:r>
              <a:rPr lang="en-US" dirty="0"/>
              <a:t> Liu, </a:t>
            </a:r>
            <a:r>
              <a:rPr lang="en-US" dirty="0" err="1"/>
              <a:t>Hongyuan</a:t>
            </a:r>
            <a:r>
              <a:rPr lang="en-US" dirty="0"/>
              <a:t> </a:t>
            </a:r>
            <a:r>
              <a:rPr lang="en-US" dirty="0" err="1"/>
              <a:t>Zha</a:t>
            </a:r>
            <a:r>
              <a:rPr lang="en-US" dirty="0"/>
              <a:t> 	“Finding the Right Facts in the Crowd: Factoid Question 	Answering over Social Media” WWW 2008 Proceedings of the 	17th international conference on World Wide Web Pages 467-	476</a:t>
            </a:r>
          </a:p>
        </p:txBody>
      </p:sp>
    </p:spTree>
    <p:extLst>
      <p:ext uri="{BB962C8B-B14F-4D97-AF65-F5344CB8AC3E}">
        <p14:creationId xmlns:p14="http://schemas.microsoft.com/office/powerpoint/2010/main" val="16158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47E7BB-265C-4809-9E81-82DA2F70D169}"/>
              </a:ext>
            </a:extLst>
          </p:cNvPr>
          <p:cNvPicPr>
            <a:picLocks noChangeAspect="1"/>
          </p:cNvPicPr>
          <p:nvPr/>
        </p:nvPicPr>
        <p:blipFill>
          <a:blip r:embed="rId2"/>
          <a:stretch>
            <a:fillRect/>
          </a:stretch>
        </p:blipFill>
        <p:spPr>
          <a:xfrm>
            <a:off x="-1" y="0"/>
            <a:ext cx="12192001" cy="6826348"/>
          </a:xfrm>
          <a:prstGeom prst="rect">
            <a:avLst/>
          </a:prstGeom>
        </p:spPr>
      </p:pic>
      <p:pic>
        <p:nvPicPr>
          <p:cNvPr id="5" name="Picture 4">
            <a:extLst>
              <a:ext uri="{FF2B5EF4-FFF2-40B4-BE49-F238E27FC236}">
                <a16:creationId xmlns:a16="http://schemas.microsoft.com/office/drawing/2014/main" id="{20020630-C7CF-4164-8254-491E77DF7E2C}"/>
              </a:ext>
            </a:extLst>
          </p:cNvPr>
          <p:cNvPicPr>
            <a:picLocks noChangeAspect="1"/>
          </p:cNvPicPr>
          <p:nvPr/>
        </p:nvPicPr>
        <p:blipFill>
          <a:blip r:embed="rId3"/>
          <a:stretch>
            <a:fillRect/>
          </a:stretch>
        </p:blipFill>
        <p:spPr>
          <a:xfrm>
            <a:off x="7877908" y="4304714"/>
            <a:ext cx="4314092" cy="2553286"/>
          </a:xfrm>
          <a:prstGeom prst="rect">
            <a:avLst/>
          </a:prstGeom>
        </p:spPr>
      </p:pic>
    </p:spTree>
    <p:extLst>
      <p:ext uri="{BB962C8B-B14F-4D97-AF65-F5344CB8AC3E}">
        <p14:creationId xmlns:p14="http://schemas.microsoft.com/office/powerpoint/2010/main" val="37203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9CE-3C3E-4165-841D-0E74163501E2}"/>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4B4C1238-374C-46AE-B159-77CD8464FD67}"/>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This work can accept information in natural language text and can answer to the queries without storing or converting the data into natural language text.</a:t>
            </a:r>
          </a:p>
          <a:p>
            <a:pPr algn="just"/>
            <a:r>
              <a:rPr lang="en-US" sz="3200" dirty="0">
                <a:latin typeface="Times New Roman" panose="02020603050405020304" pitchFamily="18" charset="0"/>
                <a:cs typeface="Times New Roman" panose="02020603050405020304" pitchFamily="18" charset="0"/>
              </a:rPr>
              <a:t>It acknowledges the data as characteristic natural language text, process the data and the inquiries subsequently asked are reacted by NLIIRS as expression based answers</a:t>
            </a:r>
          </a:p>
          <a:p>
            <a:pPr algn="just"/>
            <a:r>
              <a:rPr lang="en-US" sz="3200" dirty="0">
                <a:latin typeface="Times New Roman" panose="02020603050405020304" pitchFamily="18" charset="0"/>
                <a:cs typeface="Times New Roman" panose="02020603050405020304" pitchFamily="18" charset="0"/>
              </a:rPr>
              <a:t>The upside of this framework is that it needn't bother with preparing or training. </a:t>
            </a:r>
          </a:p>
        </p:txBody>
      </p:sp>
    </p:spTree>
    <p:extLst>
      <p:ext uri="{BB962C8B-B14F-4D97-AF65-F5344CB8AC3E}">
        <p14:creationId xmlns:p14="http://schemas.microsoft.com/office/powerpoint/2010/main" val="225257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1EC7-B153-47B3-94DE-7D4C8CE4D41A}"/>
              </a:ext>
            </a:extLst>
          </p:cNvPr>
          <p:cNvSpPr>
            <a:spLocks noGrp="1"/>
          </p:cNvSpPr>
          <p:nvPr>
            <p:ph type="title"/>
          </p:nvPr>
        </p:nvSpPr>
        <p:spPr/>
        <p:txBody>
          <a:bodyPr>
            <a:normAutofit/>
          </a:bodyPr>
          <a:lstStyle/>
          <a:p>
            <a:pPr algn="ctr"/>
            <a:r>
              <a:rPr lang="en-US" sz="6000" b="1" dirty="0"/>
              <a:t>Funding Agencies</a:t>
            </a:r>
          </a:p>
        </p:txBody>
      </p:sp>
      <p:sp>
        <p:nvSpPr>
          <p:cNvPr id="4" name="Title 1">
            <a:extLst>
              <a:ext uri="{FF2B5EF4-FFF2-40B4-BE49-F238E27FC236}">
                <a16:creationId xmlns:a16="http://schemas.microsoft.com/office/drawing/2014/main" id="{FF113B07-3E65-406E-81BC-037A59C08316}"/>
              </a:ext>
            </a:extLst>
          </p:cNvPr>
          <p:cNvSpPr txBox="1">
            <a:spLocks/>
          </p:cNvSpPr>
          <p:nvPr/>
        </p:nvSpPr>
        <p:spPr>
          <a:xfrm>
            <a:off x="421105" y="1690688"/>
            <a:ext cx="11369842" cy="480218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publication is an outcome of the R&amp;D work undertaken project under the Visvesvaraya PhD Scheme of Ministry of Electronics &amp; Information Technology, </a:t>
            </a:r>
            <a:r>
              <a:rPr lang="en-US" sz="3200" dirty="0" err="1">
                <a:latin typeface="Times New Roman" panose="02020603050405020304" pitchFamily="18" charset="0"/>
                <a:cs typeface="Times New Roman" panose="02020603050405020304" pitchFamily="18" charset="0"/>
              </a:rPr>
              <a:t>MeitY</a:t>
            </a:r>
            <a:r>
              <a:rPr lang="en-US" sz="3200" dirty="0">
                <a:latin typeface="Times New Roman" panose="02020603050405020304" pitchFamily="18" charset="0"/>
                <a:cs typeface="Times New Roman" panose="02020603050405020304" pitchFamily="18" charset="0"/>
              </a:rPr>
              <a:t>, Government of India, being implemented by Digital India Corporation. This research work has been done at Research Project Lab of National Institute of Technology (NIT), Durgapur, India. Financial support was received from Visvesvaraya PhD Scheme, Deity, Govt. of India (Order Number: PHD-MLA/4 (29)/2014_2015 Dated- 27/4/2015) to carry out this research work. </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Special Thanks to NIT Durgapur</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JUET Guna</a:t>
            </a:r>
          </a:p>
        </p:txBody>
      </p:sp>
    </p:spTree>
    <p:extLst>
      <p:ext uri="{BB962C8B-B14F-4D97-AF65-F5344CB8AC3E}">
        <p14:creationId xmlns:p14="http://schemas.microsoft.com/office/powerpoint/2010/main" val="2166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82AA3B11-6EBD-420A-82BF-9086039E879F}"/>
              </a:ext>
            </a:extLst>
          </p:cNvPr>
          <p:cNvSpPr txBox="1">
            <a:spLocks/>
          </p:cNvSpPr>
          <p:nvPr/>
        </p:nvSpPr>
        <p:spPr>
          <a:xfrm>
            <a:off x="7051816" y="1985340"/>
            <a:ext cx="1600200"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Text Processing</a:t>
            </a:r>
            <a:endParaRPr lang="en-US" b="1" dirty="0">
              <a:solidFill>
                <a:prstClr val="black"/>
              </a:solidFill>
              <a:latin typeface="Calibri"/>
            </a:endParaRPr>
          </a:p>
        </p:txBody>
      </p:sp>
      <p:sp>
        <p:nvSpPr>
          <p:cNvPr id="36" name="Title 1">
            <a:extLst>
              <a:ext uri="{FF2B5EF4-FFF2-40B4-BE49-F238E27FC236}">
                <a16:creationId xmlns:a16="http://schemas.microsoft.com/office/drawing/2014/main" id="{622917D3-483F-482F-84C1-F95343DC4142}"/>
              </a:ext>
            </a:extLst>
          </p:cNvPr>
          <p:cNvSpPr txBox="1">
            <a:spLocks/>
          </p:cNvSpPr>
          <p:nvPr/>
        </p:nvSpPr>
        <p:spPr>
          <a:xfrm>
            <a:off x="10240622" y="1918466"/>
            <a:ext cx="1600200" cy="481836"/>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Query Processing</a:t>
            </a:r>
          </a:p>
        </p:txBody>
      </p:sp>
      <p:sp>
        <p:nvSpPr>
          <p:cNvPr id="37" name="Title 1">
            <a:extLst>
              <a:ext uri="{FF2B5EF4-FFF2-40B4-BE49-F238E27FC236}">
                <a16:creationId xmlns:a16="http://schemas.microsoft.com/office/drawing/2014/main" id="{8DB09FF9-9A68-454D-B45D-6D9C087DFB66}"/>
              </a:ext>
            </a:extLst>
          </p:cNvPr>
          <p:cNvSpPr txBox="1">
            <a:spLocks/>
          </p:cNvSpPr>
          <p:nvPr/>
        </p:nvSpPr>
        <p:spPr>
          <a:xfrm>
            <a:off x="8635471" y="5294035"/>
            <a:ext cx="1600200" cy="647700"/>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Correct Answer</a:t>
            </a:r>
            <a:endParaRPr lang="en-US" b="1" dirty="0">
              <a:solidFill>
                <a:prstClr val="black"/>
              </a:solidFill>
              <a:latin typeface="Calibri"/>
            </a:endParaRPr>
          </a:p>
        </p:txBody>
      </p:sp>
      <p:sp>
        <p:nvSpPr>
          <p:cNvPr id="38" name="Title 1">
            <a:extLst>
              <a:ext uri="{FF2B5EF4-FFF2-40B4-BE49-F238E27FC236}">
                <a16:creationId xmlns:a16="http://schemas.microsoft.com/office/drawing/2014/main" id="{5848BB4A-F79E-4F8D-9D5E-23B5996F673E}"/>
              </a:ext>
            </a:extLst>
          </p:cNvPr>
          <p:cNvSpPr txBox="1">
            <a:spLocks/>
          </p:cNvSpPr>
          <p:nvPr/>
        </p:nvSpPr>
        <p:spPr>
          <a:xfrm>
            <a:off x="8640422" y="3138484"/>
            <a:ext cx="1600200" cy="319714"/>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pos</a:t>
            </a:r>
            <a:endParaRPr lang="en-US" b="1" dirty="0">
              <a:solidFill>
                <a:prstClr val="black"/>
              </a:solidFill>
              <a:latin typeface="Calibri"/>
            </a:endParaRPr>
          </a:p>
        </p:txBody>
      </p:sp>
      <p:cxnSp>
        <p:nvCxnSpPr>
          <p:cNvPr id="39" name="Connector: Elbow 38">
            <a:extLst>
              <a:ext uri="{FF2B5EF4-FFF2-40B4-BE49-F238E27FC236}">
                <a16:creationId xmlns:a16="http://schemas.microsoft.com/office/drawing/2014/main" id="{FA66C0F6-AFFF-4821-A0BB-77942BD4BBA8}"/>
              </a:ext>
            </a:extLst>
          </p:cNvPr>
          <p:cNvCxnSpPr>
            <a:cxnSpLocks/>
          </p:cNvCxnSpPr>
          <p:nvPr/>
        </p:nvCxnSpPr>
        <p:spPr>
          <a:xfrm rot="5400000">
            <a:off x="8253623" y="804239"/>
            <a:ext cx="785192" cy="15886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57E9F5A-C876-4368-9F0C-17D45F25C55D}"/>
              </a:ext>
            </a:extLst>
          </p:cNvPr>
          <p:cNvCxnSpPr>
            <a:cxnSpLocks/>
          </p:cNvCxnSpPr>
          <p:nvPr/>
        </p:nvCxnSpPr>
        <p:spPr>
          <a:xfrm rot="16200000" flipH="1">
            <a:off x="9848026" y="798442"/>
            <a:ext cx="785192" cy="1600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13AD7723-0B25-4188-9914-BF8F85C0DA3B}"/>
              </a:ext>
            </a:extLst>
          </p:cNvPr>
          <p:cNvSpPr txBox="1">
            <a:spLocks/>
          </p:cNvSpPr>
          <p:nvPr/>
        </p:nvSpPr>
        <p:spPr>
          <a:xfrm>
            <a:off x="8958469" y="470455"/>
            <a:ext cx="491984" cy="364536"/>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text</a:t>
            </a:r>
            <a:endParaRPr lang="en-US" b="1" dirty="0">
              <a:solidFill>
                <a:prstClr val="black"/>
              </a:solidFill>
              <a:latin typeface="Calibri"/>
            </a:endParaRPr>
          </a:p>
        </p:txBody>
      </p:sp>
      <p:sp>
        <p:nvSpPr>
          <p:cNvPr id="42" name="Title 1">
            <a:extLst>
              <a:ext uri="{FF2B5EF4-FFF2-40B4-BE49-F238E27FC236}">
                <a16:creationId xmlns:a16="http://schemas.microsoft.com/office/drawing/2014/main" id="{8FFD6666-EA6E-48C8-AA0D-11AF1A16C328}"/>
              </a:ext>
            </a:extLst>
          </p:cNvPr>
          <p:cNvSpPr txBox="1">
            <a:spLocks/>
          </p:cNvSpPr>
          <p:nvPr/>
        </p:nvSpPr>
        <p:spPr>
          <a:xfrm>
            <a:off x="8635471" y="2527967"/>
            <a:ext cx="1600200" cy="414961"/>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tokenize</a:t>
            </a:r>
            <a:endParaRPr lang="en-US" b="1" dirty="0">
              <a:solidFill>
                <a:prstClr val="black"/>
              </a:solidFill>
              <a:latin typeface="Calibri"/>
            </a:endParaRPr>
          </a:p>
        </p:txBody>
      </p:sp>
      <p:sp>
        <p:nvSpPr>
          <p:cNvPr id="43" name="Title 1">
            <a:extLst>
              <a:ext uri="{FF2B5EF4-FFF2-40B4-BE49-F238E27FC236}">
                <a16:creationId xmlns:a16="http://schemas.microsoft.com/office/drawing/2014/main" id="{6172DDE5-A59E-4272-B1F6-BD27A518DE6E}"/>
              </a:ext>
            </a:extLst>
          </p:cNvPr>
          <p:cNvSpPr txBox="1">
            <a:spLocks/>
          </p:cNvSpPr>
          <p:nvPr/>
        </p:nvSpPr>
        <p:spPr>
          <a:xfrm>
            <a:off x="8640422" y="3668989"/>
            <a:ext cx="1600200" cy="376035"/>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chunking</a:t>
            </a:r>
            <a:endParaRPr lang="en-US" b="1" dirty="0">
              <a:solidFill>
                <a:prstClr val="black"/>
              </a:solidFill>
              <a:latin typeface="Calibri"/>
            </a:endParaRPr>
          </a:p>
        </p:txBody>
      </p:sp>
      <p:cxnSp>
        <p:nvCxnSpPr>
          <p:cNvPr id="44" name="Connector: Elbow 43">
            <a:extLst>
              <a:ext uri="{FF2B5EF4-FFF2-40B4-BE49-F238E27FC236}">
                <a16:creationId xmlns:a16="http://schemas.microsoft.com/office/drawing/2014/main" id="{DA0B9390-E60A-4D65-B66A-2738CCF25757}"/>
              </a:ext>
            </a:extLst>
          </p:cNvPr>
          <p:cNvCxnSpPr>
            <a:cxnSpLocks/>
            <a:stCxn id="35" idx="2"/>
            <a:endCxn id="42" idx="1"/>
          </p:cNvCxnSpPr>
          <p:nvPr/>
        </p:nvCxnSpPr>
        <p:spPr>
          <a:xfrm rot="16200000" flipH="1">
            <a:off x="8076120" y="2176096"/>
            <a:ext cx="335147" cy="7835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B28F441-C89D-4617-B4EA-BF53602C805C}"/>
              </a:ext>
            </a:extLst>
          </p:cNvPr>
          <p:cNvCxnSpPr>
            <a:cxnSpLocks/>
            <a:stCxn id="36" idx="2"/>
            <a:endCxn id="42" idx="3"/>
          </p:cNvCxnSpPr>
          <p:nvPr/>
        </p:nvCxnSpPr>
        <p:spPr>
          <a:xfrm rot="5400000">
            <a:off x="10470624" y="2165350"/>
            <a:ext cx="335146" cy="8050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4923F188-33DE-4799-AD1F-CB0498FB95F2}"/>
              </a:ext>
            </a:extLst>
          </p:cNvPr>
          <p:cNvSpPr txBox="1">
            <a:spLocks/>
          </p:cNvSpPr>
          <p:nvPr/>
        </p:nvSpPr>
        <p:spPr>
          <a:xfrm>
            <a:off x="8501263" y="2809465"/>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a:t>
            </a:r>
            <a:endParaRPr lang="en-US" b="1" dirty="0">
              <a:solidFill>
                <a:prstClr val="black"/>
              </a:solidFill>
              <a:latin typeface="Calibri"/>
            </a:endParaRPr>
          </a:p>
        </p:txBody>
      </p:sp>
      <p:sp>
        <p:nvSpPr>
          <p:cNvPr id="47" name="Title 1">
            <a:extLst>
              <a:ext uri="{FF2B5EF4-FFF2-40B4-BE49-F238E27FC236}">
                <a16:creationId xmlns:a16="http://schemas.microsoft.com/office/drawing/2014/main" id="{0056DF0E-76B7-45FD-B5F6-DD4CE1483AA9}"/>
              </a:ext>
            </a:extLst>
          </p:cNvPr>
          <p:cNvSpPr txBox="1">
            <a:spLocks/>
          </p:cNvSpPr>
          <p:nvPr/>
        </p:nvSpPr>
        <p:spPr>
          <a:xfrm>
            <a:off x="9644281" y="2756255"/>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q</a:t>
            </a:r>
            <a:endParaRPr lang="en-US" b="1" dirty="0">
              <a:solidFill>
                <a:prstClr val="black"/>
              </a:solidFill>
              <a:latin typeface="Calibri"/>
            </a:endParaRPr>
          </a:p>
        </p:txBody>
      </p:sp>
      <p:sp>
        <p:nvSpPr>
          <p:cNvPr id="48" name="Title 1">
            <a:extLst>
              <a:ext uri="{FF2B5EF4-FFF2-40B4-BE49-F238E27FC236}">
                <a16:creationId xmlns:a16="http://schemas.microsoft.com/office/drawing/2014/main" id="{9BBEAC45-616E-4E92-884D-AB75ACC74784}"/>
              </a:ext>
            </a:extLst>
          </p:cNvPr>
          <p:cNvSpPr txBox="1">
            <a:spLocks/>
          </p:cNvSpPr>
          <p:nvPr/>
        </p:nvSpPr>
        <p:spPr>
          <a:xfrm>
            <a:off x="8524455" y="3349835"/>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a:t>
            </a:r>
            <a:endParaRPr lang="en-US" b="1" dirty="0">
              <a:solidFill>
                <a:prstClr val="black"/>
              </a:solidFill>
              <a:latin typeface="Calibri"/>
            </a:endParaRPr>
          </a:p>
        </p:txBody>
      </p:sp>
      <p:sp>
        <p:nvSpPr>
          <p:cNvPr id="49" name="Title 1">
            <a:extLst>
              <a:ext uri="{FF2B5EF4-FFF2-40B4-BE49-F238E27FC236}">
                <a16:creationId xmlns:a16="http://schemas.microsoft.com/office/drawing/2014/main" id="{87260DF8-3D09-43AE-8353-3131F93FFB88}"/>
              </a:ext>
            </a:extLst>
          </p:cNvPr>
          <p:cNvSpPr txBox="1">
            <a:spLocks/>
          </p:cNvSpPr>
          <p:nvPr/>
        </p:nvSpPr>
        <p:spPr>
          <a:xfrm>
            <a:off x="9644281" y="3320509"/>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q</a:t>
            </a:r>
            <a:endParaRPr lang="en-US" b="1" dirty="0">
              <a:solidFill>
                <a:prstClr val="black"/>
              </a:solidFill>
              <a:latin typeface="Calibri"/>
            </a:endParaRPr>
          </a:p>
        </p:txBody>
      </p:sp>
      <p:sp>
        <p:nvSpPr>
          <p:cNvPr id="50" name="Title 1">
            <a:extLst>
              <a:ext uri="{FF2B5EF4-FFF2-40B4-BE49-F238E27FC236}">
                <a16:creationId xmlns:a16="http://schemas.microsoft.com/office/drawing/2014/main" id="{159DCC9C-4E87-46EB-AF9C-EFAFD3DB1AF4}"/>
              </a:ext>
            </a:extLst>
          </p:cNvPr>
          <p:cNvSpPr txBox="1">
            <a:spLocks/>
          </p:cNvSpPr>
          <p:nvPr/>
        </p:nvSpPr>
        <p:spPr>
          <a:xfrm>
            <a:off x="8501263" y="4007735"/>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a:t>
            </a:r>
            <a:endParaRPr lang="en-US" b="1" dirty="0">
              <a:solidFill>
                <a:prstClr val="black"/>
              </a:solidFill>
              <a:latin typeface="Calibri"/>
            </a:endParaRPr>
          </a:p>
        </p:txBody>
      </p:sp>
      <p:sp>
        <p:nvSpPr>
          <p:cNvPr id="51" name="Title 1">
            <a:extLst>
              <a:ext uri="{FF2B5EF4-FFF2-40B4-BE49-F238E27FC236}">
                <a16:creationId xmlns:a16="http://schemas.microsoft.com/office/drawing/2014/main" id="{B684E6AF-5BAD-42F0-9992-2870CF4778FD}"/>
              </a:ext>
            </a:extLst>
          </p:cNvPr>
          <p:cNvSpPr txBox="1">
            <a:spLocks/>
          </p:cNvSpPr>
          <p:nvPr/>
        </p:nvSpPr>
        <p:spPr>
          <a:xfrm>
            <a:off x="9644281" y="3971108"/>
            <a:ext cx="674209" cy="477902"/>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q</a:t>
            </a:r>
            <a:endParaRPr lang="en-US" b="1" dirty="0">
              <a:solidFill>
                <a:prstClr val="black"/>
              </a:solidFill>
              <a:latin typeface="Calibri"/>
            </a:endParaRPr>
          </a:p>
        </p:txBody>
      </p:sp>
      <p:sp>
        <p:nvSpPr>
          <p:cNvPr id="52" name="Title 1">
            <a:extLst>
              <a:ext uri="{FF2B5EF4-FFF2-40B4-BE49-F238E27FC236}">
                <a16:creationId xmlns:a16="http://schemas.microsoft.com/office/drawing/2014/main" id="{11D0EEFD-47DF-4FBA-AC2C-9AAE04BA7E77}"/>
              </a:ext>
            </a:extLst>
          </p:cNvPr>
          <p:cNvSpPr txBox="1">
            <a:spLocks/>
          </p:cNvSpPr>
          <p:nvPr/>
        </p:nvSpPr>
        <p:spPr>
          <a:xfrm>
            <a:off x="8635471" y="4350031"/>
            <a:ext cx="1600200" cy="647700"/>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Comp. verb/noun/adj</a:t>
            </a:r>
            <a:endParaRPr lang="en-US" b="1" dirty="0">
              <a:solidFill>
                <a:prstClr val="black"/>
              </a:solidFill>
              <a:latin typeface="Calibri"/>
            </a:endParaRPr>
          </a:p>
        </p:txBody>
      </p:sp>
      <p:cxnSp>
        <p:nvCxnSpPr>
          <p:cNvPr id="53" name="Connector: Elbow 52">
            <a:extLst>
              <a:ext uri="{FF2B5EF4-FFF2-40B4-BE49-F238E27FC236}">
                <a16:creationId xmlns:a16="http://schemas.microsoft.com/office/drawing/2014/main" id="{B00D5FFD-5321-41CD-8177-053867CBA01F}"/>
              </a:ext>
            </a:extLst>
          </p:cNvPr>
          <p:cNvCxnSpPr>
            <a:cxnSpLocks/>
            <a:stCxn id="38" idx="1"/>
            <a:endCxn id="52" idx="1"/>
          </p:cNvCxnSpPr>
          <p:nvPr/>
        </p:nvCxnSpPr>
        <p:spPr>
          <a:xfrm rot="10800000" flipV="1">
            <a:off x="8635472" y="3298341"/>
            <a:ext cx="4951" cy="1375540"/>
          </a:xfrm>
          <a:prstGeom prst="bentConnector3">
            <a:avLst>
              <a:gd name="adj1" fmla="val 47172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327E4EA-6ABD-413B-8775-FAA93C83E512}"/>
              </a:ext>
            </a:extLst>
          </p:cNvPr>
          <p:cNvCxnSpPr>
            <a:cxnSpLocks/>
            <a:stCxn id="38" idx="3"/>
            <a:endCxn id="52" idx="3"/>
          </p:cNvCxnSpPr>
          <p:nvPr/>
        </p:nvCxnSpPr>
        <p:spPr>
          <a:xfrm flipH="1">
            <a:off x="10235671" y="3298341"/>
            <a:ext cx="4951" cy="1375540"/>
          </a:xfrm>
          <a:prstGeom prst="bentConnector3">
            <a:avLst>
              <a:gd name="adj1" fmla="val -4617249"/>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itle 1">
            <a:extLst>
              <a:ext uri="{FF2B5EF4-FFF2-40B4-BE49-F238E27FC236}">
                <a16:creationId xmlns:a16="http://schemas.microsoft.com/office/drawing/2014/main" id="{F6EF7924-C97B-420D-AA9C-E14A74B5ADFF}"/>
              </a:ext>
            </a:extLst>
          </p:cNvPr>
          <p:cNvSpPr txBox="1">
            <a:spLocks/>
          </p:cNvSpPr>
          <p:nvPr/>
        </p:nvSpPr>
        <p:spPr>
          <a:xfrm>
            <a:off x="8952693" y="6167228"/>
            <a:ext cx="965756" cy="647700"/>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Factoid</a:t>
            </a:r>
            <a:endParaRPr lang="en-US" b="1" dirty="0">
              <a:solidFill>
                <a:prstClr val="black"/>
              </a:solidFill>
              <a:latin typeface="Calibri"/>
            </a:endParaRPr>
          </a:p>
        </p:txBody>
      </p:sp>
      <p:cxnSp>
        <p:nvCxnSpPr>
          <p:cNvPr id="56" name="Straight Arrow Connector 55">
            <a:extLst>
              <a:ext uri="{FF2B5EF4-FFF2-40B4-BE49-F238E27FC236}">
                <a16:creationId xmlns:a16="http://schemas.microsoft.com/office/drawing/2014/main" id="{3C2871F7-71CF-4A4D-848E-14169ED47AA0}"/>
              </a:ext>
            </a:extLst>
          </p:cNvPr>
          <p:cNvCxnSpPr>
            <a:cxnSpLocks/>
          </p:cNvCxnSpPr>
          <p:nvPr/>
        </p:nvCxnSpPr>
        <p:spPr>
          <a:xfrm>
            <a:off x="9003200" y="2969733"/>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173002F-B2BF-404B-A456-89A1C9780354}"/>
              </a:ext>
            </a:extLst>
          </p:cNvPr>
          <p:cNvCxnSpPr/>
          <p:nvPr/>
        </p:nvCxnSpPr>
        <p:spPr>
          <a:xfrm>
            <a:off x="9812406" y="2942811"/>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C478F5-01BB-4016-B1AE-110ABC9EFD20}"/>
              </a:ext>
            </a:extLst>
          </p:cNvPr>
          <p:cNvCxnSpPr/>
          <p:nvPr/>
        </p:nvCxnSpPr>
        <p:spPr>
          <a:xfrm>
            <a:off x="9003200" y="3478800"/>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4AD07C7-ED17-4AD0-8505-A58137862920}"/>
              </a:ext>
            </a:extLst>
          </p:cNvPr>
          <p:cNvCxnSpPr/>
          <p:nvPr/>
        </p:nvCxnSpPr>
        <p:spPr>
          <a:xfrm>
            <a:off x="9827315" y="3478800"/>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F133A8-94ED-4147-90AD-2B8AE5756965}"/>
              </a:ext>
            </a:extLst>
          </p:cNvPr>
          <p:cNvCxnSpPr/>
          <p:nvPr/>
        </p:nvCxnSpPr>
        <p:spPr>
          <a:xfrm>
            <a:off x="9003200" y="4124536"/>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452E14C-6000-42EE-94CD-7DB5742EF074}"/>
              </a:ext>
            </a:extLst>
          </p:cNvPr>
          <p:cNvCxnSpPr/>
          <p:nvPr/>
        </p:nvCxnSpPr>
        <p:spPr>
          <a:xfrm>
            <a:off x="9827315" y="4124536"/>
            <a:ext cx="0" cy="1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A939F7E-8112-4DF7-BBEC-955FFA583D7B}"/>
              </a:ext>
            </a:extLst>
          </p:cNvPr>
          <p:cNvCxnSpPr>
            <a:stCxn id="52" idx="2"/>
            <a:endCxn id="37" idx="0"/>
          </p:cNvCxnSpPr>
          <p:nvPr/>
        </p:nvCxnSpPr>
        <p:spPr>
          <a:xfrm>
            <a:off x="9435571" y="4997731"/>
            <a:ext cx="0" cy="29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D364C36-C652-473A-B6A1-9BC5BAB8EFBF}"/>
              </a:ext>
            </a:extLst>
          </p:cNvPr>
          <p:cNvCxnSpPr>
            <a:cxnSpLocks/>
          </p:cNvCxnSpPr>
          <p:nvPr/>
        </p:nvCxnSpPr>
        <p:spPr>
          <a:xfrm>
            <a:off x="9435571" y="6012341"/>
            <a:ext cx="0" cy="35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itle 1">
            <a:extLst>
              <a:ext uri="{FF2B5EF4-FFF2-40B4-BE49-F238E27FC236}">
                <a16:creationId xmlns:a16="http://schemas.microsoft.com/office/drawing/2014/main" id="{45806AF1-86B4-4559-8793-E0CF52C6385A}"/>
              </a:ext>
            </a:extLst>
          </p:cNvPr>
          <p:cNvSpPr txBox="1">
            <a:spLocks/>
          </p:cNvSpPr>
          <p:nvPr/>
        </p:nvSpPr>
        <p:spPr>
          <a:xfrm>
            <a:off x="8628847" y="838309"/>
            <a:ext cx="1600200"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Processing starts</a:t>
            </a:r>
            <a:endParaRPr lang="en-US" b="1" dirty="0">
              <a:solidFill>
                <a:prstClr val="black"/>
              </a:solidFill>
              <a:latin typeface="Calibri"/>
            </a:endParaRPr>
          </a:p>
        </p:txBody>
      </p:sp>
      <p:cxnSp>
        <p:nvCxnSpPr>
          <p:cNvPr id="65" name="Straight Arrow Connector 64">
            <a:extLst>
              <a:ext uri="{FF2B5EF4-FFF2-40B4-BE49-F238E27FC236}">
                <a16:creationId xmlns:a16="http://schemas.microsoft.com/office/drawing/2014/main" id="{B4D96C52-0E3F-4478-8B28-230E2ACC05C3}"/>
              </a:ext>
            </a:extLst>
          </p:cNvPr>
          <p:cNvCxnSpPr>
            <a:cxnSpLocks/>
          </p:cNvCxnSpPr>
          <p:nvPr/>
        </p:nvCxnSpPr>
        <p:spPr>
          <a:xfrm>
            <a:off x="9433898" y="430072"/>
            <a:ext cx="0" cy="52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00E3CE03-ABB9-449F-BF0C-58E8EA083B45}"/>
              </a:ext>
            </a:extLst>
          </p:cNvPr>
          <p:cNvSpPr txBox="1">
            <a:spLocks/>
          </p:cNvSpPr>
          <p:nvPr/>
        </p:nvSpPr>
        <p:spPr>
          <a:xfrm>
            <a:off x="8647045" y="123611"/>
            <a:ext cx="1600200" cy="319714"/>
          </a:xfrm>
          <a:prstGeom prst="rect">
            <a:avLst/>
          </a:prstGeom>
          <a:ln>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Query</a:t>
            </a:r>
            <a:endParaRPr lang="en-US" b="1" dirty="0">
              <a:solidFill>
                <a:prstClr val="black"/>
              </a:solidFill>
              <a:latin typeface="Calibri"/>
            </a:endParaRPr>
          </a:p>
        </p:txBody>
      </p:sp>
      <p:sp>
        <p:nvSpPr>
          <p:cNvPr id="67" name="Title 1">
            <a:extLst>
              <a:ext uri="{FF2B5EF4-FFF2-40B4-BE49-F238E27FC236}">
                <a16:creationId xmlns:a16="http://schemas.microsoft.com/office/drawing/2014/main" id="{C042E733-C0E7-4142-8080-B8AD5024AFB6}"/>
              </a:ext>
            </a:extLst>
          </p:cNvPr>
          <p:cNvSpPr>
            <a:spLocks noGrp="1"/>
          </p:cNvSpPr>
          <p:nvPr>
            <p:ph type="title"/>
          </p:nvPr>
        </p:nvSpPr>
        <p:spPr>
          <a:xfrm>
            <a:off x="1505626" y="606346"/>
            <a:ext cx="4310358" cy="1033736"/>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68" name="Title 1">
            <a:extLst>
              <a:ext uri="{FF2B5EF4-FFF2-40B4-BE49-F238E27FC236}">
                <a16:creationId xmlns:a16="http://schemas.microsoft.com/office/drawing/2014/main" id="{006A3D83-CF41-4000-BAD9-891292E54FD5}"/>
              </a:ext>
            </a:extLst>
          </p:cNvPr>
          <p:cNvSpPr txBox="1">
            <a:spLocks/>
          </p:cNvSpPr>
          <p:nvPr/>
        </p:nvSpPr>
        <p:spPr>
          <a:xfrm>
            <a:off x="1922345" y="2942810"/>
            <a:ext cx="4310358" cy="3224417"/>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69" name="Title 1">
            <a:extLst>
              <a:ext uri="{FF2B5EF4-FFF2-40B4-BE49-F238E27FC236}">
                <a16:creationId xmlns:a16="http://schemas.microsoft.com/office/drawing/2014/main" id="{DF59398F-BEF8-495F-A69E-9EC1D30D732F}"/>
              </a:ext>
            </a:extLst>
          </p:cNvPr>
          <p:cNvSpPr txBox="1">
            <a:spLocks/>
          </p:cNvSpPr>
          <p:nvPr/>
        </p:nvSpPr>
        <p:spPr>
          <a:xfrm>
            <a:off x="1505626" y="2781472"/>
            <a:ext cx="5017617" cy="3691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prstClr val="black"/>
                </a:solidFill>
                <a:latin typeface="Times New Roman" panose="02020603050405020304" pitchFamily="18" charset="0"/>
                <a:cs typeface="Times New Roman" panose="02020603050405020304" pitchFamily="18" charset="0"/>
              </a:rPr>
              <a:t>Tools Used (NLTK):-</a:t>
            </a:r>
          </a:p>
          <a:p>
            <a:pPr algn="ctr"/>
            <a:r>
              <a:rPr lang="en-US" sz="3600" dirty="0" err="1">
                <a:solidFill>
                  <a:prstClr val="black"/>
                </a:solidFill>
                <a:latin typeface="Times New Roman" panose="02020603050405020304" pitchFamily="18" charset="0"/>
                <a:cs typeface="Times New Roman" panose="02020603050405020304" pitchFamily="18" charset="0"/>
              </a:rPr>
              <a:t>Pos_tagger</a:t>
            </a:r>
            <a:endParaRPr lang="en-US" sz="3600" dirty="0">
              <a:solidFill>
                <a:prstClr val="black"/>
              </a:solidFill>
              <a:latin typeface="Times New Roman" panose="02020603050405020304" pitchFamily="18" charset="0"/>
              <a:cs typeface="Times New Roman" panose="02020603050405020304" pitchFamily="18" charset="0"/>
            </a:endParaRPr>
          </a:p>
          <a:p>
            <a:pPr algn="ctr"/>
            <a:r>
              <a:rPr lang="en-US" sz="3600" dirty="0" err="1">
                <a:solidFill>
                  <a:prstClr val="black"/>
                </a:solidFill>
                <a:latin typeface="Times New Roman" panose="02020603050405020304" pitchFamily="18" charset="0"/>
                <a:cs typeface="Times New Roman" panose="02020603050405020304" pitchFamily="18" charset="0"/>
              </a:rPr>
              <a:t>Ne_chunker</a:t>
            </a:r>
            <a:endParaRPr lang="en-US" sz="3600" dirty="0">
              <a:solidFill>
                <a:prstClr val="black"/>
              </a:solidFill>
              <a:latin typeface="Times New Roman" panose="02020603050405020304" pitchFamily="18" charset="0"/>
              <a:cs typeface="Times New Roman" panose="02020603050405020304" pitchFamily="18" charset="0"/>
            </a:endParaRPr>
          </a:p>
          <a:p>
            <a:pPr algn="ctr"/>
            <a:r>
              <a:rPr lang="en-US" sz="3600" dirty="0">
                <a:solidFill>
                  <a:prstClr val="black"/>
                </a:solidFill>
                <a:latin typeface="Times New Roman" panose="02020603050405020304" pitchFamily="18" charset="0"/>
                <a:cs typeface="Times New Roman" panose="02020603050405020304" pitchFamily="18" charset="0"/>
              </a:rPr>
              <a:t>Tokenizer</a:t>
            </a:r>
          </a:p>
          <a:p>
            <a:pPr algn="ctr"/>
            <a:r>
              <a:rPr lang="en-US" sz="3600" dirty="0">
                <a:solidFill>
                  <a:prstClr val="black"/>
                </a:solidFill>
                <a:latin typeface="Times New Roman" panose="02020603050405020304" pitchFamily="18" charset="0"/>
                <a:cs typeface="Times New Roman" panose="02020603050405020304" pitchFamily="18" charset="0"/>
              </a:rPr>
              <a:t>Stemmer</a:t>
            </a:r>
          </a:p>
          <a:p>
            <a:pPr algn="ctr"/>
            <a:r>
              <a:rPr lang="en-US" sz="3600" dirty="0" err="1">
                <a:solidFill>
                  <a:prstClr val="black"/>
                </a:solidFill>
                <a:latin typeface="Times New Roman" panose="02020603050405020304" pitchFamily="18" charset="0"/>
                <a:cs typeface="Times New Roman" panose="02020603050405020304" pitchFamily="18" charset="0"/>
              </a:rPr>
              <a:t>WordNetLemmatizer</a:t>
            </a:r>
            <a:endParaRPr lang="en-US" sz="3600" dirty="0">
              <a:solidFill>
                <a:prstClr val="black"/>
              </a:solidFill>
              <a:latin typeface="Times New Roman" panose="02020603050405020304" pitchFamily="18" charset="0"/>
              <a:cs typeface="Times New Roman" panose="02020603050405020304" pitchFamily="18" charset="0"/>
            </a:endParaRPr>
          </a:p>
        </p:txBody>
      </p:sp>
      <p:sp>
        <p:nvSpPr>
          <p:cNvPr id="70" name="Title 1">
            <a:extLst>
              <a:ext uri="{FF2B5EF4-FFF2-40B4-BE49-F238E27FC236}">
                <a16:creationId xmlns:a16="http://schemas.microsoft.com/office/drawing/2014/main" id="{6928AFA6-7FBD-40BD-BE86-ED9A87B8CFBB}"/>
              </a:ext>
            </a:extLst>
          </p:cNvPr>
          <p:cNvSpPr txBox="1">
            <a:spLocks/>
          </p:cNvSpPr>
          <p:nvPr/>
        </p:nvSpPr>
        <p:spPr>
          <a:xfrm>
            <a:off x="10847697" y="6399967"/>
            <a:ext cx="1320239"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[Reference 3]</a:t>
            </a:r>
            <a:endParaRPr lang="en-US" b="1" dirty="0">
              <a:solidFill>
                <a:prstClr val="black"/>
              </a:solidFill>
              <a:latin typeface="Calibri"/>
            </a:endParaRPr>
          </a:p>
        </p:txBody>
      </p:sp>
    </p:spTree>
    <p:extLst>
      <p:ext uri="{BB962C8B-B14F-4D97-AF65-F5344CB8AC3E}">
        <p14:creationId xmlns:p14="http://schemas.microsoft.com/office/powerpoint/2010/main" val="379712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ABD9C-9B33-49A3-9623-FD3B4917EA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66" y="1272209"/>
            <a:ext cx="5441160" cy="5459896"/>
          </a:xfrm>
          <a:prstGeom prst="rect">
            <a:avLst/>
          </a:prstGeom>
          <a:noFill/>
        </p:spPr>
      </p:pic>
      <p:sp>
        <p:nvSpPr>
          <p:cNvPr id="2" name="TextBox 1">
            <a:extLst>
              <a:ext uri="{FF2B5EF4-FFF2-40B4-BE49-F238E27FC236}">
                <a16:creationId xmlns:a16="http://schemas.microsoft.com/office/drawing/2014/main" id="{DB387C41-9AD0-4EB0-8183-154E885E784D}"/>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rgbClr val="000000"/>
                </a:solidFill>
              </a:rPr>
              <a:t>True Positive = Predicted value is YES when 			Actual Value is YES</a:t>
            </a:r>
          </a:p>
          <a:p>
            <a:pPr indent="-228600">
              <a:lnSpc>
                <a:spcPct val="90000"/>
              </a:lnSpc>
              <a:spcAft>
                <a:spcPts val="600"/>
              </a:spcAft>
              <a:buFont typeface="Arial" panose="020B0604020202020204" pitchFamily="34" charset="0"/>
              <a:buChar char="•"/>
            </a:pPr>
            <a:r>
              <a:rPr lang="en-US" sz="2000" dirty="0">
                <a:solidFill>
                  <a:srgbClr val="000000"/>
                </a:solidFill>
              </a:rPr>
              <a:t>True Negative = Predicted value is NO when 			Actual Value is NO</a:t>
            </a:r>
          </a:p>
          <a:p>
            <a:pPr indent="-228600">
              <a:lnSpc>
                <a:spcPct val="90000"/>
              </a:lnSpc>
              <a:spcAft>
                <a:spcPts val="600"/>
              </a:spcAft>
              <a:buFont typeface="Arial" panose="020B0604020202020204" pitchFamily="34" charset="0"/>
              <a:buChar char="•"/>
            </a:pPr>
            <a:r>
              <a:rPr lang="en-US" sz="2000" dirty="0">
                <a:solidFill>
                  <a:srgbClr val="000000"/>
                </a:solidFill>
              </a:rPr>
              <a:t>False Positive = Predicted value is YES when 			Actual Value is NO</a:t>
            </a:r>
          </a:p>
          <a:p>
            <a:pPr indent="-228600">
              <a:lnSpc>
                <a:spcPct val="90000"/>
              </a:lnSpc>
              <a:spcAft>
                <a:spcPts val="600"/>
              </a:spcAft>
              <a:buFont typeface="Arial" panose="020B0604020202020204" pitchFamily="34" charset="0"/>
              <a:buChar char="•"/>
            </a:pPr>
            <a:r>
              <a:rPr lang="en-US" sz="2000" dirty="0">
                <a:solidFill>
                  <a:srgbClr val="000000"/>
                </a:solidFill>
              </a:rPr>
              <a:t>False Negative = Predicted value is NO when 			Actual Value is YES</a:t>
            </a:r>
          </a:p>
          <a:p>
            <a:pPr>
              <a:lnSpc>
                <a:spcPct val="90000"/>
              </a:lnSpc>
              <a:spcAft>
                <a:spcPts val="600"/>
              </a:spcAft>
            </a:pPr>
            <a:r>
              <a:rPr lang="en-US" sz="2000" dirty="0">
                <a:solidFill>
                  <a:srgbClr val="000000"/>
                </a:solidFill>
              </a:rPr>
              <a:t>Accuracy=(28+14)/(28+12+14+14)*100=61.7%</a:t>
            </a:r>
          </a:p>
        </p:txBody>
      </p:sp>
      <p:sp>
        <p:nvSpPr>
          <p:cNvPr id="13" name="Title 1">
            <a:extLst>
              <a:ext uri="{FF2B5EF4-FFF2-40B4-BE49-F238E27FC236}">
                <a16:creationId xmlns:a16="http://schemas.microsoft.com/office/drawing/2014/main" id="{5201663A-B3F0-4EDF-95E1-CD5EF3844DB2}"/>
              </a:ext>
            </a:extLst>
          </p:cNvPr>
          <p:cNvSpPr>
            <a:spLocks noGrp="1"/>
          </p:cNvSpPr>
          <p:nvPr>
            <p:ph type="title"/>
          </p:nvPr>
        </p:nvSpPr>
        <p:spPr>
          <a:xfrm>
            <a:off x="589547" y="125895"/>
            <a:ext cx="9864179" cy="973119"/>
          </a:xfrm>
        </p:spPr>
        <p:txBody>
          <a:bodyPr>
            <a:normAutofit/>
          </a:bodyPr>
          <a:lstStyle/>
          <a:p>
            <a:pPr algn="ctr"/>
            <a:r>
              <a:rPr lang="en-US" dirty="0">
                <a:latin typeface="Times New Roman" panose="02020603050405020304" pitchFamily="18" charset="0"/>
                <a:cs typeface="Times New Roman" panose="02020603050405020304" pitchFamily="18" charset="0"/>
              </a:rPr>
              <a:t>Experimental Results:- Confusion Matrix</a:t>
            </a:r>
          </a:p>
        </p:txBody>
      </p:sp>
    </p:spTree>
    <p:extLst>
      <p:ext uri="{BB962C8B-B14F-4D97-AF65-F5344CB8AC3E}">
        <p14:creationId xmlns:p14="http://schemas.microsoft.com/office/powerpoint/2010/main" val="338108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1643-8CAA-4241-867D-CFEFAE6C43A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Experimental Results for the questions type “Who”</a:t>
            </a:r>
          </a:p>
        </p:txBody>
      </p:sp>
      <p:sp>
        <p:nvSpPr>
          <p:cNvPr id="4" name="Title 1">
            <a:extLst>
              <a:ext uri="{FF2B5EF4-FFF2-40B4-BE49-F238E27FC236}">
                <a16:creationId xmlns:a16="http://schemas.microsoft.com/office/drawing/2014/main" id="{9FF0A6E0-AC2B-432A-BE4C-D5E85AEFA1D6}"/>
              </a:ext>
            </a:extLst>
          </p:cNvPr>
          <p:cNvSpPr txBox="1">
            <a:spLocks/>
          </p:cNvSpPr>
          <p:nvPr/>
        </p:nvSpPr>
        <p:spPr>
          <a:xfrm>
            <a:off x="5708374" y="2004397"/>
            <a:ext cx="3753678" cy="540026"/>
          </a:xfrm>
          <a:prstGeom prst="rect">
            <a:avLst/>
          </a:prstGeom>
          <a:ln w="38100">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Total no. of Questions asked (68)</a:t>
            </a:r>
          </a:p>
        </p:txBody>
      </p:sp>
      <p:sp>
        <p:nvSpPr>
          <p:cNvPr id="5" name="Title 1">
            <a:extLst>
              <a:ext uri="{FF2B5EF4-FFF2-40B4-BE49-F238E27FC236}">
                <a16:creationId xmlns:a16="http://schemas.microsoft.com/office/drawing/2014/main" id="{C3DB0142-C2A5-4A25-ABED-38519590BC4D}"/>
              </a:ext>
            </a:extLst>
          </p:cNvPr>
          <p:cNvSpPr txBox="1">
            <a:spLocks/>
          </p:cNvSpPr>
          <p:nvPr/>
        </p:nvSpPr>
        <p:spPr>
          <a:xfrm>
            <a:off x="4639916" y="3051317"/>
            <a:ext cx="1600200" cy="647700"/>
          </a:xfrm>
          <a:prstGeom prst="rect">
            <a:avLst/>
          </a:prstGeom>
          <a:ln w="38100">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Answers came (68)</a:t>
            </a:r>
            <a:endParaRPr lang="en-US" b="1" dirty="0">
              <a:solidFill>
                <a:prstClr val="black"/>
              </a:solidFill>
              <a:latin typeface="Calibri"/>
            </a:endParaRPr>
          </a:p>
        </p:txBody>
      </p:sp>
      <p:sp>
        <p:nvSpPr>
          <p:cNvPr id="6" name="Title 1">
            <a:extLst>
              <a:ext uri="{FF2B5EF4-FFF2-40B4-BE49-F238E27FC236}">
                <a16:creationId xmlns:a16="http://schemas.microsoft.com/office/drawing/2014/main" id="{A4E3538F-803D-48E4-B4B8-38F2F7737947}"/>
              </a:ext>
            </a:extLst>
          </p:cNvPr>
          <p:cNvSpPr txBox="1">
            <a:spLocks/>
          </p:cNvSpPr>
          <p:nvPr/>
        </p:nvSpPr>
        <p:spPr>
          <a:xfrm>
            <a:off x="8661952" y="3051317"/>
            <a:ext cx="1847022" cy="647700"/>
          </a:xfrm>
          <a:prstGeom prst="rect">
            <a:avLst/>
          </a:prstGeom>
          <a:ln w="38100">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Answers not came (0)</a:t>
            </a:r>
            <a:endParaRPr lang="en-US" b="1" dirty="0">
              <a:solidFill>
                <a:prstClr val="black"/>
              </a:solidFill>
              <a:latin typeface="Calibri"/>
            </a:endParaRPr>
          </a:p>
        </p:txBody>
      </p:sp>
      <p:sp>
        <p:nvSpPr>
          <p:cNvPr id="7" name="Title 1">
            <a:extLst>
              <a:ext uri="{FF2B5EF4-FFF2-40B4-BE49-F238E27FC236}">
                <a16:creationId xmlns:a16="http://schemas.microsoft.com/office/drawing/2014/main" id="{DC85119C-0940-4078-A7A5-E78B77EDC630}"/>
              </a:ext>
            </a:extLst>
          </p:cNvPr>
          <p:cNvSpPr txBox="1">
            <a:spLocks/>
          </p:cNvSpPr>
          <p:nvPr/>
        </p:nvSpPr>
        <p:spPr>
          <a:xfrm>
            <a:off x="2888974" y="4283780"/>
            <a:ext cx="1750942" cy="647700"/>
          </a:xfrm>
          <a:prstGeom prst="rect">
            <a:avLst/>
          </a:prstGeom>
          <a:ln w="38100">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Correct Answers (42)</a:t>
            </a:r>
            <a:endParaRPr lang="en-US" b="1" dirty="0">
              <a:solidFill>
                <a:prstClr val="black"/>
              </a:solidFill>
              <a:latin typeface="Calibri"/>
            </a:endParaRPr>
          </a:p>
        </p:txBody>
      </p:sp>
      <p:sp>
        <p:nvSpPr>
          <p:cNvPr id="8" name="Title 1">
            <a:extLst>
              <a:ext uri="{FF2B5EF4-FFF2-40B4-BE49-F238E27FC236}">
                <a16:creationId xmlns:a16="http://schemas.microsoft.com/office/drawing/2014/main" id="{FDC7BDDB-8B16-4931-9ABE-22DEE7AEBCFB}"/>
              </a:ext>
            </a:extLst>
          </p:cNvPr>
          <p:cNvSpPr txBox="1">
            <a:spLocks/>
          </p:cNvSpPr>
          <p:nvPr/>
        </p:nvSpPr>
        <p:spPr>
          <a:xfrm>
            <a:off x="5890591" y="4283780"/>
            <a:ext cx="1750941" cy="647700"/>
          </a:xfrm>
          <a:prstGeom prst="rect">
            <a:avLst/>
          </a:prstGeom>
          <a:ln w="38100">
            <a:solidFill>
              <a:schemeClr val="tx1"/>
            </a:solid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Wrong Answers (26)</a:t>
            </a:r>
            <a:endParaRPr lang="en-US" b="1" dirty="0">
              <a:solidFill>
                <a:prstClr val="black"/>
              </a:solidFill>
              <a:latin typeface="Calibri"/>
            </a:endParaRPr>
          </a:p>
        </p:txBody>
      </p:sp>
      <p:cxnSp>
        <p:nvCxnSpPr>
          <p:cNvPr id="9" name="Connector: Elbow 8">
            <a:extLst>
              <a:ext uri="{FF2B5EF4-FFF2-40B4-BE49-F238E27FC236}">
                <a16:creationId xmlns:a16="http://schemas.microsoft.com/office/drawing/2014/main" id="{5E774A22-E699-4AC7-A80A-BC671B8C82F7}"/>
              </a:ext>
            </a:extLst>
          </p:cNvPr>
          <p:cNvCxnSpPr>
            <a:stCxn id="4" idx="2"/>
            <a:endCxn id="5" idx="0"/>
          </p:cNvCxnSpPr>
          <p:nvPr/>
        </p:nvCxnSpPr>
        <p:spPr>
          <a:xfrm rot="5400000">
            <a:off x="6259168" y="1725272"/>
            <a:ext cx="506894" cy="214519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C87C891E-B9C8-472A-8B8A-87D4586FB7E2}"/>
              </a:ext>
            </a:extLst>
          </p:cNvPr>
          <p:cNvCxnSpPr>
            <a:cxnSpLocks/>
            <a:stCxn id="4" idx="2"/>
            <a:endCxn id="6" idx="0"/>
          </p:cNvCxnSpPr>
          <p:nvPr/>
        </p:nvCxnSpPr>
        <p:spPr>
          <a:xfrm rot="16200000" flipH="1">
            <a:off x="8331891" y="1797745"/>
            <a:ext cx="506894" cy="2000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82A44FE7-2A79-4939-966B-AB81E163B221}"/>
              </a:ext>
            </a:extLst>
          </p:cNvPr>
          <p:cNvCxnSpPr>
            <a:cxnSpLocks/>
            <a:stCxn id="5" idx="2"/>
          </p:cNvCxnSpPr>
          <p:nvPr/>
        </p:nvCxnSpPr>
        <p:spPr>
          <a:xfrm rot="5400000">
            <a:off x="4354164" y="3184669"/>
            <a:ext cx="571505" cy="1600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A674D9E6-EE86-4281-B433-9E240DD0B2BA}"/>
              </a:ext>
            </a:extLst>
          </p:cNvPr>
          <p:cNvCxnSpPr>
            <a:cxnSpLocks/>
            <a:stCxn id="5" idx="2"/>
          </p:cNvCxnSpPr>
          <p:nvPr/>
        </p:nvCxnSpPr>
        <p:spPr>
          <a:xfrm rot="16200000" flipH="1">
            <a:off x="5779602" y="3359431"/>
            <a:ext cx="571505" cy="12506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12">
            <a:extLst>
              <a:ext uri="{FF2B5EF4-FFF2-40B4-BE49-F238E27FC236}">
                <a16:creationId xmlns:a16="http://schemas.microsoft.com/office/drawing/2014/main" id="{FCBD7DAF-8AB2-45BE-863F-D203515BA6E4}"/>
              </a:ext>
            </a:extLst>
          </p:cNvPr>
          <p:cNvGraphicFramePr>
            <a:graphicFrameLocks noGrp="1"/>
          </p:cNvGraphicFramePr>
          <p:nvPr>
            <p:extLst>
              <p:ext uri="{D42A27DB-BD31-4B8C-83A1-F6EECF244321}">
                <p14:modId xmlns:p14="http://schemas.microsoft.com/office/powerpoint/2010/main" val="1241758301"/>
              </p:ext>
            </p:extLst>
          </p:nvPr>
        </p:nvGraphicFramePr>
        <p:xfrm>
          <a:off x="687178" y="5502983"/>
          <a:ext cx="10815709" cy="961145"/>
        </p:xfrm>
        <a:graphic>
          <a:graphicData uri="http://schemas.openxmlformats.org/drawingml/2006/table">
            <a:tbl>
              <a:tblPr>
                <a:tableStyleId>{5C22544A-7EE6-4342-B048-85BDC9FD1C3A}</a:tableStyleId>
              </a:tblPr>
              <a:tblGrid>
                <a:gridCol w="3610196">
                  <a:extLst>
                    <a:ext uri="{9D8B030D-6E8A-4147-A177-3AD203B41FA5}">
                      <a16:colId xmlns:a16="http://schemas.microsoft.com/office/drawing/2014/main" val="2627809214"/>
                    </a:ext>
                  </a:extLst>
                </a:gridCol>
                <a:gridCol w="1507554">
                  <a:extLst>
                    <a:ext uri="{9D8B030D-6E8A-4147-A177-3AD203B41FA5}">
                      <a16:colId xmlns:a16="http://schemas.microsoft.com/office/drawing/2014/main" val="191568431"/>
                    </a:ext>
                  </a:extLst>
                </a:gridCol>
                <a:gridCol w="1725753">
                  <a:extLst>
                    <a:ext uri="{9D8B030D-6E8A-4147-A177-3AD203B41FA5}">
                      <a16:colId xmlns:a16="http://schemas.microsoft.com/office/drawing/2014/main" val="61715471"/>
                    </a:ext>
                  </a:extLst>
                </a:gridCol>
                <a:gridCol w="1487717">
                  <a:extLst>
                    <a:ext uri="{9D8B030D-6E8A-4147-A177-3AD203B41FA5}">
                      <a16:colId xmlns:a16="http://schemas.microsoft.com/office/drawing/2014/main" val="2799894619"/>
                    </a:ext>
                  </a:extLst>
                </a:gridCol>
                <a:gridCol w="1532350">
                  <a:extLst>
                    <a:ext uri="{9D8B030D-6E8A-4147-A177-3AD203B41FA5}">
                      <a16:colId xmlns:a16="http://schemas.microsoft.com/office/drawing/2014/main" val="2074539076"/>
                    </a:ext>
                  </a:extLst>
                </a:gridCol>
                <a:gridCol w="952139">
                  <a:extLst>
                    <a:ext uri="{9D8B030D-6E8A-4147-A177-3AD203B41FA5}">
                      <a16:colId xmlns:a16="http://schemas.microsoft.com/office/drawing/2014/main" val="4115396687"/>
                    </a:ext>
                  </a:extLst>
                </a:gridCol>
              </a:tblGrid>
              <a:tr h="596573">
                <a:tc>
                  <a:txBody>
                    <a:bodyPr/>
                    <a:lstStyle/>
                    <a:p>
                      <a:pPr algn="ctr" fontAlgn="ctr"/>
                      <a:r>
                        <a:rPr lang="en-IN" sz="1100" u="none" strike="noStrike">
                          <a:effectLst/>
                        </a:rPr>
                        <a:t>Summation of questions been asked</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True Positive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True Negative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False Positive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False Negative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Accuracy</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9358823"/>
                  </a:ext>
                </a:extLst>
              </a:tr>
              <a:tr h="364572">
                <a:tc>
                  <a:txBody>
                    <a:bodyPr/>
                    <a:lstStyle/>
                    <a:p>
                      <a:pPr algn="ct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61.70%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313006"/>
                  </a:ext>
                </a:extLst>
              </a:tr>
            </a:tbl>
          </a:graphicData>
        </a:graphic>
      </p:graphicFrame>
      <p:sp>
        <p:nvSpPr>
          <p:cNvPr id="14" name="Title 1">
            <a:extLst>
              <a:ext uri="{FF2B5EF4-FFF2-40B4-BE49-F238E27FC236}">
                <a16:creationId xmlns:a16="http://schemas.microsoft.com/office/drawing/2014/main" id="{381E4EA0-BD1D-4F63-A8B7-D0F471ECF0C0}"/>
              </a:ext>
            </a:extLst>
          </p:cNvPr>
          <p:cNvSpPr txBox="1">
            <a:spLocks/>
          </p:cNvSpPr>
          <p:nvPr/>
        </p:nvSpPr>
        <p:spPr>
          <a:xfrm>
            <a:off x="10747732" y="6493579"/>
            <a:ext cx="1331975" cy="352389"/>
          </a:xfrm>
          <a:prstGeom prst="rect">
            <a:avLst/>
          </a:prstGeom>
          <a:ln w="38100">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[Reference 1,5]</a:t>
            </a:r>
            <a:endParaRPr lang="en-US" b="1" dirty="0">
              <a:solidFill>
                <a:prstClr val="black"/>
              </a:solidFill>
              <a:latin typeface="Calibri"/>
            </a:endParaRPr>
          </a:p>
        </p:txBody>
      </p:sp>
    </p:spTree>
    <p:extLst>
      <p:ext uri="{BB962C8B-B14F-4D97-AF65-F5344CB8AC3E}">
        <p14:creationId xmlns:p14="http://schemas.microsoft.com/office/powerpoint/2010/main" val="421683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8DFB7DE-E3CD-4C53-A20D-827779FF977C}"/>
              </a:ext>
            </a:extLst>
          </p:cNvPr>
          <p:cNvGraphicFramePr>
            <a:graphicFrameLocks/>
          </p:cNvGraphicFramePr>
          <p:nvPr>
            <p:extLst>
              <p:ext uri="{D42A27DB-BD31-4B8C-83A1-F6EECF244321}">
                <p14:modId xmlns:p14="http://schemas.microsoft.com/office/powerpoint/2010/main" val="1522432248"/>
              </p:ext>
            </p:extLst>
          </p:nvPr>
        </p:nvGraphicFramePr>
        <p:xfrm>
          <a:off x="5857461" y="2491407"/>
          <a:ext cx="6173930" cy="3432315"/>
        </p:xfrm>
        <a:graphic>
          <a:graphicData uri="http://schemas.openxmlformats.org/drawingml/2006/chart">
            <c:chart xmlns:c="http://schemas.openxmlformats.org/drawingml/2006/chart" xmlns:r="http://schemas.openxmlformats.org/officeDocument/2006/relationships" r:id="rId4"/>
          </a:graphicData>
        </a:graphic>
      </p:graphicFrame>
      <p:sp>
        <p:nvSpPr>
          <p:cNvPr id="5" name="Title 1">
            <a:extLst>
              <a:ext uri="{FF2B5EF4-FFF2-40B4-BE49-F238E27FC236}">
                <a16:creationId xmlns:a16="http://schemas.microsoft.com/office/drawing/2014/main" id="{087EEE9F-81DD-410B-B7BF-5DF0F35C6EE6}"/>
              </a:ext>
            </a:extLst>
          </p:cNvPr>
          <p:cNvSpPr>
            <a:spLocks noGrp="1"/>
          </p:cNvSpPr>
          <p:nvPr>
            <p:ph type="title"/>
          </p:nvPr>
        </p:nvSpPr>
        <p:spPr>
          <a:xfrm>
            <a:off x="397565" y="259334"/>
            <a:ext cx="11633825"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Experimental Results for the questions type “Where”</a:t>
            </a:r>
          </a:p>
        </p:txBody>
      </p:sp>
      <p:graphicFrame>
        <p:nvGraphicFramePr>
          <p:cNvPr id="11" name="Table 10">
            <a:extLst>
              <a:ext uri="{FF2B5EF4-FFF2-40B4-BE49-F238E27FC236}">
                <a16:creationId xmlns:a16="http://schemas.microsoft.com/office/drawing/2014/main" id="{A1B6413E-B543-4B0D-A3FD-C04B2CD3896F}"/>
              </a:ext>
            </a:extLst>
          </p:cNvPr>
          <p:cNvGraphicFramePr>
            <a:graphicFrameLocks noGrp="1"/>
          </p:cNvGraphicFramePr>
          <p:nvPr>
            <p:extLst>
              <p:ext uri="{D42A27DB-BD31-4B8C-83A1-F6EECF244321}">
                <p14:modId xmlns:p14="http://schemas.microsoft.com/office/powerpoint/2010/main" val="2177474967"/>
              </p:ext>
            </p:extLst>
          </p:nvPr>
        </p:nvGraphicFramePr>
        <p:xfrm>
          <a:off x="93796" y="2703439"/>
          <a:ext cx="5473701" cy="2994995"/>
        </p:xfrm>
        <a:graphic>
          <a:graphicData uri="http://schemas.openxmlformats.org/drawingml/2006/table">
            <a:tbl>
              <a:tblPr>
                <a:tableStyleId>{5C22544A-7EE6-4342-B048-85BDC9FD1C3A}</a:tableStyleId>
              </a:tblPr>
              <a:tblGrid>
                <a:gridCol w="2256408">
                  <a:extLst>
                    <a:ext uri="{9D8B030D-6E8A-4147-A177-3AD203B41FA5}">
                      <a16:colId xmlns:a16="http://schemas.microsoft.com/office/drawing/2014/main" val="461919991"/>
                    </a:ext>
                  </a:extLst>
                </a:gridCol>
                <a:gridCol w="1649282">
                  <a:extLst>
                    <a:ext uri="{9D8B030D-6E8A-4147-A177-3AD203B41FA5}">
                      <a16:colId xmlns:a16="http://schemas.microsoft.com/office/drawing/2014/main" val="329059056"/>
                    </a:ext>
                  </a:extLst>
                </a:gridCol>
                <a:gridCol w="1568011">
                  <a:extLst>
                    <a:ext uri="{9D8B030D-6E8A-4147-A177-3AD203B41FA5}">
                      <a16:colId xmlns:a16="http://schemas.microsoft.com/office/drawing/2014/main" val="3468005513"/>
                    </a:ext>
                  </a:extLst>
                </a:gridCol>
              </a:tblGrid>
              <a:tr h="598999">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No. of que. asked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Response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1345927"/>
                  </a:ext>
                </a:extLst>
              </a:tr>
              <a:tr h="598999">
                <a:tc>
                  <a:txBody>
                    <a:bodyPr/>
                    <a:lstStyle/>
                    <a:p>
                      <a:pPr algn="ctr" fontAlgn="ctr"/>
                      <a:r>
                        <a:rPr lang="en-US" sz="1100" u="none" strike="noStrike">
                          <a:effectLst/>
                        </a:rPr>
                        <a:t>Not Answered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11</a:t>
                      </a:r>
                    </a:p>
                  </a:txBody>
                  <a:tcPr marL="9525" marR="9525" marT="9525" marB="0" anchor="ctr"/>
                </a:tc>
                <a:extLst>
                  <a:ext uri="{0D108BD9-81ED-4DB2-BD59-A6C34878D82A}">
                    <a16:rowId xmlns:a16="http://schemas.microsoft.com/office/drawing/2014/main" val="726405856"/>
                  </a:ext>
                </a:extLst>
              </a:tr>
              <a:tr h="598999">
                <a:tc>
                  <a:txBody>
                    <a:bodyPr/>
                    <a:lstStyle/>
                    <a:p>
                      <a:pPr algn="ctr" fontAlgn="ctr"/>
                      <a:r>
                        <a:rPr lang="en-US" sz="1100" u="none" strike="noStrike">
                          <a:effectLst/>
                        </a:rPr>
                        <a:t>Answered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49752040"/>
                  </a:ext>
                </a:extLst>
              </a:tr>
              <a:tr h="598999">
                <a:tc>
                  <a:txBody>
                    <a:bodyPr/>
                    <a:lstStyle/>
                    <a:p>
                      <a:pPr algn="ctr" fontAlgn="ctr"/>
                      <a:r>
                        <a:rPr lang="en-US" sz="1100" u="none" strike="noStrike">
                          <a:effectLst/>
                        </a:rPr>
                        <a:t>Not Correct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98701602"/>
                  </a:ext>
                </a:extLst>
              </a:tr>
              <a:tr h="598999">
                <a:tc>
                  <a:txBody>
                    <a:bodyPr/>
                    <a:lstStyle/>
                    <a:p>
                      <a:pPr algn="ctr" fontAlgn="ctr"/>
                      <a:r>
                        <a:rPr lang="en-US" sz="1100" u="none" strike="noStrike">
                          <a:effectLst/>
                        </a:rPr>
                        <a:t>Correct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18</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9804435"/>
                  </a:ext>
                </a:extLst>
              </a:tr>
            </a:tbl>
          </a:graphicData>
        </a:graphic>
      </p:graphicFrame>
      <p:sp>
        <p:nvSpPr>
          <p:cNvPr id="12" name="Title 1">
            <a:extLst>
              <a:ext uri="{FF2B5EF4-FFF2-40B4-BE49-F238E27FC236}">
                <a16:creationId xmlns:a16="http://schemas.microsoft.com/office/drawing/2014/main" id="{E55E51A8-54C7-48FE-9A3D-93245BCCF6DB}"/>
              </a:ext>
            </a:extLst>
          </p:cNvPr>
          <p:cNvSpPr txBox="1">
            <a:spLocks/>
          </p:cNvSpPr>
          <p:nvPr/>
        </p:nvSpPr>
        <p:spPr>
          <a:xfrm>
            <a:off x="83684" y="6183705"/>
            <a:ext cx="5854712"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Accuracy = (Correct answers/ total questions asked)*100 =50.0%</a:t>
            </a:r>
            <a:endParaRPr lang="en-US" b="1" dirty="0">
              <a:solidFill>
                <a:prstClr val="black"/>
              </a:solidFill>
              <a:latin typeface="Calibri"/>
            </a:endParaRPr>
          </a:p>
        </p:txBody>
      </p:sp>
      <p:sp>
        <p:nvSpPr>
          <p:cNvPr id="8" name="Title 1">
            <a:extLst>
              <a:ext uri="{FF2B5EF4-FFF2-40B4-BE49-F238E27FC236}">
                <a16:creationId xmlns:a16="http://schemas.microsoft.com/office/drawing/2014/main" id="{3D89550C-D4B0-4DA6-B679-655332A50E68}"/>
              </a:ext>
            </a:extLst>
          </p:cNvPr>
          <p:cNvSpPr txBox="1">
            <a:spLocks/>
          </p:cNvSpPr>
          <p:nvPr/>
        </p:nvSpPr>
        <p:spPr>
          <a:xfrm>
            <a:off x="10835665" y="6399967"/>
            <a:ext cx="1320239"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[Reference 2]</a:t>
            </a:r>
            <a:endParaRPr lang="en-US" b="1" dirty="0">
              <a:solidFill>
                <a:prstClr val="black"/>
              </a:solidFill>
              <a:latin typeface="Calibri"/>
            </a:endParaRPr>
          </a:p>
        </p:txBody>
      </p:sp>
    </p:spTree>
    <p:extLst>
      <p:ext uri="{BB962C8B-B14F-4D97-AF65-F5344CB8AC3E}">
        <p14:creationId xmlns:p14="http://schemas.microsoft.com/office/powerpoint/2010/main" val="201884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DF9F-E996-4B47-A039-094491BD0BAC}"/>
              </a:ext>
            </a:extLst>
          </p:cNvPr>
          <p:cNvSpPr>
            <a:spLocks noGrp="1"/>
          </p:cNvSpPr>
          <p:nvPr>
            <p:ph type="title"/>
          </p:nvPr>
        </p:nvSpPr>
        <p:spPr>
          <a:xfrm>
            <a:off x="449179" y="2700567"/>
            <a:ext cx="5386140" cy="177518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Sample Outputs for different types of questions</a:t>
            </a:r>
          </a:p>
        </p:txBody>
      </p:sp>
      <p:pic>
        <p:nvPicPr>
          <p:cNvPr id="4" name="Picture 3">
            <a:extLst>
              <a:ext uri="{FF2B5EF4-FFF2-40B4-BE49-F238E27FC236}">
                <a16:creationId xmlns:a16="http://schemas.microsoft.com/office/drawing/2014/main" id="{15B9AF41-AB37-4C8F-B983-90480CA972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17104" y="324853"/>
            <a:ext cx="5225717" cy="6100009"/>
          </a:xfrm>
          <a:prstGeom prst="rect">
            <a:avLst/>
          </a:prstGeom>
          <a:noFill/>
          <a:ln>
            <a:noFill/>
          </a:ln>
        </p:spPr>
      </p:pic>
      <p:sp>
        <p:nvSpPr>
          <p:cNvPr id="5" name="Title 1">
            <a:extLst>
              <a:ext uri="{FF2B5EF4-FFF2-40B4-BE49-F238E27FC236}">
                <a16:creationId xmlns:a16="http://schemas.microsoft.com/office/drawing/2014/main" id="{32F6AD1D-368D-44E2-96B2-7963659F58F7}"/>
              </a:ext>
            </a:extLst>
          </p:cNvPr>
          <p:cNvSpPr txBox="1">
            <a:spLocks/>
          </p:cNvSpPr>
          <p:nvPr/>
        </p:nvSpPr>
        <p:spPr>
          <a:xfrm>
            <a:off x="10732169" y="6399967"/>
            <a:ext cx="1423736"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[Reference 4,6]</a:t>
            </a:r>
            <a:endParaRPr lang="en-US" b="1" dirty="0">
              <a:solidFill>
                <a:prstClr val="black"/>
              </a:solidFill>
              <a:latin typeface="Calibri"/>
            </a:endParaRPr>
          </a:p>
        </p:txBody>
      </p:sp>
    </p:spTree>
    <p:extLst>
      <p:ext uri="{BB962C8B-B14F-4D97-AF65-F5344CB8AC3E}">
        <p14:creationId xmlns:p14="http://schemas.microsoft.com/office/powerpoint/2010/main" val="231372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3B24-C9FF-443B-9386-83177ED02162}"/>
              </a:ext>
            </a:extLst>
          </p:cNvPr>
          <p:cNvSpPr>
            <a:spLocks noGrp="1"/>
          </p:cNvSpPr>
          <p:nvPr>
            <p:ph type="title"/>
          </p:nvPr>
        </p:nvSpPr>
        <p:spPr/>
        <p:txBody>
          <a:bodyPr/>
          <a:lstStyle/>
          <a:p>
            <a:pPr algn="ctr"/>
            <a:r>
              <a:rPr lang="en-US" dirty="0"/>
              <a:t>Comparative study table</a:t>
            </a:r>
          </a:p>
        </p:txBody>
      </p:sp>
      <p:graphicFrame>
        <p:nvGraphicFramePr>
          <p:cNvPr id="4" name="Table 3">
            <a:extLst>
              <a:ext uri="{FF2B5EF4-FFF2-40B4-BE49-F238E27FC236}">
                <a16:creationId xmlns:a16="http://schemas.microsoft.com/office/drawing/2014/main" id="{DB1A546D-2FC6-49BF-BA2E-5E33AE8EFB2D}"/>
              </a:ext>
            </a:extLst>
          </p:cNvPr>
          <p:cNvGraphicFramePr>
            <a:graphicFrameLocks noGrp="1"/>
          </p:cNvGraphicFramePr>
          <p:nvPr>
            <p:extLst>
              <p:ext uri="{D42A27DB-BD31-4B8C-83A1-F6EECF244321}">
                <p14:modId xmlns:p14="http://schemas.microsoft.com/office/powerpoint/2010/main" val="3307334555"/>
              </p:ext>
            </p:extLst>
          </p:nvPr>
        </p:nvGraphicFramePr>
        <p:xfrm>
          <a:off x="590843" y="2307101"/>
          <a:ext cx="4754880" cy="3249635"/>
        </p:xfrm>
        <a:graphic>
          <a:graphicData uri="http://schemas.openxmlformats.org/drawingml/2006/table">
            <a:tbl>
              <a:tblPr firstRow="1" firstCol="1" bandRow="1">
                <a:tableStyleId>{5C22544A-7EE6-4342-B048-85BDC9FD1C3A}</a:tableStyleId>
              </a:tblPr>
              <a:tblGrid>
                <a:gridCol w="1074733">
                  <a:extLst>
                    <a:ext uri="{9D8B030D-6E8A-4147-A177-3AD203B41FA5}">
                      <a16:colId xmlns:a16="http://schemas.microsoft.com/office/drawing/2014/main" val="548395482"/>
                    </a:ext>
                  </a:extLst>
                </a:gridCol>
                <a:gridCol w="3680147">
                  <a:extLst>
                    <a:ext uri="{9D8B030D-6E8A-4147-A177-3AD203B41FA5}">
                      <a16:colId xmlns:a16="http://schemas.microsoft.com/office/drawing/2014/main" val="248153846"/>
                    </a:ext>
                  </a:extLst>
                </a:gridCol>
              </a:tblGrid>
              <a:tr h="649927">
                <a:tc>
                  <a:txBody>
                    <a:bodyPr/>
                    <a:lstStyle/>
                    <a:p>
                      <a:pPr marL="0" marR="0" algn="ctr">
                        <a:spcBef>
                          <a:spcPts val="0"/>
                        </a:spcBef>
                        <a:spcAft>
                          <a:spcPts val="0"/>
                        </a:spcAft>
                      </a:pPr>
                      <a:r>
                        <a:rPr lang="en-US" sz="1000">
                          <a:effectLst/>
                        </a:rPr>
                        <a:t>Types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Questions</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93156479"/>
                  </a:ext>
                </a:extLst>
              </a:tr>
              <a:tr h="649927">
                <a:tc>
                  <a:txBody>
                    <a:bodyPr/>
                    <a:lstStyle/>
                    <a:p>
                      <a:pPr marL="0" marR="0" algn="ctr">
                        <a:spcBef>
                          <a:spcPts val="0"/>
                        </a:spcBef>
                        <a:spcAft>
                          <a:spcPts val="0"/>
                        </a:spcAft>
                      </a:pPr>
                      <a:r>
                        <a:rPr lang="en-US" sz="1000">
                          <a:effectLst/>
                        </a:rPr>
                        <a:t>Factoid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Where do Steve comes from</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5566337"/>
                  </a:ext>
                </a:extLst>
              </a:tr>
              <a:tr h="649927">
                <a:tc>
                  <a:txBody>
                    <a:bodyPr/>
                    <a:lstStyle/>
                    <a:p>
                      <a:pPr marL="0" marR="0" algn="ctr">
                        <a:spcBef>
                          <a:spcPts val="0"/>
                        </a:spcBef>
                        <a:spcAft>
                          <a:spcPts val="0"/>
                        </a:spcAft>
                      </a:pPr>
                      <a:r>
                        <a:rPr lang="en-US" sz="1000">
                          <a:effectLst/>
                        </a:rPr>
                        <a:t>Factoid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Who is playing Football</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954545"/>
                  </a:ext>
                </a:extLst>
              </a:tr>
              <a:tr h="649927">
                <a:tc>
                  <a:txBody>
                    <a:bodyPr/>
                    <a:lstStyle/>
                    <a:p>
                      <a:pPr marL="0" marR="0" algn="ctr">
                        <a:spcBef>
                          <a:spcPts val="0"/>
                        </a:spcBef>
                        <a:spcAft>
                          <a:spcPts val="0"/>
                        </a:spcAft>
                      </a:pPr>
                      <a:r>
                        <a:rPr lang="en-US" sz="1000">
                          <a:effectLst/>
                        </a:rPr>
                        <a:t>Descriptive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What are delicious</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9996089"/>
                  </a:ext>
                </a:extLst>
              </a:tr>
              <a:tr h="649927">
                <a:tc>
                  <a:txBody>
                    <a:bodyPr/>
                    <a:lstStyle/>
                    <a:p>
                      <a:pPr marL="0" marR="0" algn="ctr">
                        <a:spcBef>
                          <a:spcPts val="0"/>
                        </a:spcBef>
                        <a:spcAft>
                          <a:spcPts val="0"/>
                        </a:spcAft>
                      </a:pPr>
                      <a:r>
                        <a:rPr lang="en-US" sz="1000">
                          <a:effectLst/>
                        </a:rPr>
                        <a:t>Others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2080531"/>
                  </a:ext>
                </a:extLst>
              </a:tr>
            </a:tbl>
          </a:graphicData>
        </a:graphic>
      </p:graphicFrame>
      <p:graphicFrame>
        <p:nvGraphicFramePr>
          <p:cNvPr id="5" name="Table 4">
            <a:extLst>
              <a:ext uri="{FF2B5EF4-FFF2-40B4-BE49-F238E27FC236}">
                <a16:creationId xmlns:a16="http://schemas.microsoft.com/office/drawing/2014/main" id="{D5EE09CA-6622-4888-A702-4A0FDB81A92E}"/>
              </a:ext>
            </a:extLst>
          </p:cNvPr>
          <p:cNvGraphicFramePr>
            <a:graphicFrameLocks noGrp="1"/>
          </p:cNvGraphicFramePr>
          <p:nvPr>
            <p:extLst>
              <p:ext uri="{D42A27DB-BD31-4B8C-83A1-F6EECF244321}">
                <p14:modId xmlns:p14="http://schemas.microsoft.com/office/powerpoint/2010/main" val="3295685821"/>
              </p:ext>
            </p:extLst>
          </p:nvPr>
        </p:nvGraphicFramePr>
        <p:xfrm>
          <a:off x="6096001" y="2307102"/>
          <a:ext cx="5257800" cy="3249634"/>
        </p:xfrm>
        <a:graphic>
          <a:graphicData uri="http://schemas.openxmlformats.org/drawingml/2006/table">
            <a:tbl>
              <a:tblPr firstRow="1" firstCol="1" bandRow="1">
                <a:tableStyleId>{5C22544A-7EE6-4342-B048-85BDC9FD1C3A}</a:tableStyleId>
              </a:tblPr>
              <a:tblGrid>
                <a:gridCol w="1188407">
                  <a:extLst>
                    <a:ext uri="{9D8B030D-6E8A-4147-A177-3AD203B41FA5}">
                      <a16:colId xmlns:a16="http://schemas.microsoft.com/office/drawing/2014/main" val="426552862"/>
                    </a:ext>
                  </a:extLst>
                </a:gridCol>
                <a:gridCol w="4069393">
                  <a:extLst>
                    <a:ext uri="{9D8B030D-6E8A-4147-A177-3AD203B41FA5}">
                      <a16:colId xmlns:a16="http://schemas.microsoft.com/office/drawing/2014/main" val="1727011109"/>
                    </a:ext>
                  </a:extLst>
                </a:gridCol>
              </a:tblGrid>
              <a:tr h="656108">
                <a:tc>
                  <a:txBody>
                    <a:bodyPr/>
                    <a:lstStyle/>
                    <a:p>
                      <a:pPr marL="0" marR="0" algn="ctr">
                        <a:spcBef>
                          <a:spcPts val="0"/>
                        </a:spcBef>
                        <a:spcAft>
                          <a:spcPts val="0"/>
                        </a:spcAft>
                      </a:pPr>
                      <a:r>
                        <a:rPr lang="en-US" sz="1000">
                          <a:effectLst/>
                        </a:rPr>
                        <a:t>Types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Questions</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9359079"/>
                  </a:ext>
                </a:extLst>
              </a:tr>
              <a:tr h="656108">
                <a:tc>
                  <a:txBody>
                    <a:bodyPr/>
                    <a:lstStyle/>
                    <a:p>
                      <a:pPr marL="0" marR="0" algn="ctr">
                        <a:spcBef>
                          <a:spcPts val="0"/>
                        </a:spcBef>
                        <a:spcAft>
                          <a:spcPts val="0"/>
                        </a:spcAft>
                      </a:pPr>
                      <a:r>
                        <a:rPr lang="en-US" sz="1000">
                          <a:effectLst/>
                        </a:rPr>
                        <a:t>Factoid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When was the comet discovered</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49656563"/>
                  </a:ext>
                </a:extLst>
              </a:tr>
              <a:tr h="656108">
                <a:tc>
                  <a:txBody>
                    <a:bodyPr/>
                    <a:lstStyle/>
                    <a:p>
                      <a:pPr marL="0" marR="0" algn="ctr">
                        <a:spcBef>
                          <a:spcPts val="0"/>
                        </a:spcBef>
                        <a:spcAft>
                          <a:spcPts val="0"/>
                        </a:spcAft>
                      </a:pPr>
                      <a:r>
                        <a:rPr lang="en-US" sz="1000">
                          <a:effectLst/>
                        </a:rPr>
                        <a:t>Factoid</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How often does it approach the earth</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58653232"/>
                  </a:ext>
                </a:extLst>
              </a:tr>
              <a:tr h="625202">
                <a:tc>
                  <a:txBody>
                    <a:bodyPr/>
                    <a:lstStyle/>
                    <a:p>
                      <a:pPr marL="0" marR="0" algn="ctr">
                        <a:spcBef>
                          <a:spcPts val="0"/>
                        </a:spcBef>
                        <a:spcAft>
                          <a:spcPts val="0"/>
                        </a:spcAft>
                      </a:pPr>
                      <a:r>
                        <a:rPr lang="en-US" sz="1000">
                          <a:effectLst/>
                        </a:rPr>
                        <a:t>Descriptive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In what countries was the comet visible on its last return</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7462431"/>
                  </a:ext>
                </a:extLst>
              </a:tr>
              <a:tr h="656108">
                <a:tc>
                  <a:txBody>
                    <a:bodyPr/>
                    <a:lstStyle/>
                    <a:p>
                      <a:pPr marL="0" marR="0" algn="ctr">
                        <a:spcBef>
                          <a:spcPts val="0"/>
                        </a:spcBef>
                        <a:spcAft>
                          <a:spcPts val="0"/>
                        </a:spcAft>
                      </a:pPr>
                      <a:r>
                        <a:rPr lang="en-US" sz="1000">
                          <a:effectLst/>
                        </a:rPr>
                        <a:t>Others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917771"/>
                  </a:ext>
                </a:extLst>
              </a:tr>
            </a:tbl>
          </a:graphicData>
        </a:graphic>
      </p:graphicFrame>
      <p:sp>
        <p:nvSpPr>
          <p:cNvPr id="6" name="TextBox 5">
            <a:extLst>
              <a:ext uri="{FF2B5EF4-FFF2-40B4-BE49-F238E27FC236}">
                <a16:creationId xmlns:a16="http://schemas.microsoft.com/office/drawing/2014/main" id="{5D9A867B-21A1-4F35-B11F-F58D66152F40}"/>
              </a:ext>
            </a:extLst>
          </p:cNvPr>
          <p:cNvSpPr txBox="1"/>
          <p:nvPr/>
        </p:nvSpPr>
        <p:spPr>
          <a:xfrm>
            <a:off x="2571700" y="1804539"/>
            <a:ext cx="793166" cy="369332"/>
          </a:xfrm>
          <a:prstGeom prst="rect">
            <a:avLst/>
          </a:prstGeom>
          <a:noFill/>
        </p:spPr>
        <p:txBody>
          <a:bodyPr wrap="none" rtlCol="0">
            <a:spAutoFit/>
          </a:bodyPr>
          <a:lstStyle/>
          <a:p>
            <a:r>
              <a:rPr lang="en-US" b="1" dirty="0"/>
              <a:t>NLIIRS</a:t>
            </a:r>
          </a:p>
        </p:txBody>
      </p:sp>
      <p:sp>
        <p:nvSpPr>
          <p:cNvPr id="7" name="TextBox 6">
            <a:extLst>
              <a:ext uri="{FF2B5EF4-FFF2-40B4-BE49-F238E27FC236}">
                <a16:creationId xmlns:a16="http://schemas.microsoft.com/office/drawing/2014/main" id="{E04BB767-EE16-4038-B2E4-68FC89BD9FAA}"/>
              </a:ext>
            </a:extLst>
          </p:cNvPr>
          <p:cNvSpPr txBox="1"/>
          <p:nvPr/>
        </p:nvSpPr>
        <p:spPr>
          <a:xfrm>
            <a:off x="5956322" y="1804539"/>
            <a:ext cx="5537157" cy="369332"/>
          </a:xfrm>
          <a:prstGeom prst="rect">
            <a:avLst/>
          </a:prstGeom>
          <a:noFill/>
        </p:spPr>
        <p:txBody>
          <a:bodyPr wrap="none" rtlCol="0">
            <a:spAutoFit/>
          </a:bodyPr>
          <a:lstStyle/>
          <a:p>
            <a:r>
              <a:rPr lang="en-US" b="1" dirty="0"/>
              <a:t>Information Retrieval from a Structured </a:t>
            </a:r>
            <a:r>
              <a:rPr lang="en-US" b="1" dirty="0" err="1"/>
              <a:t>KnowledgeBase</a:t>
            </a:r>
            <a:endParaRPr lang="en-US" dirty="0"/>
          </a:p>
        </p:txBody>
      </p:sp>
      <p:sp>
        <p:nvSpPr>
          <p:cNvPr id="8" name="TextBox 7">
            <a:extLst>
              <a:ext uri="{FF2B5EF4-FFF2-40B4-BE49-F238E27FC236}">
                <a16:creationId xmlns:a16="http://schemas.microsoft.com/office/drawing/2014/main" id="{3820C653-0358-41EF-9068-F7A447788E82}"/>
              </a:ext>
            </a:extLst>
          </p:cNvPr>
          <p:cNvSpPr txBox="1"/>
          <p:nvPr/>
        </p:nvSpPr>
        <p:spPr>
          <a:xfrm>
            <a:off x="5911775" y="5698946"/>
            <a:ext cx="5953553" cy="646331"/>
          </a:xfrm>
          <a:prstGeom prst="rect">
            <a:avLst/>
          </a:prstGeom>
          <a:noFill/>
        </p:spPr>
        <p:txBody>
          <a:bodyPr wrap="none" rtlCol="0">
            <a:spAutoFit/>
          </a:bodyPr>
          <a:lstStyle/>
          <a:p>
            <a:pPr algn="ctr"/>
            <a:r>
              <a:rPr lang="en-US" dirty="0"/>
              <a:t>asked 286 such questions, out of which only 125 are correct , </a:t>
            </a:r>
          </a:p>
          <a:p>
            <a:pPr algn="ctr"/>
            <a:r>
              <a:rPr lang="en-US" b="1" dirty="0"/>
              <a:t>Overall Accuracy % is equals to 43.70%. </a:t>
            </a:r>
          </a:p>
        </p:txBody>
      </p:sp>
      <p:sp>
        <p:nvSpPr>
          <p:cNvPr id="9" name="TextBox 8">
            <a:extLst>
              <a:ext uri="{FF2B5EF4-FFF2-40B4-BE49-F238E27FC236}">
                <a16:creationId xmlns:a16="http://schemas.microsoft.com/office/drawing/2014/main" id="{1D3F7A57-1D7E-4B4F-8BB4-0DE77C074130}"/>
              </a:ext>
            </a:extLst>
          </p:cNvPr>
          <p:cNvSpPr txBox="1"/>
          <p:nvPr/>
        </p:nvSpPr>
        <p:spPr>
          <a:xfrm>
            <a:off x="65751" y="5849983"/>
            <a:ext cx="5279972" cy="646331"/>
          </a:xfrm>
          <a:prstGeom prst="rect">
            <a:avLst/>
          </a:prstGeom>
          <a:noFill/>
        </p:spPr>
        <p:txBody>
          <a:bodyPr wrap="none" rtlCol="0">
            <a:spAutoFit/>
          </a:bodyPr>
          <a:lstStyle/>
          <a:p>
            <a:pPr algn="ctr"/>
            <a:r>
              <a:rPr lang="en-US" dirty="0"/>
              <a:t>Accuracy % is equals to 61.7% (“WHO” type questions)</a:t>
            </a:r>
          </a:p>
          <a:p>
            <a:pPr algn="ctr"/>
            <a:r>
              <a:rPr lang="en-US" dirty="0"/>
              <a:t>Acc. % is equals to 50.0% (“WHERE” type questions)</a:t>
            </a:r>
          </a:p>
        </p:txBody>
      </p:sp>
      <p:sp>
        <p:nvSpPr>
          <p:cNvPr id="10" name="Title 1">
            <a:extLst>
              <a:ext uri="{FF2B5EF4-FFF2-40B4-BE49-F238E27FC236}">
                <a16:creationId xmlns:a16="http://schemas.microsoft.com/office/drawing/2014/main" id="{B85968BC-2AA8-4EFE-A610-96C21BFB29FA}"/>
              </a:ext>
            </a:extLst>
          </p:cNvPr>
          <p:cNvSpPr txBox="1">
            <a:spLocks/>
          </p:cNvSpPr>
          <p:nvPr/>
        </p:nvSpPr>
        <p:spPr>
          <a:xfrm>
            <a:off x="10835665" y="6399967"/>
            <a:ext cx="1320239" cy="414961"/>
          </a:xfrm>
          <a:prstGeom prst="rect">
            <a:avLst/>
          </a:prstGeom>
          <a:ln>
            <a:noFill/>
          </a:ln>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solidFill>
                  <a:prstClr val="black"/>
                </a:solidFill>
                <a:latin typeface="Calibri"/>
              </a:rPr>
              <a:t>[Reference 5]</a:t>
            </a:r>
            <a:endParaRPr lang="en-US" b="1" dirty="0">
              <a:solidFill>
                <a:prstClr val="black"/>
              </a:solidFill>
              <a:latin typeface="Calibri"/>
            </a:endParaRPr>
          </a:p>
        </p:txBody>
      </p:sp>
    </p:spTree>
    <p:extLst>
      <p:ext uri="{BB962C8B-B14F-4D97-AF65-F5344CB8AC3E}">
        <p14:creationId xmlns:p14="http://schemas.microsoft.com/office/powerpoint/2010/main" val="98825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TotalTime>
  <Words>739</Words>
  <Application>Microsoft Office PowerPoint</Application>
  <PresentationFormat>Widescreen</PresentationFormat>
  <Paragraphs>124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Objective</vt:lpstr>
      <vt:lpstr>Funding Agencies</vt:lpstr>
      <vt:lpstr>Methodology</vt:lpstr>
      <vt:lpstr>Experimental Results:- Confusion Matrix</vt:lpstr>
      <vt:lpstr>Experimental Results for the questions type “Who”</vt:lpstr>
      <vt:lpstr>Experimental Results for the questions type “Where”</vt:lpstr>
      <vt:lpstr>Sample Outputs for different types of questions</vt:lpstr>
      <vt:lpstr>Comparative study table</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Hardik Gupta</dc:creator>
  <cp:lastModifiedBy>Ram Hardik Gupta</cp:lastModifiedBy>
  <cp:revision>47</cp:revision>
  <dcterms:created xsi:type="dcterms:W3CDTF">2018-10-30T18:13:38Z</dcterms:created>
  <dcterms:modified xsi:type="dcterms:W3CDTF">2019-03-04T14:33:35Z</dcterms:modified>
</cp:coreProperties>
</file>