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77" r:id="rId13"/>
    <p:sldId id="269" r:id="rId14"/>
    <p:sldId id="270" r:id="rId15"/>
    <p:sldId id="271" r:id="rId16"/>
    <p:sldId id="264" r:id="rId17"/>
    <p:sldId id="276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C2358B9D-41FE-4CC1-A4AF-FE5FDF9EB7D2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endParaRPr lang="en-US" sz="1600" dirty="0">
            <a:solidFill>
              <a:schemeClr val="tx1"/>
            </a:solidFill>
          </a:endParaRPr>
        </a:p>
      </dgm:t>
    </dgm:pt>
    <dgm:pt modelId="{53BC26C3-6A76-4C4C-961E-1802E56F34B1}" type="parTrans" cxnId="{BFECB6A8-6EBB-41C2-A299-419BB0C50FEE}">
      <dgm:prSet/>
      <dgm:spPr/>
      <dgm:t>
        <a:bodyPr/>
        <a:lstStyle/>
        <a:p>
          <a:endParaRPr lang="en-US"/>
        </a:p>
      </dgm:t>
    </dgm:pt>
    <dgm:pt modelId="{E3FEAED4-A171-491D-8570-63198C2067AF}" type="sibTrans" cxnId="{BFECB6A8-6EBB-41C2-A299-419BB0C50FEE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52575" custLinFactNeighborX="1127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1" presId="urn:microsoft.com/office/officeart/2018/5/layout/CenteredIconLabelDescriptionList"/>
    <dgm:cxn modelId="{BFECB6A8-6EBB-41C2-A299-419BB0C50FEE}" srcId="{AB5B60DC-54BA-4346-B39E-8D62C50452FC}" destId="{C2358B9D-41FE-4CC1-A4AF-FE5FDF9EB7D2}" srcOrd="2" destOrd="0" parTransId="{53BC26C3-6A76-4C4C-961E-1802E56F34B1}" sibTransId="{E3FEAED4-A171-491D-8570-63198C2067AF}"/>
    <dgm:cxn modelId="{0FCFF6B1-E735-4182-9766-C950A878452D}" type="presOf" srcId="{50D6AD14-3608-43F4-AB39-BED5C9D997B6}" destId="{FD967072-6336-4C26-A0A8-4FD267AF56B8}" srcOrd="0" destOrd="2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1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9663A9CD-145A-473E-B8ED-0642BE0D8106}" type="presOf" srcId="{C2358B9D-41FE-4CC1-A4AF-FE5FDF9EB7D2}" destId="{FD967072-6336-4C26-A0A8-4FD267AF56B8}" srcOrd="0" destOrd="3" presId="urn:microsoft.com/office/officeart/2018/5/layout/CenteredIconLabelDescriptionList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44664" y="2346176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4664" y="2346176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70159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9948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E5292-F343-4A97-E088-8F44E0FA5B48}"/>
              </a:ext>
            </a:extLst>
          </p:cNvPr>
          <p:cNvSpPr txBox="1"/>
          <p:nvPr/>
        </p:nvSpPr>
        <p:spPr>
          <a:xfrm>
            <a:off x="9901190" y="3709653"/>
            <a:ext cx="18719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41.2% Importance from:</a:t>
            </a:r>
          </a:p>
          <a:p>
            <a:r>
              <a:rPr lang="en-US" sz="1000" dirty="0"/>
              <a:t>1) </a:t>
            </a:r>
            <a:r>
              <a:rPr lang="en-US" sz="1000" dirty="0" err="1"/>
              <a:t>PrincipalOverdueBySchedule</a:t>
            </a:r>
            <a:endParaRPr lang="en-US" sz="1000" dirty="0"/>
          </a:p>
          <a:p>
            <a:r>
              <a:rPr lang="en-US" sz="1000" dirty="0"/>
              <a:t>2) </a:t>
            </a:r>
            <a:r>
              <a:rPr lang="en-US" sz="1000" dirty="0" err="1"/>
              <a:t>Status_Late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1157"/>
            <a:ext cx="10704513" cy="64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rgbClr val="841617"/>
                </a:solidFill>
              </a:rPr>
              <a:t>Tree, Boosted Weak Tree, Random Forest  Bayesian Optimization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05" y="9363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0666"/>
              </p:ext>
            </p:extLst>
          </p:nvPr>
        </p:nvGraphicFramePr>
        <p:xfrm>
          <a:off x="49113" y="4875091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49113" y="727648"/>
            <a:ext cx="2723655" cy="4060807"/>
            <a:chOff x="-79720" y="131059"/>
            <a:chExt cx="3604165" cy="1491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-79720" y="143317"/>
              <a:ext cx="3604165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194180" y="131059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Bayesian Optimization: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Scikit –Optimize 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Gaussian-Minimize Function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Objective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1-Accuracy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Surrogate Function 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Multivariate Gaussian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Acquisition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LCB/EI/PI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25 Iterations, 5-Fold CV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Best Result from Search Space Fou</a:t>
              </a:r>
              <a:r>
                <a:rPr lang="en-US" sz="1600" b="1" dirty="0">
                  <a:solidFill>
                    <a:srgbClr val="FFFFFF"/>
                  </a:solidFill>
                </a:rPr>
                <a:t>nd</a:t>
              </a:r>
              <a:endParaRPr lang="en-US" sz="1600" kern="1200" dirty="0">
                <a:solidFill>
                  <a:srgbClr val="FFFFFF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24409" y="4151269"/>
            <a:ext cx="219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 – BO Results     (1-Accuracy) vs No. of Iterations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321ED92-00DF-D3B4-D6D0-4E67AE2F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1805904"/>
            <a:ext cx="3230630" cy="23300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9B3DA7-A801-EDD3-B1B9-EA999DAB3EAB}"/>
              </a:ext>
            </a:extLst>
          </p:cNvPr>
          <p:cNvSpPr/>
          <p:nvPr/>
        </p:nvSpPr>
        <p:spPr>
          <a:xfrm>
            <a:off x="5595689" y="3591478"/>
            <a:ext cx="139412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697383F-7DC6-7A20-9F5E-B1814875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62" y="1806658"/>
            <a:ext cx="2968277" cy="23476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51F3649-6B8C-9E5E-EDFA-E9748D311E4A}"/>
              </a:ext>
            </a:extLst>
          </p:cNvPr>
          <p:cNvSpPr/>
          <p:nvPr/>
        </p:nvSpPr>
        <p:spPr>
          <a:xfrm>
            <a:off x="6539539" y="3627733"/>
            <a:ext cx="145257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C2A92-4E0B-EE98-19D0-B4F4E21870A3}"/>
              </a:ext>
            </a:extLst>
          </p:cNvPr>
          <p:cNvSpPr txBox="1"/>
          <p:nvPr/>
        </p:nvSpPr>
        <p:spPr>
          <a:xfrm>
            <a:off x="6612166" y="4194991"/>
            <a:ext cx="219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 – BO Results (1-Accuracy) vs No. of Iterations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D2385C83-1E90-1EA6-5157-805FF5F7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61" y="1797117"/>
            <a:ext cx="3080797" cy="2347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AFA6C0-6081-BF74-F101-FCCE1CD5F3EF}"/>
              </a:ext>
            </a:extLst>
          </p:cNvPr>
          <p:cNvSpPr txBox="1"/>
          <p:nvPr/>
        </p:nvSpPr>
        <p:spPr>
          <a:xfrm>
            <a:off x="9680067" y="4207347"/>
            <a:ext cx="21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– BO Results  (1-Accuracy) vs No. of Iterations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5F3A0-B075-DA8F-D393-943A8CC11640}"/>
              </a:ext>
            </a:extLst>
          </p:cNvPr>
          <p:cNvSpPr/>
          <p:nvPr/>
        </p:nvSpPr>
        <p:spPr>
          <a:xfrm>
            <a:off x="11021428" y="3587038"/>
            <a:ext cx="146648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40DB9-2405-628E-44D5-E0C438873A77}"/>
              </a:ext>
            </a:extLst>
          </p:cNvPr>
          <p:cNvSpPr txBox="1"/>
          <p:nvPr/>
        </p:nvSpPr>
        <p:spPr>
          <a:xfrm>
            <a:off x="10455123" y="2132017"/>
            <a:ext cx="1569430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Entropy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sqrt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A1710-CDCA-E0AF-BC56-CC80475D24F1}"/>
              </a:ext>
            </a:extLst>
          </p:cNvPr>
          <p:cNvSpPr txBox="1"/>
          <p:nvPr/>
        </p:nvSpPr>
        <p:spPr>
          <a:xfrm>
            <a:off x="7319422" y="2138848"/>
            <a:ext cx="156943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N_estimators</a:t>
            </a:r>
            <a:r>
              <a:rPr lang="en-US" sz="1000" b="1" dirty="0"/>
              <a:t> 	196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1.625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4D2F7-5390-16B2-E3EF-C39CD5E82C0A}"/>
              </a:ext>
            </a:extLst>
          </p:cNvPr>
          <p:cNvSpPr txBox="1"/>
          <p:nvPr/>
        </p:nvSpPr>
        <p:spPr>
          <a:xfrm>
            <a:off x="4047983" y="2144693"/>
            <a:ext cx="1825394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         Entropy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5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54EE4-B461-FEE7-ABD7-26CB288E6CF6}"/>
              </a:ext>
            </a:extLst>
          </p:cNvPr>
          <p:cNvSpPr txBox="1"/>
          <p:nvPr/>
        </p:nvSpPr>
        <p:spPr>
          <a:xfrm>
            <a:off x="3432655" y="1004112"/>
            <a:ext cx="219047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           [Gini, Entropy]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  [2,5]	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  [5,20]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6D6A0-7941-32DD-220D-A990403CA517}"/>
              </a:ext>
            </a:extLst>
          </p:cNvPr>
          <p:cNvSpPr txBox="1"/>
          <p:nvPr/>
        </p:nvSpPr>
        <p:spPr>
          <a:xfrm>
            <a:off x="6696496" y="979846"/>
            <a:ext cx="200959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[5,200]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[0.1, 5]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E9905-5479-06EB-37CA-522BE798BBAF}"/>
              </a:ext>
            </a:extLst>
          </p:cNvPr>
          <p:cNvSpPr txBox="1"/>
          <p:nvPr/>
        </p:nvSpPr>
        <p:spPr>
          <a:xfrm>
            <a:off x="9669834" y="985785"/>
            <a:ext cx="2009590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[Gini, Entropy]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[sqrt, log2]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[50,300]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62A6A9-FFBC-D841-3CF2-57D3FADB1B54}"/>
              </a:ext>
            </a:extLst>
          </p:cNvPr>
          <p:cNvGrpSpPr/>
          <p:nvPr/>
        </p:nvGrpSpPr>
        <p:grpSpPr>
          <a:xfrm>
            <a:off x="4438725" y="4669012"/>
            <a:ext cx="7183527" cy="1655477"/>
            <a:chOff x="0" y="-164169"/>
            <a:chExt cx="3474720" cy="17809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3B50E2-928F-4259-D64C-A28EE1E50133}"/>
                </a:ext>
              </a:extLst>
            </p:cNvPr>
            <p:cNvSpPr/>
            <p:nvPr/>
          </p:nvSpPr>
          <p:spPr>
            <a:xfrm>
              <a:off x="0" y="-164169"/>
              <a:ext cx="3474720" cy="17809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FFAB3BC-2601-74B3-F9E3-C2B7D9A01F9E}"/>
                </a:ext>
              </a:extLst>
            </p:cNvPr>
            <p:cNvSpPr txBox="1"/>
            <p:nvPr/>
          </p:nvSpPr>
          <p:spPr>
            <a:xfrm>
              <a:off x="45018" y="-55179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Performance Similar to </a:t>
              </a:r>
              <a:r>
                <a:rPr lang="en-US" b="1" dirty="0" err="1"/>
                <a:t>Gridsearch</a:t>
              </a:r>
              <a:r>
                <a:rPr lang="en-US" b="1" dirty="0"/>
                <a:t>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Search Space Uniform to Log Uniform Sampling within Provided Bounds for Integer/Real and from Provided List for Categorical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Less Expensive And Results could be Better and Reduce Underfitting Depending on Training Set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9" grpId="0" animBg="1"/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53" y="215018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88427"/>
              </p:ext>
            </p:extLst>
          </p:nvPr>
        </p:nvGraphicFramePr>
        <p:xfrm>
          <a:off x="696360" y="1155643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196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14" y="0"/>
            <a:ext cx="10704513" cy="64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841617"/>
                </a:solidFill>
              </a:rPr>
              <a:t>Reduced Features – Random Forest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10101627" y="2981324"/>
            <a:ext cx="2080228" cy="385989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Results: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No Loss in Prediction Power for 10 &amp; 20 Feature Relative to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More Interpretable than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Model Predictability Not as Good for  6, 4 &amp; 2 Feature Models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E5BF9B-8A6E-AB7B-1234-9E9328CE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3" y="420182"/>
            <a:ext cx="5541801" cy="3418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618767-17B4-3E4F-E2F1-16CD31BB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6" y="3837038"/>
            <a:ext cx="5059484" cy="25558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E65AC2-A868-7DA8-B7E3-7D7323F9DA7C}"/>
              </a:ext>
            </a:extLst>
          </p:cNvPr>
          <p:cNvSpPr txBox="1"/>
          <p:nvPr/>
        </p:nvSpPr>
        <p:spPr>
          <a:xfrm>
            <a:off x="4273265" y="70392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 Feature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A3F2-C1CC-28E3-05B6-15862063F786}"/>
              </a:ext>
            </a:extLst>
          </p:cNvPr>
          <p:cNvSpPr txBox="1"/>
          <p:nvPr/>
        </p:nvSpPr>
        <p:spPr>
          <a:xfrm>
            <a:off x="3904802" y="432387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 Feature Model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6223FB-C9E4-72C7-B829-3DBC334A9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27" y="16785"/>
            <a:ext cx="4522900" cy="20673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08F561-6B0C-EF9E-C918-971CB01D993A}"/>
              </a:ext>
            </a:extLst>
          </p:cNvPr>
          <p:cNvSpPr txBox="1"/>
          <p:nvPr/>
        </p:nvSpPr>
        <p:spPr>
          <a:xfrm>
            <a:off x="4047011" y="2478357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0.960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0.970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FA67FF7-0E5F-012C-7135-FCD720020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316" y="4838665"/>
            <a:ext cx="4266664" cy="132701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1813CC5-1FD5-4F44-5CFD-3341D7220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990" y="2627838"/>
            <a:ext cx="4399782" cy="156161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D2BA7F8-9F53-9FC0-37AE-A83AB9226A9D}"/>
              </a:ext>
            </a:extLst>
          </p:cNvPr>
          <p:cNvSpPr txBox="1"/>
          <p:nvPr/>
        </p:nvSpPr>
        <p:spPr>
          <a:xfrm>
            <a:off x="8740432" y="136202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 Feature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DD0F51-0F59-138E-B16C-00160BBEAA07}"/>
              </a:ext>
            </a:extLst>
          </p:cNvPr>
          <p:cNvSpPr txBox="1"/>
          <p:nvPr/>
        </p:nvSpPr>
        <p:spPr>
          <a:xfrm>
            <a:off x="8898201" y="337030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 Feature Model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9533E-A01A-E3E3-6F6B-477569C06074}"/>
              </a:ext>
            </a:extLst>
          </p:cNvPr>
          <p:cNvSpPr txBox="1"/>
          <p:nvPr/>
        </p:nvSpPr>
        <p:spPr>
          <a:xfrm>
            <a:off x="8740432" y="534502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Feature 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DE7C-3B44-335D-3336-58E28CCFA6D6}"/>
              </a:ext>
            </a:extLst>
          </p:cNvPr>
          <p:cNvSpPr txBox="1"/>
          <p:nvPr/>
        </p:nvSpPr>
        <p:spPr>
          <a:xfrm>
            <a:off x="3708914" y="505324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0.982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0.956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0.969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C8AFB1-EEF6-2419-864C-650AAB925D75}"/>
              </a:ext>
            </a:extLst>
          </p:cNvPr>
          <p:cNvSpPr txBox="1"/>
          <p:nvPr/>
        </p:nvSpPr>
        <p:spPr>
          <a:xfrm>
            <a:off x="5666082" y="182729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0.941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0.955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0.962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FE195-E129-55F7-DE67-163439A9219A}"/>
              </a:ext>
            </a:extLst>
          </p:cNvPr>
          <p:cNvSpPr txBox="1"/>
          <p:nvPr/>
        </p:nvSpPr>
        <p:spPr>
          <a:xfrm>
            <a:off x="5764502" y="3913833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0.937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0.936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0.879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0.906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0.923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0DF325-24E9-EA3A-3CBD-881765A9F180}"/>
              </a:ext>
            </a:extLst>
          </p:cNvPr>
          <p:cNvSpPr txBox="1"/>
          <p:nvPr/>
        </p:nvSpPr>
        <p:spPr>
          <a:xfrm>
            <a:off x="5711316" y="590963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0.912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0.921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0.819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0.867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0.891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A5C02B-8B0A-52D0-D8D2-E263519ADA60}"/>
              </a:ext>
            </a:extLst>
          </p:cNvPr>
          <p:cNvSpPr txBox="1"/>
          <p:nvPr/>
        </p:nvSpPr>
        <p:spPr>
          <a:xfrm>
            <a:off x="10575554" y="1736359"/>
            <a:ext cx="139843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BASE MODEL</a:t>
            </a:r>
          </a:p>
          <a:p>
            <a:r>
              <a:rPr lang="en-US" sz="1000" b="1" dirty="0"/>
              <a:t>Accuracy:	0.972</a:t>
            </a:r>
          </a:p>
          <a:p>
            <a:r>
              <a:rPr lang="en-US" sz="1000" b="1" dirty="0"/>
              <a:t>Precision:	0.976</a:t>
            </a:r>
          </a:p>
          <a:p>
            <a:r>
              <a:rPr lang="en-US" sz="1000" b="1" dirty="0"/>
              <a:t>Recall:	0.944</a:t>
            </a:r>
          </a:p>
          <a:p>
            <a:r>
              <a:rPr lang="en-US" sz="1000" b="1" dirty="0"/>
              <a:t>F_1 Score:	0.960</a:t>
            </a:r>
          </a:p>
          <a:p>
            <a:r>
              <a:rPr lang="en-US" sz="1000" b="1" dirty="0"/>
              <a:t>AUC:	0.966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44B771-A6E9-4896-7E3D-8463238492A7}"/>
              </a:ext>
            </a:extLst>
          </p:cNvPr>
          <p:cNvGrpSpPr/>
          <p:nvPr/>
        </p:nvGrpSpPr>
        <p:grpSpPr>
          <a:xfrm>
            <a:off x="10101627" y="29990"/>
            <a:ext cx="2080228" cy="1538622"/>
            <a:chOff x="0" y="143317"/>
            <a:chExt cx="3474720" cy="14795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C73B8C2-C400-8DE2-A1C2-1C91F67302E3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8A0751CA-B720-A789-070E-6E0F30F1A355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Hyperparameters: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Entropy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N_estimators</a:t>
              </a:r>
              <a:r>
                <a:rPr lang="en-US" sz="1600" b="1" dirty="0"/>
                <a:t>: 300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Max_Features</a:t>
              </a:r>
              <a:r>
                <a:rPr lang="en-US" sz="1600" b="1" dirty="0"/>
                <a:t>: sqrt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16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D55F29-E8EC-1F4B-82EA-015BD3BB77C9}"/>
              </a:ext>
            </a:extLst>
          </p:cNvPr>
          <p:cNvSpPr txBox="1"/>
          <p:nvPr/>
        </p:nvSpPr>
        <p:spPr>
          <a:xfrm>
            <a:off x="3185490" y="363123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B8D09-AB23-A0FF-E149-7B4DBCFB0CC7}"/>
              </a:ext>
            </a:extLst>
          </p:cNvPr>
          <p:cNvSpPr txBox="1"/>
          <p:nvPr/>
        </p:nvSpPr>
        <p:spPr>
          <a:xfrm>
            <a:off x="2733721" y="6178359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3D07E8-7E9B-A8E5-2C2A-E3418C8AB097}"/>
              </a:ext>
            </a:extLst>
          </p:cNvPr>
          <p:cNvSpPr txBox="1"/>
          <p:nvPr/>
        </p:nvSpPr>
        <p:spPr>
          <a:xfrm>
            <a:off x="7717767" y="1868734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D49E-EC25-8298-1DD4-6C96B87A5D88}"/>
              </a:ext>
            </a:extLst>
          </p:cNvPr>
          <p:cNvSpPr txBox="1"/>
          <p:nvPr/>
        </p:nvSpPr>
        <p:spPr>
          <a:xfrm>
            <a:off x="7840177" y="394205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F460A-D373-7A3D-F303-2EF1232A179C}"/>
              </a:ext>
            </a:extLst>
          </p:cNvPr>
          <p:cNvSpPr txBox="1"/>
          <p:nvPr/>
        </p:nvSpPr>
        <p:spPr>
          <a:xfrm>
            <a:off x="7840177" y="5909631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5268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 animBg="1"/>
      <p:bldP spid="46" grpId="0"/>
      <p:bldP spid="47" grpId="0"/>
      <p:bldP spid="48" grpId="0"/>
      <p:bldP spid="53" grpId="0" animBg="1"/>
      <p:bldP spid="55" grpId="0" animBg="1"/>
      <p:bldP spid="56" grpId="0" animBg="1"/>
      <p:bldP spid="58" grpId="0" animBg="1"/>
      <p:bldP spid="59" grpId="0" animBg="1"/>
      <p:bldP spid="2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1" y="-270464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18339"/>
              </p:ext>
            </p:extLst>
          </p:nvPr>
        </p:nvGraphicFramePr>
        <p:xfrm>
          <a:off x="3781861" y="351151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3398-A0D5-5E13-AF37-BDC897083AD0}"/>
              </a:ext>
            </a:extLst>
          </p:cNvPr>
          <p:cNvSpPr txBox="1"/>
          <p:nvPr/>
        </p:nvSpPr>
        <p:spPr>
          <a:xfrm>
            <a:off x="7628627" y="4556996"/>
            <a:ext cx="3347049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1617"/>
                </a:solidFill>
              </a:rPr>
              <a:t>Smaller Feature Set Models</a:t>
            </a:r>
          </a:p>
          <a:p>
            <a:r>
              <a:rPr lang="en-US" b="1" dirty="0">
                <a:solidFill>
                  <a:srgbClr val="841617"/>
                </a:solidFill>
              </a:rPr>
              <a:t>Random Forest; Comparison with Base Model – 71 Input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4472C4"/>
                </a:solidFill>
              </a:rPr>
              <a:t>No Loss in Prediction Power, 20 &amp; 10 Input Feature Models; More Interpretable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Predictive Power Less Reliable, 6, 4, &amp; 2 Input Feature Models 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Identify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Non-Defaulted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</a:t>
              </a:r>
              <a:r>
                <a:rPr lang="en-US" sz="2100" dirty="0" err="1"/>
                <a:t>Sckit</a:t>
              </a:r>
              <a:r>
                <a:rPr lang="en-US" sz="2100" dirty="0"/>
                <a:t>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Sckit</a:t>
              </a:r>
              <a:r>
                <a:rPr lang="en-US" sz="2000" dirty="0"/>
                <a:t>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853618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</a:t>
              </a:r>
              <a:r>
                <a:rPr lang="en-US" sz="1600" dirty="0" err="1"/>
                <a:t>PrincipalOverdue</a:t>
              </a:r>
              <a:endParaRPr lang="en-US" sz="1600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72" y="276045"/>
            <a:ext cx="7517503" cy="5900454"/>
          </a:xfrm>
          <a:prstGeom prst="rect">
            <a:avLst/>
          </a:prstGeom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19" y="89090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31514" y="1030392"/>
            <a:ext cx="2736345" cy="4783812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600" b="1" dirty="0"/>
                <a:t>Higher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Higher Principal Overdue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Interest Servicing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10195413" y="1337110"/>
            <a:ext cx="596900" cy="5354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10173107" y="2446865"/>
            <a:ext cx="658115" cy="582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623749" y="2332565"/>
            <a:ext cx="590550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623749" y="1700715"/>
            <a:ext cx="590550" cy="508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422665" y="5520890"/>
            <a:ext cx="495300" cy="114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693599" y="4617684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699682" y="4897407"/>
            <a:ext cx="596900" cy="45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422665" y="4678069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B319DBA-8850-C613-F1EC-EAB452EC7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943" y="2440736"/>
            <a:ext cx="2291043" cy="388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7"/>
            <a:ext cx="7218386" cy="37605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67718"/>
              </p:ext>
            </p:extLst>
          </p:nvPr>
        </p:nvGraphicFramePr>
        <p:xfrm>
          <a:off x="8949979" y="4921178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377931" y="4565775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54046" y="462177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299940" y="3850356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24115"/>
              </p:ext>
            </p:extLst>
          </p:nvPr>
        </p:nvGraphicFramePr>
        <p:xfrm>
          <a:off x="4584375" y="496032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Model Results  - Logistic </a:t>
            </a:r>
          </a:p>
          <a:p>
            <a:r>
              <a:rPr lang="en-US" sz="3200" u="sng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2029</TotalTime>
  <Words>1868</Words>
  <Application>Microsoft Office PowerPoint</Application>
  <PresentationFormat>Widescreen</PresentationFormat>
  <Paragraphs>484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98</cp:revision>
  <dcterms:created xsi:type="dcterms:W3CDTF">2021-03-06T21:40:40Z</dcterms:created>
  <dcterms:modified xsi:type="dcterms:W3CDTF">2022-07-16T03:33:36Z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