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7" r:id="rId6"/>
    <p:sldId id="275" r:id="rId7"/>
    <p:sldId id="273" r:id="rId8"/>
    <p:sldId id="262" r:id="rId9"/>
    <p:sldId id="263" r:id="rId10"/>
    <p:sldId id="272" r:id="rId11"/>
    <p:sldId id="268" r:id="rId12"/>
    <p:sldId id="277" r:id="rId13"/>
    <p:sldId id="269" r:id="rId14"/>
    <p:sldId id="270" r:id="rId15"/>
    <p:sldId id="271" r:id="rId16"/>
    <p:sldId id="264" r:id="rId17"/>
    <p:sldId id="276" r:id="rId18"/>
    <p:sldId id="26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F334-CFB8-4CD1-9669-C90DFAD1CE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AB5B60DC-54BA-4346-B39E-8D62C50452F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 dirty="0">
              <a:solidFill>
                <a:srgbClr val="841617"/>
              </a:solidFill>
            </a:rPr>
            <a:t>All Models, Except Naïve Bayes, Provided Consistent Results – 5-Fold CV </a:t>
          </a:r>
        </a:p>
      </dgm:t>
    </dgm:pt>
    <dgm:pt modelId="{AA36BE16-61C4-41BD-A1D4-38EB083D8A83}" type="parTrans" cxnId="{AF4C476B-28B1-4088-8F2B-A362181CB510}">
      <dgm:prSet/>
      <dgm:spPr/>
      <dgm:t>
        <a:bodyPr/>
        <a:lstStyle/>
        <a:p>
          <a:endParaRPr lang="en-US"/>
        </a:p>
      </dgm:t>
    </dgm:pt>
    <dgm:pt modelId="{F798F238-FB40-4A02-A661-CB46EF2807C2}" type="sibTrans" cxnId="{AF4C476B-28B1-4088-8F2B-A362181CB510}">
      <dgm:prSet/>
      <dgm:spPr/>
      <dgm:t>
        <a:bodyPr/>
        <a:lstStyle/>
        <a:p>
          <a:endParaRPr lang="en-US"/>
        </a:p>
      </dgm:t>
    </dgm:pt>
    <dgm:pt modelId="{F0DE70C7-D90D-49EC-B115-BD2E3E7A3E2A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Random Forest and Decision Tree had best RMSEs of 0.163/0.166</a:t>
          </a:r>
        </a:p>
      </dgm:t>
    </dgm:pt>
    <dgm:pt modelId="{E92E4BC0-8D83-49BA-AAAC-392784162564}" type="parTrans" cxnId="{8A820CC5-F945-4433-8B0E-4841DD38E789}">
      <dgm:prSet/>
      <dgm:spPr/>
      <dgm:t>
        <a:bodyPr/>
        <a:lstStyle/>
        <a:p>
          <a:endParaRPr lang="en-US"/>
        </a:p>
      </dgm:t>
    </dgm:pt>
    <dgm:pt modelId="{5628F7DE-A767-4B50-B4F7-8EFE3CBAD206}" type="sibTrans" cxnId="{8A820CC5-F945-4433-8B0E-4841DD38E789}">
      <dgm:prSet/>
      <dgm:spPr/>
      <dgm:t>
        <a:bodyPr/>
        <a:lstStyle/>
        <a:p>
          <a:endParaRPr lang="en-US"/>
        </a:p>
      </dgm:t>
    </dgm:pt>
    <dgm:pt modelId="{AB591103-EDC5-484C-A70C-9FD06850AF82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sz="1800" dirty="0">
              <a:solidFill>
                <a:schemeClr val="tx1"/>
              </a:solidFill>
            </a:rPr>
            <a:t>Neural Nets with Tensorflow/</a:t>
          </a:r>
          <a:r>
            <a:rPr lang="en-US" sz="1800" dirty="0" err="1">
              <a:solidFill>
                <a:schemeClr val="tx1"/>
              </a:solidFill>
            </a:rPr>
            <a:t>Keras</a:t>
          </a:r>
          <a:r>
            <a:rPr lang="en-US" sz="1800" dirty="0">
              <a:solidFill>
                <a:schemeClr val="tx1"/>
              </a:solidFill>
            </a:rPr>
            <a:t> had best AUC of 0.980</a:t>
          </a:r>
        </a:p>
      </dgm:t>
    </dgm:pt>
    <dgm:pt modelId="{07D3F957-7C62-4ED4-80E8-65709C9E579C}" type="parTrans" cxnId="{5F8A41C1-8D91-4124-B827-548EFAAD13F8}">
      <dgm:prSet/>
      <dgm:spPr/>
      <dgm:t>
        <a:bodyPr/>
        <a:lstStyle/>
        <a:p>
          <a:endParaRPr lang="en-US"/>
        </a:p>
      </dgm:t>
    </dgm:pt>
    <dgm:pt modelId="{49AE709F-5E35-4135-97CE-C522F4981F5E}" type="sibTrans" cxnId="{5F8A41C1-8D91-4124-B827-548EFAAD13F8}">
      <dgm:prSet/>
      <dgm:spPr/>
      <dgm:t>
        <a:bodyPr/>
        <a:lstStyle/>
        <a:p>
          <a:endParaRPr lang="en-US"/>
        </a:p>
      </dgm:t>
    </dgm:pt>
    <dgm:pt modelId="{50D6AD14-3608-43F4-AB39-BED5C9D997B6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</dgm:t>
    </dgm:pt>
    <dgm:pt modelId="{D7D7F545-B857-45F8-BD8E-9D35CEBF9678}" type="parTrans" cxnId="{EDF20901-8316-4E72-9B19-3F3E4DB983E1}">
      <dgm:prSet/>
      <dgm:spPr/>
      <dgm:t>
        <a:bodyPr/>
        <a:lstStyle/>
        <a:p>
          <a:endParaRPr lang="en-US"/>
        </a:p>
      </dgm:t>
    </dgm:pt>
    <dgm:pt modelId="{679D0955-7455-4EC9-B022-FE05E74F9BC4}" type="sibTrans" cxnId="{EDF20901-8316-4E72-9B19-3F3E4DB983E1}">
      <dgm:prSet/>
      <dgm:spPr/>
      <dgm:t>
        <a:bodyPr/>
        <a:lstStyle/>
        <a:p>
          <a:endParaRPr lang="en-US"/>
        </a:p>
      </dgm:t>
    </dgm:pt>
    <dgm:pt modelId="{BE9EC4B0-3319-4905-99D8-F18AADEC5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rgbClr val="841617"/>
              </a:solidFill>
            </a:rPr>
            <a:t>Remote (Federated) ML with </a:t>
          </a:r>
          <a:r>
            <a:rPr lang="en-US" dirty="0" err="1">
              <a:solidFill>
                <a:srgbClr val="841617"/>
              </a:solidFill>
            </a:rPr>
            <a:t>PyTorch</a:t>
          </a:r>
          <a:r>
            <a:rPr lang="en-US" dirty="0">
              <a:solidFill>
                <a:srgbClr val="841617"/>
              </a:solidFill>
            </a:rPr>
            <a:t>/</a:t>
          </a:r>
          <a:r>
            <a:rPr lang="en-US" dirty="0" err="1">
              <a:solidFill>
                <a:srgbClr val="841617"/>
              </a:solidFill>
            </a:rPr>
            <a:t>PySft</a:t>
          </a:r>
          <a:r>
            <a:rPr lang="en-US" dirty="0">
              <a:solidFill>
                <a:srgbClr val="841617"/>
              </a:solidFill>
            </a:rPr>
            <a:t> Provided Good Results</a:t>
          </a:r>
        </a:p>
      </dgm:t>
    </dgm:pt>
    <dgm:pt modelId="{9468EF9F-16FA-4555-9058-B2E2176D9C82}" type="parTrans" cxnId="{1A65E5ED-B38B-43C2-8297-493CFD2C537A}">
      <dgm:prSet/>
      <dgm:spPr/>
      <dgm:t>
        <a:bodyPr/>
        <a:lstStyle/>
        <a:p>
          <a:endParaRPr lang="en-US"/>
        </a:p>
      </dgm:t>
    </dgm:pt>
    <dgm:pt modelId="{FF7E5C9A-8E5E-4CBC-998F-6AB5443DCD70}" type="sibTrans" cxnId="{1A65E5ED-B38B-43C2-8297-493CFD2C537A}">
      <dgm:prSet/>
      <dgm:spPr/>
      <dgm:t>
        <a:bodyPr/>
        <a:lstStyle/>
        <a:p>
          <a:endParaRPr lang="en-US"/>
        </a:p>
      </dgm:t>
    </dgm:pt>
    <dgm:pt modelId="{7964AE56-DC09-462D-AA4E-137E6E551C8C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Performance Similar to Other Models</a:t>
          </a:r>
        </a:p>
      </dgm:t>
    </dgm:pt>
    <dgm:pt modelId="{2D9949B6-73D5-4887-85AA-BF5F40903C30}" type="parTrans" cxnId="{AC120A2E-4A1B-4527-AFC0-A8C5707549E0}">
      <dgm:prSet/>
      <dgm:spPr/>
      <dgm:t>
        <a:bodyPr/>
        <a:lstStyle/>
        <a:p>
          <a:endParaRPr lang="en-US"/>
        </a:p>
      </dgm:t>
    </dgm:pt>
    <dgm:pt modelId="{11FDFF57-A2A9-4B9F-B680-376A1F64C37F}" type="sibTrans" cxnId="{AC120A2E-4A1B-4527-AFC0-A8C5707549E0}">
      <dgm:prSet/>
      <dgm:spPr/>
      <dgm:t>
        <a:bodyPr/>
        <a:lstStyle/>
        <a:p>
          <a:endParaRPr lang="en-US"/>
        </a:p>
      </dgm:t>
    </dgm:pt>
    <dgm:pt modelId="{BAC78EE6-3B8F-4D0B-A233-FBCEC5FA7D5B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gm:t>
    </dgm:pt>
    <dgm:pt modelId="{F8E57ED6-9BA5-498B-B892-E67F294899F8}" type="parTrans" cxnId="{3981EFBE-7545-4826-B99A-4CD24D03284F}">
      <dgm:prSet/>
      <dgm:spPr/>
      <dgm:t>
        <a:bodyPr/>
        <a:lstStyle/>
        <a:p>
          <a:endParaRPr lang="en-US"/>
        </a:p>
      </dgm:t>
    </dgm:pt>
    <dgm:pt modelId="{BDAB96E9-0776-4521-A70C-3FD7B461997D}" type="sibTrans" cxnId="{3981EFBE-7545-4826-B99A-4CD24D03284F}">
      <dgm:prSet/>
      <dgm:spPr/>
      <dgm:t>
        <a:bodyPr/>
        <a:lstStyle/>
        <a:p>
          <a:endParaRPr lang="en-US"/>
        </a:p>
      </dgm:t>
    </dgm:pt>
    <dgm:pt modelId="{C2358B9D-41FE-4CC1-A4AF-FE5FDF9EB7D2}">
      <dgm:prSet custT="1"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endParaRPr lang="en-US" sz="1600" dirty="0">
            <a:solidFill>
              <a:schemeClr val="tx1"/>
            </a:solidFill>
          </a:endParaRPr>
        </a:p>
      </dgm:t>
    </dgm:pt>
    <dgm:pt modelId="{53BC26C3-6A76-4C4C-961E-1802E56F34B1}" type="parTrans" cxnId="{BFECB6A8-6EBB-41C2-A299-419BB0C50FEE}">
      <dgm:prSet/>
      <dgm:spPr/>
      <dgm:t>
        <a:bodyPr/>
        <a:lstStyle/>
        <a:p>
          <a:endParaRPr lang="en-US"/>
        </a:p>
      </dgm:t>
    </dgm:pt>
    <dgm:pt modelId="{E3FEAED4-A171-491D-8570-63198C2067AF}" type="sibTrans" cxnId="{BFECB6A8-6EBB-41C2-A299-419BB0C50FEE}">
      <dgm:prSet/>
      <dgm:spPr/>
      <dgm:t>
        <a:bodyPr/>
        <a:lstStyle/>
        <a:p>
          <a:endParaRPr lang="en-US"/>
        </a:p>
      </dgm:t>
    </dgm:pt>
    <dgm:pt modelId="{ADE26E57-CF3A-4286-8E40-495BE6D20C24}" type="pres">
      <dgm:prSet presAssocID="{46D4F334-CFB8-4CD1-9669-C90DFAD1CE95}" presName="root" presStyleCnt="0">
        <dgm:presLayoutVars>
          <dgm:dir/>
          <dgm:resizeHandles val="exact"/>
        </dgm:presLayoutVars>
      </dgm:prSet>
      <dgm:spPr/>
    </dgm:pt>
    <dgm:pt modelId="{830CDE6A-80B4-45BA-BDBF-2325A9C93E3C}" type="pres">
      <dgm:prSet presAssocID="{AB5B60DC-54BA-4346-B39E-8D62C50452FC}" presName="compNode" presStyleCnt="0"/>
      <dgm:spPr/>
    </dgm:pt>
    <dgm:pt modelId="{1E53DB3F-0DAB-4B44-8A46-3CE4979DE473}" type="pres">
      <dgm:prSet presAssocID="{AB5B60DC-54BA-4346-B39E-8D62C50452FC}" presName="iconRect" presStyleLbl="node1" presStyleIdx="0" presStyleCnt="2" custLinFactY="-8171" custLinFactNeighborX="7326" custLinFactNeighborY="-100000"/>
      <dgm:spPr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389ABF-E3C4-4288-BDEF-8A7FE6B6A5D6}" type="pres">
      <dgm:prSet presAssocID="{AB5B60DC-54BA-4346-B39E-8D62C50452FC}" presName="iconSpace" presStyleCnt="0"/>
      <dgm:spPr/>
    </dgm:pt>
    <dgm:pt modelId="{FF2A37AF-070C-4072-BDE5-E0142224A1E1}" type="pres">
      <dgm:prSet presAssocID="{AB5B60DC-54BA-4346-B39E-8D62C50452FC}" presName="parTx" presStyleLbl="revTx" presStyleIdx="0" presStyleCnt="4" custLinFactY="-38317" custLinFactNeighborX="355" custLinFactNeighborY="-100000">
        <dgm:presLayoutVars>
          <dgm:chMax val="0"/>
          <dgm:chPref val="0"/>
        </dgm:presLayoutVars>
      </dgm:prSet>
      <dgm:spPr/>
    </dgm:pt>
    <dgm:pt modelId="{BA1D6836-6916-40EC-95C4-C2F9C7CDC0F4}" type="pres">
      <dgm:prSet presAssocID="{AB5B60DC-54BA-4346-B39E-8D62C50452FC}" presName="txSpace" presStyleCnt="0"/>
      <dgm:spPr/>
    </dgm:pt>
    <dgm:pt modelId="{FD967072-6336-4C26-A0A8-4FD267AF56B8}" type="pres">
      <dgm:prSet presAssocID="{AB5B60DC-54BA-4346-B39E-8D62C50452FC}" presName="desTx" presStyleLbl="revTx" presStyleIdx="1" presStyleCnt="4" custScaleY="297808" custLinFactY="-252575" custLinFactNeighborX="1127" custLinFactNeighborY="-300000">
        <dgm:presLayoutVars/>
      </dgm:prSet>
      <dgm:spPr/>
    </dgm:pt>
    <dgm:pt modelId="{66077381-5A3B-4C5A-840F-AC2635EBD96F}" type="pres">
      <dgm:prSet presAssocID="{F798F238-FB40-4A02-A661-CB46EF2807C2}" presName="sibTrans" presStyleCnt="0"/>
      <dgm:spPr/>
    </dgm:pt>
    <dgm:pt modelId="{C4F1A084-3646-4045-BD64-DC04689E3113}" type="pres">
      <dgm:prSet presAssocID="{BE9EC4B0-3319-4905-99D8-F18AADEC591C}" presName="compNode" presStyleCnt="0"/>
      <dgm:spPr/>
    </dgm:pt>
    <dgm:pt modelId="{3D71F74A-F015-4C88-BC9D-A8153C988519}" type="pres">
      <dgm:prSet presAssocID="{BE9EC4B0-3319-4905-99D8-F18AADEC591C}" presName="iconRect" presStyleLbl="node1" presStyleIdx="1" presStyleCnt="2" custLinFactNeighborX="1696" custLinFactNeighborY="-81604"/>
      <dgm:spPr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06CC9F-E1C8-41D8-A951-C7F44FB83926}" type="pres">
      <dgm:prSet presAssocID="{BE9EC4B0-3319-4905-99D8-F18AADEC591C}" presName="iconSpace" presStyleCnt="0"/>
      <dgm:spPr/>
    </dgm:pt>
    <dgm:pt modelId="{B20398D9-E9A1-4628-BC16-E1F4E9B9F0D5}" type="pres">
      <dgm:prSet presAssocID="{BE9EC4B0-3319-4905-99D8-F18AADEC591C}" presName="parTx" presStyleLbl="revTx" presStyleIdx="2" presStyleCnt="4" custLinFactY="-2935" custLinFactNeighborX="-772" custLinFactNeighborY="-100000">
        <dgm:presLayoutVars>
          <dgm:chMax val="0"/>
          <dgm:chPref val="0"/>
        </dgm:presLayoutVars>
      </dgm:prSet>
      <dgm:spPr/>
    </dgm:pt>
    <dgm:pt modelId="{C1323874-F48D-4B18-915C-9D13AD9DD51D}" type="pres">
      <dgm:prSet presAssocID="{BE9EC4B0-3319-4905-99D8-F18AADEC591C}" presName="txSpace" presStyleCnt="0"/>
      <dgm:spPr/>
    </dgm:pt>
    <dgm:pt modelId="{A9A1F586-BAB0-4F00-B5B4-E7F1E5FC543F}" type="pres">
      <dgm:prSet presAssocID="{BE9EC4B0-3319-4905-99D8-F18AADEC591C}" presName="desTx" presStyleLbl="revTx" presStyleIdx="3" presStyleCnt="4" custScaleY="1016219" custLinFactNeighborX="-595" custLinFactNeighborY="-18935">
        <dgm:presLayoutVars/>
      </dgm:prSet>
      <dgm:spPr/>
    </dgm:pt>
  </dgm:ptLst>
  <dgm:cxnLst>
    <dgm:cxn modelId="{EDF20901-8316-4E72-9B19-3F3E4DB983E1}" srcId="{AB591103-EDC5-484C-A70C-9FD06850AF82}" destId="{50D6AD14-3608-43F4-AB39-BED5C9D997B6}" srcOrd="0" destOrd="0" parTransId="{D7D7F545-B857-45F8-BD8E-9D35CEBF9678}" sibTransId="{679D0955-7455-4EC9-B022-FE05E74F9BC4}"/>
    <dgm:cxn modelId="{594AE52C-FAF2-49F5-9160-48F31440331B}" type="presOf" srcId="{BE9EC4B0-3319-4905-99D8-F18AADEC591C}" destId="{B20398D9-E9A1-4628-BC16-E1F4E9B9F0D5}" srcOrd="0" destOrd="0" presId="urn:microsoft.com/office/officeart/2018/5/layout/CenteredIconLabelDescriptionList"/>
    <dgm:cxn modelId="{AC120A2E-4A1B-4527-AFC0-A8C5707549E0}" srcId="{BE9EC4B0-3319-4905-99D8-F18AADEC591C}" destId="{7964AE56-DC09-462D-AA4E-137E6E551C8C}" srcOrd="0" destOrd="0" parTransId="{2D9949B6-73D5-4887-85AA-BF5F40903C30}" sibTransId="{11FDFF57-A2A9-4B9F-B680-376A1F64C37F}"/>
    <dgm:cxn modelId="{AF4C476B-28B1-4088-8F2B-A362181CB510}" srcId="{46D4F334-CFB8-4CD1-9669-C90DFAD1CE95}" destId="{AB5B60DC-54BA-4346-B39E-8D62C50452FC}" srcOrd="0" destOrd="0" parTransId="{AA36BE16-61C4-41BD-A1D4-38EB083D8A83}" sibTransId="{F798F238-FB40-4A02-A661-CB46EF2807C2}"/>
    <dgm:cxn modelId="{EFBF3A73-7FB9-492D-9559-07A17D872262}" type="presOf" srcId="{F0DE70C7-D90D-49EC-B115-BD2E3E7A3E2A}" destId="{FD967072-6336-4C26-A0A8-4FD267AF56B8}" srcOrd="0" destOrd="0" presId="urn:microsoft.com/office/officeart/2018/5/layout/CenteredIconLabelDescriptionList"/>
    <dgm:cxn modelId="{CE4EEA73-3FAB-4E20-B03A-7A6A38BBF46F}" type="presOf" srcId="{46D4F334-CFB8-4CD1-9669-C90DFAD1CE95}" destId="{ADE26E57-CF3A-4286-8E40-495BE6D20C24}" srcOrd="0" destOrd="0" presId="urn:microsoft.com/office/officeart/2018/5/layout/CenteredIconLabelDescriptionList"/>
    <dgm:cxn modelId="{AE7E3375-73A1-4B13-AD13-E56558FAA940}" type="presOf" srcId="{7964AE56-DC09-462D-AA4E-137E6E551C8C}" destId="{A9A1F586-BAB0-4F00-B5B4-E7F1E5FC543F}" srcOrd="0" destOrd="0" presId="urn:microsoft.com/office/officeart/2018/5/layout/CenteredIconLabelDescriptionList"/>
    <dgm:cxn modelId="{1D48308A-A58D-4C2D-8E08-D44287C31C06}" type="presOf" srcId="{AB5B60DC-54BA-4346-B39E-8D62C50452FC}" destId="{FF2A37AF-070C-4072-BDE5-E0142224A1E1}" srcOrd="0" destOrd="0" presId="urn:microsoft.com/office/officeart/2018/5/layout/CenteredIconLabelDescriptionList"/>
    <dgm:cxn modelId="{27EF0F8B-E49D-496D-8CF8-CFCC70D55522}" type="presOf" srcId="{BAC78EE6-3B8F-4D0B-A233-FBCEC5FA7D5B}" destId="{A9A1F586-BAB0-4F00-B5B4-E7F1E5FC543F}" srcOrd="0" destOrd="1" presId="urn:microsoft.com/office/officeart/2018/5/layout/CenteredIconLabelDescriptionList"/>
    <dgm:cxn modelId="{75070EA2-FE08-4493-9980-79D16A60672A}" type="presOf" srcId="{AB591103-EDC5-484C-A70C-9FD06850AF82}" destId="{FD967072-6336-4C26-A0A8-4FD267AF56B8}" srcOrd="0" destOrd="1" presId="urn:microsoft.com/office/officeart/2018/5/layout/CenteredIconLabelDescriptionList"/>
    <dgm:cxn modelId="{BFECB6A8-6EBB-41C2-A299-419BB0C50FEE}" srcId="{AB5B60DC-54BA-4346-B39E-8D62C50452FC}" destId="{C2358B9D-41FE-4CC1-A4AF-FE5FDF9EB7D2}" srcOrd="2" destOrd="0" parTransId="{53BC26C3-6A76-4C4C-961E-1802E56F34B1}" sibTransId="{E3FEAED4-A171-491D-8570-63198C2067AF}"/>
    <dgm:cxn modelId="{0FCFF6B1-E735-4182-9766-C950A878452D}" type="presOf" srcId="{50D6AD14-3608-43F4-AB39-BED5C9D997B6}" destId="{FD967072-6336-4C26-A0A8-4FD267AF56B8}" srcOrd="0" destOrd="2" presId="urn:microsoft.com/office/officeart/2018/5/layout/CenteredIconLabelDescriptionList"/>
    <dgm:cxn modelId="{3981EFBE-7545-4826-B99A-4CD24D03284F}" srcId="{BE9EC4B0-3319-4905-99D8-F18AADEC591C}" destId="{BAC78EE6-3B8F-4D0B-A233-FBCEC5FA7D5B}" srcOrd="1" destOrd="0" parTransId="{F8E57ED6-9BA5-498B-B892-E67F294899F8}" sibTransId="{BDAB96E9-0776-4521-A70C-3FD7B461997D}"/>
    <dgm:cxn modelId="{5F8A41C1-8D91-4124-B827-548EFAAD13F8}" srcId="{AB5B60DC-54BA-4346-B39E-8D62C50452FC}" destId="{AB591103-EDC5-484C-A70C-9FD06850AF82}" srcOrd="1" destOrd="0" parTransId="{07D3F957-7C62-4ED4-80E8-65709C9E579C}" sibTransId="{49AE709F-5E35-4135-97CE-C522F4981F5E}"/>
    <dgm:cxn modelId="{8A820CC5-F945-4433-8B0E-4841DD38E789}" srcId="{AB5B60DC-54BA-4346-B39E-8D62C50452FC}" destId="{F0DE70C7-D90D-49EC-B115-BD2E3E7A3E2A}" srcOrd="0" destOrd="0" parTransId="{E92E4BC0-8D83-49BA-AAAC-392784162564}" sibTransId="{5628F7DE-A767-4B50-B4F7-8EFE3CBAD206}"/>
    <dgm:cxn modelId="{9663A9CD-145A-473E-B8ED-0642BE0D8106}" type="presOf" srcId="{C2358B9D-41FE-4CC1-A4AF-FE5FDF9EB7D2}" destId="{FD967072-6336-4C26-A0A8-4FD267AF56B8}" srcOrd="0" destOrd="3" presId="urn:microsoft.com/office/officeart/2018/5/layout/CenteredIconLabelDescriptionList"/>
    <dgm:cxn modelId="{1A65E5ED-B38B-43C2-8297-493CFD2C537A}" srcId="{46D4F334-CFB8-4CD1-9669-C90DFAD1CE95}" destId="{BE9EC4B0-3319-4905-99D8-F18AADEC591C}" srcOrd="1" destOrd="0" parTransId="{9468EF9F-16FA-4555-9058-B2E2176D9C82}" sibTransId="{FF7E5C9A-8E5E-4CBC-998F-6AB5443DCD70}"/>
    <dgm:cxn modelId="{AB12E46D-005D-4001-A0CF-877D50DDB238}" type="presParOf" srcId="{ADE26E57-CF3A-4286-8E40-495BE6D20C24}" destId="{830CDE6A-80B4-45BA-BDBF-2325A9C93E3C}" srcOrd="0" destOrd="0" presId="urn:microsoft.com/office/officeart/2018/5/layout/CenteredIconLabelDescriptionList"/>
    <dgm:cxn modelId="{9B24A6DA-812A-4838-809A-A916790C4C0F}" type="presParOf" srcId="{830CDE6A-80B4-45BA-BDBF-2325A9C93E3C}" destId="{1E53DB3F-0DAB-4B44-8A46-3CE4979DE473}" srcOrd="0" destOrd="0" presId="urn:microsoft.com/office/officeart/2018/5/layout/CenteredIconLabelDescriptionList"/>
    <dgm:cxn modelId="{9302C9FD-3332-4181-80D3-2A533DC9BA31}" type="presParOf" srcId="{830CDE6A-80B4-45BA-BDBF-2325A9C93E3C}" destId="{F6389ABF-E3C4-4288-BDEF-8A7FE6B6A5D6}" srcOrd="1" destOrd="0" presId="urn:microsoft.com/office/officeart/2018/5/layout/CenteredIconLabelDescriptionList"/>
    <dgm:cxn modelId="{5D8404AB-D3B0-4B6E-A03A-0ECDD1516F92}" type="presParOf" srcId="{830CDE6A-80B4-45BA-BDBF-2325A9C93E3C}" destId="{FF2A37AF-070C-4072-BDE5-E0142224A1E1}" srcOrd="2" destOrd="0" presId="urn:microsoft.com/office/officeart/2018/5/layout/CenteredIconLabelDescriptionList"/>
    <dgm:cxn modelId="{711137D4-8EE8-499C-804D-D95AD111BB0F}" type="presParOf" srcId="{830CDE6A-80B4-45BA-BDBF-2325A9C93E3C}" destId="{BA1D6836-6916-40EC-95C4-C2F9C7CDC0F4}" srcOrd="3" destOrd="0" presId="urn:microsoft.com/office/officeart/2018/5/layout/CenteredIconLabelDescriptionList"/>
    <dgm:cxn modelId="{221C1FD3-4728-498F-B64E-33C17836370D}" type="presParOf" srcId="{830CDE6A-80B4-45BA-BDBF-2325A9C93E3C}" destId="{FD967072-6336-4C26-A0A8-4FD267AF56B8}" srcOrd="4" destOrd="0" presId="urn:microsoft.com/office/officeart/2018/5/layout/CenteredIconLabelDescriptionList"/>
    <dgm:cxn modelId="{EA97BD23-DD39-4DE8-A574-FEDB894A23CC}" type="presParOf" srcId="{ADE26E57-CF3A-4286-8E40-495BE6D20C24}" destId="{66077381-5A3B-4C5A-840F-AC2635EBD96F}" srcOrd="1" destOrd="0" presId="urn:microsoft.com/office/officeart/2018/5/layout/CenteredIconLabelDescriptionList"/>
    <dgm:cxn modelId="{F3C024A0-6260-434C-BAAE-E723A75922E7}" type="presParOf" srcId="{ADE26E57-CF3A-4286-8E40-495BE6D20C24}" destId="{C4F1A084-3646-4045-BD64-DC04689E3113}" srcOrd="2" destOrd="0" presId="urn:microsoft.com/office/officeart/2018/5/layout/CenteredIconLabelDescriptionList"/>
    <dgm:cxn modelId="{7C8B172E-6DCB-4AAE-BACB-9B7544E8EA34}" type="presParOf" srcId="{C4F1A084-3646-4045-BD64-DC04689E3113}" destId="{3D71F74A-F015-4C88-BC9D-A8153C988519}" srcOrd="0" destOrd="0" presId="urn:microsoft.com/office/officeart/2018/5/layout/CenteredIconLabelDescriptionList"/>
    <dgm:cxn modelId="{A60C0E99-C843-44D5-90B6-259A83D77F5A}" type="presParOf" srcId="{C4F1A084-3646-4045-BD64-DC04689E3113}" destId="{B406CC9F-E1C8-41D8-A951-C7F44FB83926}" srcOrd="1" destOrd="0" presId="urn:microsoft.com/office/officeart/2018/5/layout/CenteredIconLabelDescriptionList"/>
    <dgm:cxn modelId="{E12772F3-A0F8-45B8-8FE6-CED4832EB248}" type="presParOf" srcId="{C4F1A084-3646-4045-BD64-DC04689E3113}" destId="{B20398D9-E9A1-4628-BC16-E1F4E9B9F0D5}" srcOrd="2" destOrd="0" presId="urn:microsoft.com/office/officeart/2018/5/layout/CenteredIconLabelDescriptionList"/>
    <dgm:cxn modelId="{36806273-B174-495C-85C5-63704F1BF1EE}" type="presParOf" srcId="{C4F1A084-3646-4045-BD64-DC04689E3113}" destId="{C1323874-F48D-4B18-915C-9D13AD9DD51D}" srcOrd="3" destOrd="0" presId="urn:microsoft.com/office/officeart/2018/5/layout/CenteredIconLabelDescriptionList"/>
    <dgm:cxn modelId="{B247EBED-C2ED-4CDA-A249-206C791ABF86}" type="presParOf" srcId="{C4F1A084-3646-4045-BD64-DC04689E3113}" destId="{A9A1F586-BAB0-4F00-B5B4-E7F1E5FC543F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3DB3F-0DAB-4B44-8A46-3CE4979DE473}">
      <dsp:nvSpPr>
        <dsp:cNvPr id="0" name=""/>
        <dsp:cNvSpPr/>
      </dsp:nvSpPr>
      <dsp:spPr>
        <a:xfrm>
          <a:off x="1153511" y="151932"/>
          <a:ext cx="1143575" cy="1143575"/>
        </a:xfrm>
        <a:prstGeom prst="rect">
          <a:avLst/>
        </a:prstGeom>
        <a:blipFill dpi="0" rotWithShape="1"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A37AF-070C-4072-BDE5-E0142224A1E1}">
      <dsp:nvSpPr>
        <dsp:cNvPr id="0" name=""/>
        <dsp:cNvSpPr/>
      </dsp:nvSpPr>
      <dsp:spPr>
        <a:xfrm>
          <a:off x="19440" y="1343489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All Models, Except Naïve Bayes, Provided Consistent Results – 5-Fold CV </a:t>
          </a:r>
        </a:p>
      </dsp:txBody>
      <dsp:txXfrm>
        <a:off x="19440" y="1343489"/>
        <a:ext cx="3267359" cy="935173"/>
      </dsp:txXfrm>
    </dsp:sp>
    <dsp:sp modelId="{FD967072-6336-4C26-A0A8-4FD267AF56B8}">
      <dsp:nvSpPr>
        <dsp:cNvPr id="0" name=""/>
        <dsp:cNvSpPr/>
      </dsp:nvSpPr>
      <dsp:spPr>
        <a:xfrm>
          <a:off x="44664" y="2346176"/>
          <a:ext cx="3267359" cy="582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Precision, Accuracy, Recall, and F1_Scores were all above 0.90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Random Forest and Decision Tree had best RMSEs of 0.163/0.166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Neural Nets with Tensorflow/</a:t>
          </a:r>
          <a:r>
            <a:rPr lang="en-US" sz="1800" kern="1200" dirty="0" err="1">
              <a:solidFill>
                <a:schemeClr val="tx1"/>
              </a:solidFill>
            </a:rPr>
            <a:t>Keras</a:t>
          </a:r>
          <a:r>
            <a:rPr lang="en-US" sz="1800" kern="1200" dirty="0">
              <a:solidFill>
                <a:schemeClr val="tx1"/>
              </a:solidFill>
            </a:rPr>
            <a:t> had best AUC of 0.980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 dirty="0">
              <a:solidFill>
                <a:schemeClr val="tx1"/>
              </a:solidFill>
            </a:rPr>
            <a:t>3-Fold Grid Search CV was Trained on 10 Pct of Dataset as it was Expensive to Train on Full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>
        <a:off x="44664" y="2346176"/>
        <a:ext cx="3267359" cy="582643"/>
      </dsp:txXfrm>
    </dsp:sp>
    <dsp:sp modelId="{3D71F74A-F015-4C88-BC9D-A8153C988519}">
      <dsp:nvSpPr>
        <dsp:cNvPr id="0" name=""/>
        <dsp:cNvSpPr/>
      </dsp:nvSpPr>
      <dsp:spPr>
        <a:xfrm>
          <a:off x="4928274" y="104364"/>
          <a:ext cx="1143575" cy="1143575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398D9-E9A1-4628-BC16-E1F4E9B9F0D5}">
      <dsp:nvSpPr>
        <dsp:cNvPr id="0" name=""/>
        <dsp:cNvSpPr/>
      </dsp:nvSpPr>
      <dsp:spPr>
        <a:xfrm>
          <a:off x="3821763" y="1322990"/>
          <a:ext cx="3267359" cy="935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solidFill>
                <a:srgbClr val="841617"/>
              </a:solidFill>
            </a:rPr>
            <a:t>Remote (Federated) ML with </a:t>
          </a:r>
          <a:r>
            <a:rPr lang="en-US" sz="2000" kern="1200" dirty="0" err="1">
              <a:solidFill>
                <a:srgbClr val="841617"/>
              </a:solidFill>
            </a:rPr>
            <a:t>PyTorch</a:t>
          </a:r>
          <a:r>
            <a:rPr lang="en-US" sz="2000" kern="1200" dirty="0">
              <a:solidFill>
                <a:srgbClr val="841617"/>
              </a:solidFill>
            </a:rPr>
            <a:t>/</a:t>
          </a:r>
          <a:r>
            <a:rPr lang="en-US" sz="2000" kern="1200" dirty="0" err="1">
              <a:solidFill>
                <a:srgbClr val="841617"/>
              </a:solidFill>
            </a:rPr>
            <a:t>PySft</a:t>
          </a:r>
          <a:r>
            <a:rPr lang="en-US" sz="2000" kern="1200" dirty="0">
              <a:solidFill>
                <a:srgbClr val="841617"/>
              </a:solidFill>
            </a:rPr>
            <a:t> Provided Good Results</a:t>
          </a:r>
        </a:p>
      </dsp:txBody>
      <dsp:txXfrm>
        <a:off x="3821763" y="1322990"/>
        <a:ext cx="3267359" cy="935173"/>
      </dsp:txXfrm>
    </dsp:sp>
    <dsp:sp modelId="{A9A1F586-BAB0-4F00-B5B4-E7F1E5FC543F}">
      <dsp:nvSpPr>
        <dsp:cNvPr id="0" name=""/>
        <dsp:cNvSpPr/>
      </dsp:nvSpPr>
      <dsp:spPr>
        <a:xfrm>
          <a:off x="3827547" y="2336065"/>
          <a:ext cx="3267359" cy="1988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Performance Similar to Other Models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Can be Trained Remotely on Multiple Distributed Systems and Model Results can be Aggregated on Server for Testing</a:t>
          </a:r>
        </a:p>
      </dsp:txBody>
      <dsp:txXfrm>
        <a:off x="3827547" y="2336065"/>
        <a:ext cx="3267359" cy="1988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6465-9B78-8611-BD7E-E2354BF8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84DEC-2C32-6C79-147D-8DB6324B5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DAAF-BA43-0215-FD6E-51092A3A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F06C-9FC6-6131-32CA-FC33774A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B2C3-D156-A16E-0318-8DE30C3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48CA8D3-8889-9E65-C10C-E68E99E8F6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55AFF9-148D-ACCF-2AD5-670DC765B793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02A-C9B4-FCFB-EBE2-3C8BC632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89B8D-21B2-EE83-B762-9D87FDD08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8CAD-45F1-D75E-6754-FC961C81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284-A55F-9E95-BA3D-29FF5D8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2813-6FB4-28D5-3863-62EDF134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1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82641-ABC0-7192-5148-1DD1B819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DC56-AF73-9A83-05E0-E51E95057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8F96-06F0-50FD-B96C-280655E6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512F-FA64-94DC-C34D-A94CDB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4782-5BF2-BDE0-CBED-4934943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70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  <p:extLst>
      <p:ext uri="{BB962C8B-B14F-4D97-AF65-F5344CB8AC3E}">
        <p14:creationId xmlns:p14="http://schemas.microsoft.com/office/powerpoint/2010/main" val="4126106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33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3605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F615-00D4-0BEF-5E07-EA8CBC6E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50B5-F4B7-F09B-EF86-5BFF5605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B5BDC-D0D6-1812-185D-A5C5AB6E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43C1-B8DF-7F6A-B29E-A569115E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E582-AA36-30C2-FA4E-96DE0C2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73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9CF5-5657-7547-7435-F27FFC40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B4ED4-1509-AB00-451D-900028DFF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D32CD-E9E4-1BDA-21CB-70D64C6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5281-6617-28A0-E6E3-C01B26D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A47C-D765-9F8A-94F1-2EA9F3CE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12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4B7B-B65D-D982-16BF-462D69C0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DF1F-9814-8B1F-8BDB-05B954A2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C285A-CE03-412A-E529-2D3DB738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D977-B0D9-8FF8-3D52-3ABE9C7C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BB02-4605-18B4-0828-E2F852BC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FD0E5-83CB-3DCF-5CEC-E3A2201B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22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376-0132-4A21-87BB-06299522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1C7C2-1CA8-EE81-DDE8-2B554A8F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5329-93DB-6652-9382-0887A2EF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EE61F-36F4-6C62-D5D8-A2DA55879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3602B-5393-D555-8446-D4CDE9B21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0AB12-79BA-5636-2539-1A869349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2A9F2-6D1D-5E83-5E14-5E873523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0B5D4-D4B8-84F2-083A-C1DB151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84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6E9F-7697-250B-1FD7-BC86A884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7B79-1481-751C-C651-70003EE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F8A6-4F55-9436-48E4-9255E61C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B5E9-ABD0-68D4-1279-F9200C2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48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BBB70-EE9E-2C62-CA71-74B67F9E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C7992-EBF7-A6B0-A5A1-50165BBD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F7D7-0476-8F99-D2AB-1D36D47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7795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C24D-0E4B-2AFF-6F65-7C952936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3245-6606-D260-67F5-25FB84F3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07B2D-77C3-456B-4E89-A21CE647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364C8-DD96-E9E4-B4B4-2B59F8B0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BBE81-6898-527A-6444-E7E214CE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E1E52-124E-F849-CF02-55763A2E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82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B526-AC6B-1069-EBD2-10F876D2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789E7-8D3B-7523-543E-813077A7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EE22D-34E0-EC0D-C283-65904083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E2EDE-E8BC-0380-76A9-65F0ECC3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BECB-391A-77C6-0FDD-04DDCC85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3A192-CA02-FB9D-7031-FF9A305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883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5784E-7F90-A3DD-500E-80C25282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0034-BCC9-37DA-2905-51FA65D2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E7B2-04B3-8930-930B-45969DCE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D3CB-5DEF-2B97-3CB9-0673669A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BAFE-A15A-C756-2462-41CBA757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E9B691D-524F-1AC5-51AB-899FB6C5DC9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F809D9-6F94-4D33-BD91-1BC48D9D88D5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384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zbw-mediatalk.eu/2018/07/generation-r-forming-open-scientists-and-shaping-science-system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/3.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B96FFD2-0A03-7302-0AA1-CCFE63F6A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4" r="20314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90" name="Freeform: Shape 208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2" name="Freeform: Shape 209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Consumer Loan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Ram Rao</a:t>
            </a:r>
          </a:p>
          <a:p>
            <a:pPr algn="l"/>
            <a:r>
              <a:rPr lang="en-US" sz="2000" dirty="0"/>
              <a:t>July 15, 2022</a:t>
            </a:r>
          </a:p>
          <a:p>
            <a:pPr algn="l"/>
            <a:r>
              <a:rPr lang="en-US" sz="2000" dirty="0"/>
              <a:t>DSA 5900 Practicum</a:t>
            </a:r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- Decision Trees and Ensemble Forest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D63BAD-0AB8-390B-B25C-60D6BB7E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70159"/>
              </p:ext>
            </p:extLst>
          </p:nvPr>
        </p:nvGraphicFramePr>
        <p:xfrm>
          <a:off x="0" y="4716084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Ensemble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F7732FF-6E4E-6A8C-0531-45A2CE806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18482"/>
              </p:ext>
            </p:extLst>
          </p:nvPr>
        </p:nvGraphicFramePr>
        <p:xfrm>
          <a:off x="16163" y="3261814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Decision</a:t>
                      </a:r>
                    </a:p>
                    <a:p>
                      <a:r>
                        <a:rPr lang="en-US" sz="1400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14,024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C18E565-C29B-B992-1375-17D69359FA35}"/>
              </a:ext>
            </a:extLst>
          </p:cNvPr>
          <p:cNvGrpSpPr/>
          <p:nvPr/>
        </p:nvGrpSpPr>
        <p:grpSpPr>
          <a:xfrm>
            <a:off x="2470466" y="1019620"/>
            <a:ext cx="2750563" cy="2211015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CE551F-E543-D0A9-7302-62928BD1BABF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B35EC51-C88A-C826-1216-5EDD0D21610E}"/>
                </a:ext>
              </a:extLst>
            </p:cNvPr>
            <p:cNvSpPr txBox="1"/>
            <p:nvPr/>
          </p:nvSpPr>
          <p:spPr>
            <a:xfrm>
              <a:off x="95697" y="143317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Ense</a:t>
              </a:r>
              <a:r>
                <a:rPr lang="en-US" b="1" dirty="0"/>
                <a:t>mble Forest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5,10,20, 50, </a:t>
              </a:r>
              <a:r>
                <a:rPr lang="en-US" b="1" kern="1200" dirty="0">
                  <a:solidFill>
                    <a:srgbClr val="FF0000"/>
                  </a:solidFill>
                </a:rPr>
                <a:t>100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Learning_Rate</a:t>
              </a:r>
              <a:r>
                <a:rPr lang="en-US" sz="1600" b="1" dirty="0"/>
                <a:t>: 0.1, 0.5, </a:t>
              </a:r>
              <a:r>
                <a:rPr lang="en-US" dirty="0">
                  <a:solidFill>
                    <a:srgbClr val="FF0000"/>
                  </a:solidFill>
                </a:rPr>
                <a:t>1.0</a:t>
              </a:r>
              <a:r>
                <a:rPr lang="en-US" sz="1600" b="1" dirty="0"/>
                <a:t>, 2.0, 5.0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27196B-ABFE-4957-BB81-23063EB1CE11}"/>
              </a:ext>
            </a:extLst>
          </p:cNvPr>
          <p:cNvGrpSpPr/>
          <p:nvPr/>
        </p:nvGrpSpPr>
        <p:grpSpPr>
          <a:xfrm>
            <a:off x="16163" y="1034609"/>
            <a:ext cx="2465018" cy="2227205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A8BE036-9A41-9E10-7274-8E13B959AFB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E570626-A390-2390-4424-B9AAE95B298C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Decision Trees: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Criterion : </a:t>
              </a:r>
              <a:r>
                <a:rPr lang="en-US" sz="1600" b="1" kern="1200" dirty="0" err="1"/>
                <a:t>gini</a:t>
              </a:r>
              <a:r>
                <a:rPr lang="en-US" sz="1600" b="1" kern="1200" dirty="0"/>
                <a:t>, </a:t>
              </a:r>
              <a:r>
                <a:rPr lang="en-US" b="1" kern="1200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 </a:t>
              </a:r>
              <a:r>
                <a:rPr lang="en-US" sz="1600" b="1" dirty="0" err="1"/>
                <a:t>Max_depth</a:t>
              </a:r>
              <a:r>
                <a:rPr lang="en-US" sz="1600" b="1" dirty="0"/>
                <a:t> : 5, 10, </a:t>
              </a:r>
              <a:r>
                <a:rPr lang="en-US" b="1" dirty="0">
                  <a:solidFill>
                    <a:srgbClr val="FF0000"/>
                  </a:solidFill>
                </a:rPr>
                <a:t>20</a:t>
              </a:r>
              <a:r>
                <a:rPr lang="en-US" sz="1600" b="1" dirty="0"/>
                <a:t> </a:t>
              </a:r>
              <a:endParaRPr lang="en-US" sz="1600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CEBE07D-010C-28FB-87D7-EE24043C436D}"/>
              </a:ext>
            </a:extLst>
          </p:cNvPr>
          <p:cNvSpPr txBox="1"/>
          <p:nvPr/>
        </p:nvSpPr>
        <p:spPr>
          <a:xfrm>
            <a:off x="6096000" y="3031708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E53E0-3A52-8B17-A109-E978636C7BCF}"/>
              </a:ext>
            </a:extLst>
          </p:cNvPr>
          <p:cNvSpPr txBox="1"/>
          <p:nvPr/>
        </p:nvSpPr>
        <p:spPr>
          <a:xfrm>
            <a:off x="9708784" y="3031707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44C756-7F55-8BFA-E434-D88811A3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270" y="1052264"/>
            <a:ext cx="2765989" cy="1992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8E74A4-D512-2342-3C33-DA26B9C9A363}"/>
              </a:ext>
            </a:extLst>
          </p:cNvPr>
          <p:cNvSpPr txBox="1"/>
          <p:nvPr/>
        </p:nvSpPr>
        <p:spPr>
          <a:xfrm>
            <a:off x="6589139" y="241054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0.970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961C9FF-5E9F-4E95-8162-1E9F6B166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34" y="1036531"/>
            <a:ext cx="2765989" cy="1992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5AAB168-907F-487E-56CB-5C4DAB5B2194}"/>
              </a:ext>
            </a:extLst>
          </p:cNvPr>
          <p:cNvSpPr txBox="1"/>
          <p:nvPr/>
        </p:nvSpPr>
        <p:spPr>
          <a:xfrm>
            <a:off x="10038865" y="2469240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0.939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6D7A70-3777-D40B-A3FF-5F5C962B5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3249287"/>
            <a:ext cx="6111240" cy="353264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162E1AE-0FD0-9545-2DB2-73E31C44E22E}"/>
              </a:ext>
            </a:extLst>
          </p:cNvPr>
          <p:cNvSpPr txBox="1"/>
          <p:nvPr/>
        </p:nvSpPr>
        <p:spPr>
          <a:xfrm>
            <a:off x="10745014" y="3463265"/>
            <a:ext cx="1309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Forests</a:t>
            </a:r>
          </a:p>
        </p:txBody>
      </p:sp>
      <p:pic>
        <p:nvPicPr>
          <p:cNvPr id="20" name="Picture 10" descr="See the source image">
            <a:extLst>
              <a:ext uri="{FF2B5EF4-FFF2-40B4-BE49-F238E27FC236}">
                <a16:creationId xmlns:a16="http://schemas.microsoft.com/office/drawing/2014/main" id="{F910A4D0-61D9-B22C-5074-B7626EDB4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12C2E-C841-11A6-86B0-6FC32A203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231" y="3157286"/>
            <a:ext cx="2750562" cy="1569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57EC40-621B-19A0-94F9-08B9A7E0E8FF}"/>
              </a:ext>
            </a:extLst>
          </p:cNvPr>
          <p:cNvSpPr txBox="1"/>
          <p:nvPr/>
        </p:nvSpPr>
        <p:spPr>
          <a:xfrm>
            <a:off x="3859216" y="4112293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Decision Trees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2D757-A377-659F-C07A-F688229AF5EE}"/>
              </a:ext>
            </a:extLst>
          </p:cNvPr>
          <p:cNvSpPr/>
          <p:nvPr/>
        </p:nvSpPr>
        <p:spPr>
          <a:xfrm>
            <a:off x="3386440" y="4364427"/>
            <a:ext cx="472776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5AB841A-B95C-0EC2-992C-E982B7B22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990" y="4716084"/>
            <a:ext cx="2758769" cy="1876948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8C60BB-D40E-4DA9-D694-A44477D4BE40}"/>
              </a:ext>
            </a:extLst>
          </p:cNvPr>
          <p:cNvSpPr/>
          <p:nvPr/>
        </p:nvSpPr>
        <p:spPr>
          <a:xfrm>
            <a:off x="3386440" y="6230220"/>
            <a:ext cx="402912" cy="1111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2A8CC1-569B-6DC8-813A-E78D7AB72A1A}"/>
              </a:ext>
            </a:extLst>
          </p:cNvPr>
          <p:cNvSpPr txBox="1"/>
          <p:nvPr/>
        </p:nvSpPr>
        <p:spPr>
          <a:xfrm>
            <a:off x="3813943" y="594130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Ensemble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74096-1034-8D4D-9A35-100DA694C5DB}"/>
              </a:ext>
            </a:extLst>
          </p:cNvPr>
          <p:cNvSpPr txBox="1"/>
          <p:nvPr/>
        </p:nvSpPr>
        <p:spPr>
          <a:xfrm>
            <a:off x="9303878" y="5941307"/>
            <a:ext cx="275056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Adaboost</a:t>
            </a:r>
            <a:r>
              <a:rPr lang="en-US" sz="1200" b="1" dirty="0"/>
              <a:t> boosts a Weak Decision Tree Classifier of </a:t>
            </a:r>
            <a:r>
              <a:rPr lang="en-US" sz="1200" b="1" dirty="0" err="1"/>
              <a:t>Max_Depth</a:t>
            </a:r>
            <a:r>
              <a:rPr lang="en-US" sz="1200" b="1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181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 animBg="1"/>
      <p:bldP spid="27" grpId="0" animBg="1"/>
      <p:bldP spid="30" grpId="0"/>
      <p:bldP spid="22" grpId="0"/>
      <p:bldP spid="5" grpId="0" animBg="1"/>
      <p:bldP spid="40" grpId="0" animBg="1"/>
      <p:bldP spid="45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Random Forest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10" y="6176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99948"/>
              </p:ext>
            </p:extLst>
          </p:nvPr>
        </p:nvGraphicFramePr>
        <p:xfrm>
          <a:off x="326433" y="4662537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</a:t>
                      </a:r>
                    </a:p>
                    <a:p>
                      <a:r>
                        <a:rPr lang="en-US" sz="1400" dirty="0"/>
                        <a:t>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87181" y="1067593"/>
            <a:ext cx="2625834" cy="3478528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Random Forest: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</a:t>
              </a:r>
              <a:r>
                <a:rPr lang="en-US" sz="1600" b="1" dirty="0" err="1"/>
                <a:t>gini</a:t>
              </a:r>
              <a:endParaRPr lang="en-US" sz="1600" b="1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Max_depth</a:t>
              </a:r>
              <a:r>
                <a:rPr lang="en-US" sz="1600" b="1" dirty="0"/>
                <a:t>: None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N_estimators</a:t>
              </a:r>
              <a:r>
                <a:rPr lang="en-US" sz="1600" b="1" kern="1200" dirty="0"/>
                <a:t>:  50, 100, </a:t>
              </a:r>
              <a:r>
                <a:rPr lang="en-US" kern="1200" dirty="0">
                  <a:solidFill>
                    <a:srgbClr val="FF0000"/>
                  </a:solidFill>
                </a:rPr>
                <a:t>200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Criterion:  </a:t>
              </a:r>
              <a:r>
                <a:rPr lang="en-US" sz="1600" b="1" dirty="0" err="1"/>
                <a:t>gini</a:t>
              </a:r>
              <a:r>
                <a:rPr lang="en-US" sz="1600" b="1" dirty="0"/>
                <a:t>, </a:t>
              </a:r>
              <a:r>
                <a:rPr lang="en-US" dirty="0">
                  <a:solidFill>
                    <a:srgbClr val="FF0000"/>
                  </a:solidFill>
                </a:rPr>
                <a:t>entropy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 err="1"/>
                <a:t>Max_features</a:t>
              </a:r>
              <a:r>
                <a:rPr lang="en-US" sz="1600" b="1" kern="1200" dirty="0"/>
                <a:t>: </a:t>
              </a:r>
              <a:r>
                <a:rPr lang="en-US" b="1" kern="1200" dirty="0">
                  <a:solidFill>
                    <a:srgbClr val="FF0000"/>
                  </a:solidFill>
                </a:rPr>
                <a:t>sqrt</a:t>
              </a:r>
              <a:r>
                <a:rPr lang="en-US" sz="1600" b="1" kern="1200" dirty="0"/>
                <a:t>, log2</a:t>
              </a:r>
              <a:endParaRPr lang="en-US" kern="1200" dirty="0">
                <a:solidFill>
                  <a:srgbClr val="FF0000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C7D5D6-BA05-22F7-4CA3-66C42E855FB8}"/>
              </a:ext>
            </a:extLst>
          </p:cNvPr>
          <p:cNvSpPr txBox="1"/>
          <p:nvPr/>
        </p:nvSpPr>
        <p:spPr>
          <a:xfrm>
            <a:off x="7236214" y="2949938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6A8B8F-FA98-D0F9-7449-71B2DD78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08" y="1070117"/>
            <a:ext cx="2672769" cy="1924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2CCD43-BDFC-59E7-EC44-3D528006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78" y="3226392"/>
            <a:ext cx="6688585" cy="35808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3B48EB-5A7D-B1D2-52FC-A5C5CA30A218}"/>
              </a:ext>
            </a:extLst>
          </p:cNvPr>
          <p:cNvSpPr txBox="1"/>
          <p:nvPr/>
        </p:nvSpPr>
        <p:spPr>
          <a:xfrm>
            <a:off x="10171273" y="6131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F370E-2D8E-7B23-BDFB-4CD7CCB451BB}"/>
              </a:ext>
            </a:extLst>
          </p:cNvPr>
          <p:cNvSpPr txBox="1"/>
          <p:nvPr/>
        </p:nvSpPr>
        <p:spPr>
          <a:xfrm>
            <a:off x="7679223" y="2416809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C062D-176A-191E-A769-1120E0156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70" y="1061723"/>
            <a:ext cx="2672769" cy="19249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20803-54EE-0F9C-FFD1-55872F04C513}"/>
              </a:ext>
            </a:extLst>
          </p:cNvPr>
          <p:cNvSpPr txBox="1"/>
          <p:nvPr/>
        </p:nvSpPr>
        <p:spPr>
          <a:xfrm>
            <a:off x="10424761" y="242781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34024-4510-8BF1-5514-B3D469D8AFAA}"/>
              </a:ext>
            </a:extLst>
          </p:cNvPr>
          <p:cNvSpPr txBox="1"/>
          <p:nvPr/>
        </p:nvSpPr>
        <p:spPr>
          <a:xfrm>
            <a:off x="9674221" y="2949393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w/o 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92416" y="3269724"/>
            <a:ext cx="207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w/Tuning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24D945-A26D-A9C3-429D-FC9B8C70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808" y="1041040"/>
            <a:ext cx="3658189" cy="21749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20F12D-BE97-2DB5-23AA-47D10C52F411}"/>
              </a:ext>
            </a:extLst>
          </p:cNvPr>
          <p:cNvSpPr txBox="1"/>
          <p:nvPr/>
        </p:nvSpPr>
        <p:spPr>
          <a:xfrm>
            <a:off x="5147938" y="1168537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Random Forests</a:t>
            </a:r>
          </a:p>
          <a:p>
            <a:r>
              <a:rPr lang="en-US" sz="1000" b="1" dirty="0"/>
              <a:t>CV Results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451002-6F4C-A22C-AF6F-660B31EBF4EB}"/>
              </a:ext>
            </a:extLst>
          </p:cNvPr>
          <p:cNvSpPr/>
          <p:nvPr/>
        </p:nvSpPr>
        <p:spPr>
          <a:xfrm>
            <a:off x="2941223" y="2759637"/>
            <a:ext cx="616765" cy="14782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E5292-F343-4A97-E088-8F44E0FA5B48}"/>
              </a:ext>
            </a:extLst>
          </p:cNvPr>
          <p:cNvSpPr txBox="1"/>
          <p:nvPr/>
        </p:nvSpPr>
        <p:spPr>
          <a:xfrm>
            <a:off x="9901190" y="3709653"/>
            <a:ext cx="187193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41.2% Importance from:</a:t>
            </a:r>
          </a:p>
          <a:p>
            <a:r>
              <a:rPr lang="en-US" sz="1000" dirty="0"/>
              <a:t>1) </a:t>
            </a:r>
            <a:r>
              <a:rPr lang="en-US" sz="1000" dirty="0" err="1"/>
              <a:t>PrincipalOverdueBySchedule</a:t>
            </a:r>
            <a:endParaRPr lang="en-US" sz="1000" dirty="0"/>
          </a:p>
          <a:p>
            <a:r>
              <a:rPr lang="en-US" sz="1000" dirty="0"/>
              <a:t>2) </a:t>
            </a:r>
            <a:r>
              <a:rPr lang="en-US" sz="1000" dirty="0" err="1"/>
              <a:t>Status_Late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18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4" grpId="0" animBg="1"/>
      <p:bldP spid="25" grpId="0"/>
      <p:bldP spid="28" grpId="0"/>
      <p:bldP spid="22" grpId="0"/>
      <p:bldP spid="18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01157"/>
            <a:ext cx="10704513" cy="644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u="sng" dirty="0">
                <a:solidFill>
                  <a:srgbClr val="841617"/>
                </a:solidFill>
              </a:rPr>
              <a:t>Tree, Boosted Weak Tree, Random Forest  Bayesian Optimization</a:t>
            </a:r>
          </a:p>
        </p:txBody>
      </p:sp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28648F8C-E2AF-B2FB-F472-F85D9385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05" y="9363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4D2771-984D-B7BB-6BBF-957209F07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0666"/>
              </p:ext>
            </p:extLst>
          </p:nvPr>
        </p:nvGraphicFramePr>
        <p:xfrm>
          <a:off x="49113" y="4875091"/>
          <a:ext cx="3658189" cy="140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87693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13,799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49113" y="727648"/>
            <a:ext cx="2723655" cy="4060807"/>
            <a:chOff x="-79720" y="131059"/>
            <a:chExt cx="3604165" cy="14918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-79720" y="143317"/>
              <a:ext cx="3604165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194180" y="131059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Bayesian Optimization: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Scikit –Optimize 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Gaussian-Minimize Function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Objective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1-Accuracy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Surrogate Function 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Multivariate Gaussian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Acquisition Function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rgbClr val="FFFFFF"/>
                  </a:solidFill>
                </a:rPr>
                <a:t>LCB/EI/PI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>
                  <a:solidFill>
                    <a:srgbClr val="FFFFFF"/>
                  </a:solidFill>
                </a:rPr>
                <a:t>25 Iterations, 5-Fold CV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>
                  <a:solidFill>
                    <a:srgbClr val="FFFFFF"/>
                  </a:solidFill>
                </a:rPr>
                <a:t>Best Result from Search Space Fou</a:t>
              </a:r>
              <a:r>
                <a:rPr lang="en-US" sz="1600" b="1" dirty="0">
                  <a:solidFill>
                    <a:srgbClr val="FFFFFF"/>
                  </a:solidFill>
                </a:rPr>
                <a:t>nd</a:t>
              </a:r>
              <a:endParaRPr lang="en-US" sz="1600" kern="1200" dirty="0">
                <a:solidFill>
                  <a:srgbClr val="FFFFFF"/>
                </a:solidFill>
              </a:endParaRP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2FA7D55-D11D-CA15-1913-3406775C2516}"/>
              </a:ext>
            </a:extLst>
          </p:cNvPr>
          <p:cNvSpPr txBox="1"/>
          <p:nvPr/>
        </p:nvSpPr>
        <p:spPr>
          <a:xfrm>
            <a:off x="3424409" y="4151269"/>
            <a:ext cx="219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Decision Tree – BO Results     (1-Accuracy) vs No. of Iterations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321ED92-00DF-D3B4-D6D0-4E67AE2F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10" y="1805904"/>
            <a:ext cx="3230630" cy="233003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9B3DA7-A801-EDD3-B1B9-EA999DAB3EAB}"/>
              </a:ext>
            </a:extLst>
          </p:cNvPr>
          <p:cNvSpPr/>
          <p:nvPr/>
        </p:nvSpPr>
        <p:spPr>
          <a:xfrm>
            <a:off x="5595689" y="3591478"/>
            <a:ext cx="139412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D697383F-7DC6-7A20-9F5E-B1814875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862" y="1806658"/>
            <a:ext cx="2968277" cy="2347605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51F3649-6B8C-9E5E-EDFA-E9748D311E4A}"/>
              </a:ext>
            </a:extLst>
          </p:cNvPr>
          <p:cNvSpPr/>
          <p:nvPr/>
        </p:nvSpPr>
        <p:spPr>
          <a:xfrm>
            <a:off x="6539539" y="3627733"/>
            <a:ext cx="145257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C2A92-4E0B-EE98-19D0-B4F4E21870A3}"/>
              </a:ext>
            </a:extLst>
          </p:cNvPr>
          <p:cNvSpPr txBox="1"/>
          <p:nvPr/>
        </p:nvSpPr>
        <p:spPr>
          <a:xfrm>
            <a:off x="6612166" y="4194991"/>
            <a:ext cx="219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Ensemble Forest – BO Results (1-Accuracy) vs No. of Iterations</a:t>
            </a:r>
          </a:p>
        </p:txBody>
      </p:sp>
      <p:pic>
        <p:nvPicPr>
          <p:cNvPr id="31" name="Picture 30" descr="Chart, line chart&#10;&#10;Description automatically generated">
            <a:extLst>
              <a:ext uri="{FF2B5EF4-FFF2-40B4-BE49-F238E27FC236}">
                <a16:creationId xmlns:a16="http://schemas.microsoft.com/office/drawing/2014/main" id="{D2385C83-1E90-1EA6-5157-805FF5F74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961" y="1797117"/>
            <a:ext cx="3080797" cy="23476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AFA6C0-6081-BF74-F101-FCCE1CD5F3EF}"/>
              </a:ext>
            </a:extLst>
          </p:cNvPr>
          <p:cNvSpPr txBox="1"/>
          <p:nvPr/>
        </p:nvSpPr>
        <p:spPr>
          <a:xfrm>
            <a:off x="9680067" y="4207347"/>
            <a:ext cx="219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Random Forest – BO Results  (1-Accuracy) vs No. of Iterations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E5F3A0-B075-DA8F-D393-943A8CC11640}"/>
              </a:ext>
            </a:extLst>
          </p:cNvPr>
          <p:cNvSpPr/>
          <p:nvPr/>
        </p:nvSpPr>
        <p:spPr>
          <a:xfrm>
            <a:off x="11021428" y="3587038"/>
            <a:ext cx="146648" cy="2769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D40DB9-2405-628E-44D5-E0C438873A77}"/>
              </a:ext>
            </a:extLst>
          </p:cNvPr>
          <p:cNvSpPr txBox="1"/>
          <p:nvPr/>
        </p:nvSpPr>
        <p:spPr>
          <a:xfrm>
            <a:off x="10455123" y="2132017"/>
            <a:ext cx="1569430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Entropy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sqrt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300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A1710-CDCA-E0AF-BC56-CC80475D24F1}"/>
              </a:ext>
            </a:extLst>
          </p:cNvPr>
          <p:cNvSpPr txBox="1"/>
          <p:nvPr/>
        </p:nvSpPr>
        <p:spPr>
          <a:xfrm>
            <a:off x="7319422" y="2138848"/>
            <a:ext cx="1569430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 err="1"/>
              <a:t>N_estimators</a:t>
            </a:r>
            <a:r>
              <a:rPr lang="en-US" sz="1000" b="1" dirty="0"/>
              <a:t> 	196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1.625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A4D2F7-5390-16B2-E3EF-C39CD5E82C0A}"/>
              </a:ext>
            </a:extLst>
          </p:cNvPr>
          <p:cNvSpPr txBox="1"/>
          <p:nvPr/>
        </p:nvSpPr>
        <p:spPr>
          <a:xfrm>
            <a:off x="4047983" y="2144693"/>
            <a:ext cx="1825394" cy="55399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Criterion:	         Entropy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5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254EE4-B461-FEE7-ABD7-26CB288E6CF6}"/>
              </a:ext>
            </a:extLst>
          </p:cNvPr>
          <p:cNvSpPr txBox="1"/>
          <p:nvPr/>
        </p:nvSpPr>
        <p:spPr>
          <a:xfrm>
            <a:off x="3432655" y="1004112"/>
            <a:ext cx="2190472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           [Gini, Entropy]</a:t>
            </a:r>
          </a:p>
          <a:p>
            <a:r>
              <a:rPr lang="en-US" sz="1000" b="1" dirty="0" err="1"/>
              <a:t>Min_samples_split</a:t>
            </a:r>
            <a:r>
              <a:rPr lang="en-US" sz="1000" b="1" dirty="0"/>
              <a:t>:       [2,5]	</a:t>
            </a:r>
          </a:p>
          <a:p>
            <a:r>
              <a:rPr lang="en-US" sz="1000" b="1" dirty="0" err="1"/>
              <a:t>Max_Depth</a:t>
            </a:r>
            <a:r>
              <a:rPr lang="en-US" sz="1000" b="1" dirty="0"/>
              <a:t>:	           [5,20]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E6D6A0-7941-32DD-220D-A990403CA517}"/>
              </a:ext>
            </a:extLst>
          </p:cNvPr>
          <p:cNvSpPr txBox="1"/>
          <p:nvPr/>
        </p:nvSpPr>
        <p:spPr>
          <a:xfrm>
            <a:off x="6696496" y="979846"/>
            <a:ext cx="200959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[5,200]</a:t>
            </a:r>
          </a:p>
          <a:p>
            <a:r>
              <a:rPr lang="en-US" sz="1000" b="1" dirty="0" err="1"/>
              <a:t>l_rate</a:t>
            </a:r>
            <a:r>
              <a:rPr lang="en-US" sz="1000" b="1" dirty="0"/>
              <a:t>:	[0.1, 5]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E9905-5479-06EB-37CA-522BE798BBAF}"/>
              </a:ext>
            </a:extLst>
          </p:cNvPr>
          <p:cNvSpPr txBox="1"/>
          <p:nvPr/>
        </p:nvSpPr>
        <p:spPr>
          <a:xfrm>
            <a:off x="9669834" y="985785"/>
            <a:ext cx="2009590" cy="7386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/>
              <a:t>Search Space</a:t>
            </a:r>
          </a:p>
          <a:p>
            <a:r>
              <a:rPr lang="en-US" sz="1000" b="1" dirty="0"/>
              <a:t>Criterion:	[Gini, Entropy]</a:t>
            </a:r>
          </a:p>
          <a:p>
            <a:r>
              <a:rPr lang="en-US" sz="1000" b="1" dirty="0" err="1"/>
              <a:t>Max_Features</a:t>
            </a:r>
            <a:r>
              <a:rPr lang="en-US" sz="1000" b="1" dirty="0"/>
              <a:t>:	[sqrt, log2]</a:t>
            </a:r>
          </a:p>
          <a:p>
            <a:r>
              <a:rPr lang="en-US" sz="1000" b="1" dirty="0" err="1"/>
              <a:t>N_estimators</a:t>
            </a:r>
            <a:r>
              <a:rPr lang="en-US" sz="1000" b="1" dirty="0"/>
              <a:t>:	[50,300]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62A6A9-FFBC-D841-3CF2-57D3FADB1B54}"/>
              </a:ext>
            </a:extLst>
          </p:cNvPr>
          <p:cNvGrpSpPr/>
          <p:nvPr/>
        </p:nvGrpSpPr>
        <p:grpSpPr>
          <a:xfrm>
            <a:off x="4438725" y="4669012"/>
            <a:ext cx="7183527" cy="1655477"/>
            <a:chOff x="0" y="-164169"/>
            <a:chExt cx="3474720" cy="17809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23B50E2-928F-4259-D64C-A28EE1E50133}"/>
                </a:ext>
              </a:extLst>
            </p:cNvPr>
            <p:cNvSpPr/>
            <p:nvPr/>
          </p:nvSpPr>
          <p:spPr>
            <a:xfrm>
              <a:off x="0" y="-164169"/>
              <a:ext cx="3474720" cy="178097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FFFAB3BC-2601-74B3-F9E3-C2B7D9A01F9E}"/>
                </a:ext>
              </a:extLst>
            </p:cNvPr>
            <p:cNvSpPr txBox="1"/>
            <p:nvPr/>
          </p:nvSpPr>
          <p:spPr>
            <a:xfrm>
              <a:off x="45018" y="-55179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Performance Similar to </a:t>
              </a:r>
              <a:r>
                <a:rPr lang="en-US" b="1" dirty="0" err="1"/>
                <a:t>Gridsearch</a:t>
              </a:r>
              <a:r>
                <a:rPr lang="en-US" b="1" dirty="0"/>
                <a:t>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Search Space Uniform to Log Uniform Sampling within Provided Bounds for Integer/Real and from Provided List for Categorical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Less Expensive And Results could be Better and Reduce Underfitting Depending on Training Set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b="1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  <p:bldP spid="29" grpId="0" animBg="1"/>
      <p:bldP spid="30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Results  - Neural Nets, </a:t>
            </a:r>
            <a:r>
              <a:rPr lang="en-US" dirty="0" err="1"/>
              <a:t>Keras</a:t>
            </a:r>
            <a:r>
              <a:rPr lang="en-US" dirty="0"/>
              <a:t>/Tensorflow</a:t>
            </a:r>
          </a:p>
        </p:txBody>
      </p:sp>
      <p:pic>
        <p:nvPicPr>
          <p:cNvPr id="4" name="Picture 12" descr="See the source image">
            <a:extLst>
              <a:ext uri="{FF2B5EF4-FFF2-40B4-BE49-F238E27FC236}">
                <a16:creationId xmlns:a16="http://schemas.microsoft.com/office/drawing/2014/main" id="{7150CEE4-ED52-1BD2-796E-6375AF2D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0"/>
            <a:ext cx="1219200" cy="90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37CA5BF-60A7-7661-6136-F97C925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81580"/>
              </p:ext>
            </p:extLst>
          </p:nvPr>
        </p:nvGraphicFramePr>
        <p:xfrm>
          <a:off x="189040" y="4792016"/>
          <a:ext cx="3658189" cy="133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455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Neural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5D5C3FE-1E7A-0F6D-73DC-4894DF6F3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87" y="970835"/>
            <a:ext cx="3024365" cy="21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4DC6-94D0-06AC-7FFE-305749AE5B86}"/>
              </a:ext>
            </a:extLst>
          </p:cNvPr>
          <p:cNvSpPr txBox="1"/>
          <p:nvPr/>
        </p:nvSpPr>
        <p:spPr>
          <a:xfrm>
            <a:off x="4482902" y="314900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572CC-B5B2-C27A-9344-9FC676FFA8D6}"/>
              </a:ext>
            </a:extLst>
          </p:cNvPr>
          <p:cNvSpPr txBox="1"/>
          <p:nvPr/>
        </p:nvSpPr>
        <p:spPr>
          <a:xfrm>
            <a:off x="4562775" y="2495366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0.980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E4559-9FDF-4937-00EE-A3C2B983F75E}"/>
              </a:ext>
            </a:extLst>
          </p:cNvPr>
          <p:cNvGrpSpPr/>
          <p:nvPr/>
        </p:nvGrpSpPr>
        <p:grpSpPr>
          <a:xfrm>
            <a:off x="67501" y="1048866"/>
            <a:ext cx="3267351" cy="3684704"/>
            <a:chOff x="0" y="143317"/>
            <a:chExt cx="3474720" cy="147957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54801-494C-C0E7-E62B-AF31B252A20E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95226373-D1DE-2CF6-3C76-F99B7542D16E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Neural Net: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3 Hidden Layers: 100, 50, and 25 Neurons, </a:t>
              </a:r>
              <a:r>
                <a:rPr lang="en-US" sz="1600" b="1" kern="1200" dirty="0" err="1"/>
                <a:t>Relu</a:t>
              </a:r>
              <a:r>
                <a:rPr lang="en-US" sz="16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1 Output Layer, 1 Neuron, Sigmoid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Grid Search CV = 3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Hyperparameters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Optimizer: </a:t>
              </a:r>
              <a:r>
                <a:rPr lang="en-US" sz="1600" b="1" kern="1200" dirty="0" err="1"/>
                <a:t>rmsp</a:t>
              </a:r>
              <a:r>
                <a:rPr lang="en-US" sz="1600" b="1" dirty="0" err="1"/>
                <a:t>rop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adam</a:t>
              </a:r>
              <a:endParaRPr lang="en-US" b="1" dirty="0">
                <a:solidFill>
                  <a:srgbClr val="FF0000"/>
                </a:solidFill>
              </a:endParaRP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 err="1"/>
                <a:t>i</a:t>
              </a:r>
              <a:r>
                <a:rPr lang="en-US" sz="1600" b="1" kern="1200" dirty="0" err="1"/>
                <a:t>nits</a:t>
              </a:r>
              <a:r>
                <a:rPr lang="en-US" sz="1600" b="1" kern="1200" dirty="0"/>
                <a:t>: </a:t>
              </a:r>
              <a:r>
                <a:rPr lang="en-US" b="1" kern="1200" dirty="0" err="1">
                  <a:solidFill>
                    <a:srgbClr val="FF0000"/>
                  </a:solidFill>
                </a:rPr>
                <a:t>glorot</a:t>
              </a:r>
              <a:r>
                <a:rPr lang="en-US" b="1" dirty="0" err="1">
                  <a:solidFill>
                    <a:srgbClr val="FF0000"/>
                  </a:solidFill>
                </a:rPr>
                <a:t>_uniform</a:t>
              </a:r>
              <a:r>
                <a:rPr lang="en-US" sz="1600" b="1" dirty="0"/>
                <a:t>, normal, uniform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Epoc</a:t>
              </a:r>
              <a:r>
                <a:rPr lang="en-US" sz="1600" b="1" dirty="0"/>
                <a:t>hs: 50, 100</a:t>
              </a:r>
              <a:r>
                <a:rPr lang="en-US" sz="1800" b="1" dirty="0"/>
                <a:t>,</a:t>
              </a:r>
              <a:r>
                <a:rPr lang="en-US" dirty="0">
                  <a:solidFill>
                    <a:srgbClr val="FF0000"/>
                  </a:solidFill>
                </a:rPr>
                <a:t> 150</a:t>
              </a:r>
            </a:p>
            <a:p>
              <a:pPr marL="285750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/>
                <a:t>Batches: </a:t>
              </a:r>
              <a:r>
                <a:rPr lang="en-US" kern="1200" dirty="0">
                  <a:solidFill>
                    <a:srgbClr val="FF0000"/>
                  </a:solidFill>
                </a:rPr>
                <a:t>5</a:t>
              </a:r>
              <a:r>
                <a:rPr lang="en-US" sz="1600" b="1" kern="1200" dirty="0"/>
                <a:t>, 20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A7DA49-AD69-3403-9671-37F94715F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73" y="988859"/>
            <a:ext cx="2641404" cy="190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736B2AD-29BA-B137-26EC-2C59851D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77" y="1019696"/>
            <a:ext cx="2520682" cy="187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2F784-F575-BFC0-BB90-CD6A5239BC14}"/>
              </a:ext>
            </a:extLst>
          </p:cNvPr>
          <p:cNvSpPr txBox="1"/>
          <p:nvPr/>
        </p:nvSpPr>
        <p:spPr>
          <a:xfrm>
            <a:off x="10350363" y="2207541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Accuracy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51B9-C834-B41C-0F95-E6C8EE335D38}"/>
              </a:ext>
            </a:extLst>
          </p:cNvPr>
          <p:cNvSpPr txBox="1"/>
          <p:nvPr/>
        </p:nvSpPr>
        <p:spPr>
          <a:xfrm>
            <a:off x="8229775" y="2207540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F96172C-1884-EFC5-4E88-A90ADCBE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43" y="2817146"/>
            <a:ext cx="6404417" cy="355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C46F05-3DDA-03C4-B52E-0C4786C563DB}"/>
              </a:ext>
            </a:extLst>
          </p:cNvPr>
          <p:cNvSpPr txBox="1"/>
          <p:nvPr/>
        </p:nvSpPr>
        <p:spPr>
          <a:xfrm>
            <a:off x="9874441" y="5768814"/>
            <a:ext cx="219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Neural Network with Tuning</a:t>
            </a:r>
          </a:p>
        </p:txBody>
      </p:sp>
    </p:spTree>
    <p:extLst>
      <p:ext uri="{BB962C8B-B14F-4D97-AF65-F5344CB8AC3E}">
        <p14:creationId xmlns:p14="http://schemas.microsoft.com/office/powerpoint/2010/main" val="28878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5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Remote Machine Learning  - Overview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9D43F10-DEA4-850C-DB64-879EDFB8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08" y="1095535"/>
            <a:ext cx="4416358" cy="3144369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EC6AEEF-86B7-29E3-173A-D49BA941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057" y="2857209"/>
            <a:ext cx="4880949" cy="3144368"/>
          </a:xfrm>
          <a:prstGeom prst="rect">
            <a:avLst/>
          </a:prstGeom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92233350-1C4A-6A50-55A6-B21F16F9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B63FFB16-9D76-CEC5-A795-94EB38014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1BF03C-AB58-2C7A-C048-450A7CF7AF6B}"/>
              </a:ext>
            </a:extLst>
          </p:cNvPr>
          <p:cNvGrpSpPr/>
          <p:nvPr/>
        </p:nvGrpSpPr>
        <p:grpSpPr>
          <a:xfrm>
            <a:off x="88833" y="1124810"/>
            <a:ext cx="2559476" cy="5017198"/>
            <a:chOff x="0" y="143317"/>
            <a:chExt cx="3474720" cy="147957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EC06A1-2F2A-E864-8242-64C0F8513D5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71A6AF-6DAC-14FA-1FF3-6F9482D6B26A}"/>
                </a:ext>
              </a:extLst>
            </p:cNvPr>
            <p:cNvSpPr txBox="1"/>
            <p:nvPr/>
          </p:nvSpPr>
          <p:spPr>
            <a:xfrm>
              <a:off x="72227" y="191645"/>
              <a:ext cx="3330266" cy="14312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Why Useful?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Keeps Data Private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D</a:t>
              </a:r>
              <a:r>
                <a:rPr lang="en-US" sz="1600" b="1" dirty="0"/>
                <a:t>ata Owner has Control Over Data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Benefi</a:t>
              </a:r>
              <a:r>
                <a:rPr lang="en-US" sz="1600" b="1" dirty="0"/>
                <a:t>ts from Access to Distributed Data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Process?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 err="1"/>
                <a:t>PySft</a:t>
              </a:r>
              <a:r>
                <a:rPr lang="en-US" sz="1600" b="1" dirty="0"/>
                <a:t> Wrapper to ML Package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Encryption and Privacy Maintained</a:t>
              </a:r>
              <a:endParaRPr lang="en-US" sz="1600" b="1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Machine Learner Can Access Multiple Data Sources Simultaneously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Models Trained Remotely and can be Aggregated for Use</a:t>
              </a:r>
              <a:endParaRPr lang="en-US" sz="1600" b="1" kern="1200" dirty="0"/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45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5462" y="301363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Remote Machine Learning –</a:t>
            </a:r>
            <a:r>
              <a:rPr lang="en-US" dirty="0" err="1"/>
              <a:t>PyTorch</a:t>
            </a:r>
            <a:r>
              <a:rPr lang="en-US" dirty="0"/>
              <a:t>/</a:t>
            </a:r>
            <a:r>
              <a:rPr lang="en-US" dirty="0" err="1"/>
              <a:t>PySft</a:t>
            </a:r>
            <a:r>
              <a:rPr lang="en-US" dirty="0"/>
              <a:t> Results</a:t>
            </a:r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94DA957-CD17-25C8-1E7F-DD8C09D35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912" y="49903"/>
            <a:ext cx="1041646" cy="8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ee the source image">
            <a:extLst>
              <a:ext uri="{FF2B5EF4-FFF2-40B4-BE49-F238E27FC236}">
                <a16:creationId xmlns:a16="http://schemas.microsoft.com/office/drawing/2014/main" id="{6289DCBC-6628-7BED-4C68-8067EA87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177" y="49903"/>
            <a:ext cx="1041646" cy="7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DF4E1C3-B5E6-4CC2-67B3-528BF07B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7065"/>
              </p:ext>
            </p:extLst>
          </p:nvPr>
        </p:nvGraphicFramePr>
        <p:xfrm>
          <a:off x="4353971" y="4778891"/>
          <a:ext cx="3658189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165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1048603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254421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PyTorch</a:t>
                      </a:r>
                      <a:r>
                        <a:rPr lang="en-US" sz="1400" dirty="0"/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PySft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1,262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8A7EA2A-80CE-8F72-18A7-40A332ACF200}"/>
              </a:ext>
            </a:extLst>
          </p:cNvPr>
          <p:cNvGrpSpPr/>
          <p:nvPr/>
        </p:nvGrpSpPr>
        <p:grpSpPr>
          <a:xfrm>
            <a:off x="51688" y="1181303"/>
            <a:ext cx="4231156" cy="5063084"/>
            <a:chOff x="0" y="143317"/>
            <a:chExt cx="3474720" cy="15069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3C945-4976-7C04-41C0-534DA2BCE3A4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EF5F76F-4905-9787-5A87-DD10460B385A}"/>
                </a:ext>
              </a:extLst>
            </p:cNvPr>
            <p:cNvSpPr txBox="1"/>
            <p:nvPr/>
          </p:nvSpPr>
          <p:spPr>
            <a:xfrm>
              <a:off x="138341" y="164627"/>
              <a:ext cx="3330265" cy="14856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 </a:t>
              </a:r>
              <a:r>
                <a:rPr lang="en-US" b="1" u="sng" kern="1200" dirty="0"/>
                <a:t>Remote Learning Process: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u="sng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Owner/Data Scientist interact via </a:t>
              </a:r>
              <a:r>
                <a:rPr lang="en-US" sz="1700" b="1" dirty="0" err="1"/>
                <a:t>PySyft</a:t>
              </a:r>
              <a:r>
                <a:rPr lang="en-US" sz="1700" b="1" dirty="0"/>
                <a:t> and </a:t>
              </a:r>
              <a:r>
                <a:rPr lang="en-US" sz="1700" b="1" dirty="0" err="1"/>
                <a:t>PyGrid</a:t>
              </a:r>
              <a:r>
                <a:rPr lang="en-US" sz="1700" b="1" dirty="0"/>
                <a:t>/AWS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</a:t>
              </a:r>
              <a:r>
                <a:rPr lang="en-US" sz="1700" b="1" dirty="0"/>
                <a:t>ata Owner sends data to Data Scientist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makes requests via </a:t>
              </a:r>
              <a:r>
                <a:rPr lang="en-US" sz="1700" b="1" kern="1200" dirty="0" err="1"/>
                <a:t>Pysft</a:t>
              </a:r>
              <a:r>
                <a:rPr lang="en-US" sz="1700" b="1" kern="1200" dirty="0"/>
                <a:t> to Data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creates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Data Scientist sends model to Owner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Training on Remote Server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Model Sent to Data Scientist Once Trained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Data Scientist Tests Model – </a:t>
              </a:r>
              <a:r>
                <a:rPr lang="en-US" sz="1700" b="1" dirty="0" err="1"/>
                <a:t>Sckit</a:t>
              </a:r>
              <a:r>
                <a:rPr lang="en-US" sz="1700" b="1" dirty="0"/>
                <a:t> Learn Packages</a:t>
              </a:r>
              <a:endParaRPr lang="en-US" sz="1700" b="1" kern="1200" dirty="0"/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endParaRPr lang="en-US" sz="18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A438A3-2A2C-3EC2-C91E-17DE6DABA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87" y="3596437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4A23CBB-2B3D-7296-730E-134E05128F91}"/>
              </a:ext>
            </a:extLst>
          </p:cNvPr>
          <p:cNvGrpSpPr/>
          <p:nvPr/>
        </p:nvGrpSpPr>
        <p:grpSpPr>
          <a:xfrm>
            <a:off x="4905777" y="1064059"/>
            <a:ext cx="3076237" cy="3589456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FDA73D-45FA-A2A0-580B-3980F0A447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BEEF9FA3-FB95-C1DB-38D1-152DDC81DE0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 err="1"/>
                <a:t>PyTorch</a:t>
              </a:r>
              <a:r>
                <a:rPr lang="en-US" b="1" kern="1200" dirty="0"/>
                <a:t> and </a:t>
              </a:r>
              <a:r>
                <a:rPr lang="en-US" b="1" kern="1200" dirty="0" err="1"/>
                <a:t>PySft</a:t>
              </a:r>
              <a:r>
                <a:rPr lang="en-US" b="1" kern="1200" dirty="0"/>
                <a:t>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kern="1200" dirty="0"/>
                <a:t>3 Hidden Layers: 100, 50 and </a:t>
              </a:r>
              <a:r>
                <a:rPr lang="en-US" sz="1700" b="1" dirty="0"/>
                <a:t>25</a:t>
              </a:r>
              <a:r>
                <a:rPr lang="en-US" sz="1700" b="1" kern="1200" dirty="0"/>
                <a:t> Neurons, </a:t>
              </a:r>
              <a:r>
                <a:rPr lang="en-US" sz="1700" b="1" kern="1200" dirty="0" err="1"/>
                <a:t>Relu</a:t>
              </a:r>
              <a:r>
                <a:rPr lang="en-US" sz="1700" b="1" kern="1200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1 Output Layer, 2 Neurons, </a:t>
              </a:r>
              <a:r>
                <a:rPr lang="en-US" sz="1700" b="1" dirty="0" err="1"/>
                <a:t>Log_soft_max</a:t>
              </a:r>
              <a:r>
                <a:rPr lang="en-US" sz="1700" b="1" dirty="0"/>
                <a:t> Activation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300 Epochs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/>
                <a:t>Optimizer: Adam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learning_rate</a:t>
              </a:r>
              <a:r>
                <a:rPr lang="en-US" sz="1700" b="1" dirty="0"/>
                <a:t> = .01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700" b="1" dirty="0" err="1"/>
                <a:t>nn.functional.nll_loss</a:t>
              </a:r>
              <a:endParaRPr lang="en-US" sz="17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7BD5B-74A0-C225-88F7-C6FBF2C73C62}"/>
              </a:ext>
            </a:extLst>
          </p:cNvPr>
          <p:cNvSpPr txBox="1"/>
          <p:nvPr/>
        </p:nvSpPr>
        <p:spPr>
          <a:xfrm>
            <a:off x="10183045" y="5578575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0.966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653928-37CA-8CE6-3091-1BFA9451F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87" y="1087938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429-15DD-FBD0-70C4-79220D285109}"/>
              </a:ext>
            </a:extLst>
          </p:cNvPr>
          <p:cNvSpPr txBox="1"/>
          <p:nvPr/>
        </p:nvSpPr>
        <p:spPr>
          <a:xfrm>
            <a:off x="10324836" y="2782824"/>
            <a:ext cx="1209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Training Errors</a:t>
            </a:r>
          </a:p>
        </p:txBody>
      </p:sp>
    </p:spTree>
    <p:extLst>
      <p:ext uri="{BB962C8B-B14F-4D97-AF65-F5344CB8AC3E}">
        <p14:creationId xmlns:p14="http://schemas.microsoft.com/office/powerpoint/2010/main" val="3272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453" y="215018"/>
            <a:ext cx="10704715" cy="644777"/>
          </a:xfrm>
        </p:spPr>
        <p:txBody>
          <a:bodyPr>
            <a:normAutofit/>
          </a:bodyPr>
          <a:lstStyle/>
          <a:p>
            <a:r>
              <a:rPr lang="en-US" dirty="0"/>
              <a:t>Model Evaluation – Performance Metrics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9C402-6D63-DDEC-DADB-1A3D559DD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388427"/>
              </p:ext>
            </p:extLst>
          </p:nvPr>
        </p:nvGraphicFramePr>
        <p:xfrm>
          <a:off x="696360" y="1155643"/>
          <a:ext cx="10568152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876">
                  <a:extLst>
                    <a:ext uri="{9D8B030D-6E8A-4147-A177-3AD203B41FA5}">
                      <a16:colId xmlns:a16="http://schemas.microsoft.com/office/drawing/2014/main" val="3766005165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885962617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87823401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80915257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3734714642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255662799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971042128"/>
                    </a:ext>
                  </a:extLst>
                </a:gridCol>
                <a:gridCol w="1050826">
                  <a:extLst>
                    <a:ext uri="{9D8B030D-6E8A-4147-A177-3AD203B41FA5}">
                      <a16:colId xmlns:a16="http://schemas.microsoft.com/office/drawing/2014/main" val="1083696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F_1Score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5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L1 Penalty,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liblinear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Solver, C 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Alpha =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3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Criterion – entropy,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Ensemble Forest, Boosts DT of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Max_Depth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= 196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l_rate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1.625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N_estimators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200, Criterion – entropy, Max_ features = sqrt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4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–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Keras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/Tensorflow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Batch_size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= 5, epochs=150,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init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glorot_uniform</a:t>
                      </a:r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, optimizer= </a:t>
                      </a:r>
                      <a:r>
                        <a:rPr lang="en-US" sz="1600" b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adam</a:t>
                      </a:r>
                      <a:endParaRPr 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0.980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7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Neural Net -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PyTorch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81239"/>
                  </a:ext>
                </a:extLst>
              </a:tr>
            </a:tbl>
          </a:graphicData>
        </a:graphic>
      </p:graphicFrame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D76DBADE-6FE0-2202-E7F8-5A59AAF8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614" y="0"/>
            <a:ext cx="10704513" cy="64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rgbClr val="841617"/>
                </a:solidFill>
              </a:rPr>
              <a:t>Reduced Features – Random Forest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DD67DD-FF0B-189A-94D9-8A4BD7D6984A}"/>
              </a:ext>
            </a:extLst>
          </p:cNvPr>
          <p:cNvGrpSpPr/>
          <p:nvPr/>
        </p:nvGrpSpPr>
        <p:grpSpPr>
          <a:xfrm>
            <a:off x="10101627" y="2981324"/>
            <a:ext cx="2080228" cy="385989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6B321-B5C0-27D4-A626-0165460ADEFD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2309736-BCA4-ABD3-F89B-D3E9F2329324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Results: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No Loss in Prediction Power for 10 &amp; 20 Feature Relative to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More Interpretable than Base Model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Model Predictability Not as Good for  6, 4 &amp; 2 Feature Models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E5BF9B-8A6E-AB7B-1234-9E9328CE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3" y="420182"/>
            <a:ext cx="5541801" cy="3418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618767-17B4-3E4F-E2F1-16CD31BB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" y="3837038"/>
            <a:ext cx="5059484" cy="25558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E65AC2-A868-7DA8-B7E3-7D7323F9DA7C}"/>
              </a:ext>
            </a:extLst>
          </p:cNvPr>
          <p:cNvSpPr txBox="1"/>
          <p:nvPr/>
        </p:nvSpPr>
        <p:spPr>
          <a:xfrm>
            <a:off x="4273265" y="70392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 Feature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6A3F2-C1CC-28E3-05B6-15862063F786}"/>
              </a:ext>
            </a:extLst>
          </p:cNvPr>
          <p:cNvSpPr txBox="1"/>
          <p:nvPr/>
        </p:nvSpPr>
        <p:spPr>
          <a:xfrm>
            <a:off x="3904802" y="432387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 Feature Model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6223FB-C9E4-72C7-B829-3DBC334A9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27" y="16785"/>
            <a:ext cx="4522900" cy="20673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408F561-6B0C-EF9E-C918-971CB01D993A}"/>
              </a:ext>
            </a:extLst>
          </p:cNvPr>
          <p:cNvSpPr txBox="1"/>
          <p:nvPr/>
        </p:nvSpPr>
        <p:spPr>
          <a:xfrm>
            <a:off x="4047011" y="2478357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0.960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0.970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0.975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FA67FF7-0E5F-012C-7135-FCD720020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316" y="4838665"/>
            <a:ext cx="4266664" cy="13270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813CC5-1FD5-4F44-5CFD-3341D7220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1990" y="2627838"/>
            <a:ext cx="4399782" cy="156161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2BA7F8-9F53-9FC0-37AE-A83AB9226A9D}"/>
              </a:ext>
            </a:extLst>
          </p:cNvPr>
          <p:cNvSpPr txBox="1"/>
          <p:nvPr/>
        </p:nvSpPr>
        <p:spPr>
          <a:xfrm>
            <a:off x="8740432" y="136202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 Feature Model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DD0F51-0F59-138E-B16C-00160BBEAA07}"/>
              </a:ext>
            </a:extLst>
          </p:cNvPr>
          <p:cNvSpPr txBox="1"/>
          <p:nvPr/>
        </p:nvSpPr>
        <p:spPr>
          <a:xfrm>
            <a:off x="8898201" y="337030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 Feature Model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29533E-A01A-E3E3-6F6B-477569C06074}"/>
              </a:ext>
            </a:extLst>
          </p:cNvPr>
          <p:cNvSpPr txBox="1"/>
          <p:nvPr/>
        </p:nvSpPr>
        <p:spPr>
          <a:xfrm>
            <a:off x="8740432" y="5345020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 Feature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B6DE7C-3B44-335D-3336-58E28CCFA6D6}"/>
              </a:ext>
            </a:extLst>
          </p:cNvPr>
          <p:cNvSpPr txBox="1"/>
          <p:nvPr/>
        </p:nvSpPr>
        <p:spPr>
          <a:xfrm>
            <a:off x="3708914" y="505324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0070C0"/>
                </a:solidFill>
              </a:rPr>
              <a:t>0.979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0070C0"/>
                </a:solidFill>
              </a:rPr>
              <a:t>0.982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0070C0"/>
                </a:solidFill>
              </a:rPr>
              <a:t>0.956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0070C0"/>
                </a:solidFill>
              </a:rPr>
              <a:t>0.969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0070C0"/>
                </a:solidFill>
              </a:rPr>
              <a:t>0.973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C8AFB1-EEF6-2419-864C-650AAB925D75}"/>
              </a:ext>
            </a:extLst>
          </p:cNvPr>
          <p:cNvSpPr txBox="1"/>
          <p:nvPr/>
        </p:nvSpPr>
        <p:spPr>
          <a:xfrm>
            <a:off x="5666082" y="182729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0.969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0.941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0.955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0.962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FE195-E129-55F7-DE67-163439A9219A}"/>
              </a:ext>
            </a:extLst>
          </p:cNvPr>
          <p:cNvSpPr txBox="1"/>
          <p:nvPr/>
        </p:nvSpPr>
        <p:spPr>
          <a:xfrm>
            <a:off x="5764502" y="3913833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0.937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0.936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0.879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0.906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0.923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0DF325-24E9-EA3A-3CBD-881765A9F180}"/>
              </a:ext>
            </a:extLst>
          </p:cNvPr>
          <p:cNvSpPr txBox="1"/>
          <p:nvPr/>
        </p:nvSpPr>
        <p:spPr>
          <a:xfrm>
            <a:off x="5711316" y="5909631"/>
            <a:ext cx="139843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dirty="0"/>
              <a:t>Accuracy:	</a:t>
            </a:r>
            <a:r>
              <a:rPr lang="en-US" sz="1000" b="1" dirty="0">
                <a:solidFill>
                  <a:srgbClr val="FF0000"/>
                </a:solidFill>
              </a:rPr>
              <a:t>0.912</a:t>
            </a:r>
          </a:p>
          <a:p>
            <a:r>
              <a:rPr lang="en-US" sz="1000" b="1" dirty="0"/>
              <a:t>Precision:	</a:t>
            </a:r>
            <a:r>
              <a:rPr lang="en-US" sz="1000" b="1" dirty="0">
                <a:solidFill>
                  <a:srgbClr val="FF0000"/>
                </a:solidFill>
              </a:rPr>
              <a:t>0.921</a:t>
            </a:r>
          </a:p>
          <a:p>
            <a:r>
              <a:rPr lang="en-US" sz="1000" b="1" dirty="0"/>
              <a:t>Recall:	</a:t>
            </a:r>
            <a:r>
              <a:rPr lang="en-US" sz="1000" b="1" dirty="0">
                <a:solidFill>
                  <a:srgbClr val="FF0000"/>
                </a:solidFill>
              </a:rPr>
              <a:t>0.819</a:t>
            </a:r>
          </a:p>
          <a:p>
            <a:r>
              <a:rPr lang="en-US" sz="1000" b="1" dirty="0"/>
              <a:t>F_1 Score:	</a:t>
            </a:r>
            <a:r>
              <a:rPr lang="en-US" sz="1000" b="1" dirty="0">
                <a:solidFill>
                  <a:srgbClr val="FF0000"/>
                </a:solidFill>
              </a:rPr>
              <a:t>0.867</a:t>
            </a:r>
          </a:p>
          <a:p>
            <a:r>
              <a:rPr lang="en-US" sz="1000" b="1" dirty="0"/>
              <a:t>AUC:	</a:t>
            </a:r>
            <a:r>
              <a:rPr lang="en-US" sz="1000" b="1" dirty="0">
                <a:solidFill>
                  <a:srgbClr val="FF0000"/>
                </a:solidFill>
              </a:rPr>
              <a:t>0.891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A5C02B-8B0A-52D0-D8D2-E263519ADA60}"/>
              </a:ext>
            </a:extLst>
          </p:cNvPr>
          <p:cNvSpPr txBox="1"/>
          <p:nvPr/>
        </p:nvSpPr>
        <p:spPr>
          <a:xfrm>
            <a:off x="10575554" y="1736359"/>
            <a:ext cx="1398430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BASE MODEL</a:t>
            </a:r>
          </a:p>
          <a:p>
            <a:r>
              <a:rPr lang="en-US" sz="1000" b="1" dirty="0"/>
              <a:t>Accuracy:	0.972</a:t>
            </a:r>
          </a:p>
          <a:p>
            <a:r>
              <a:rPr lang="en-US" sz="1000" b="1" dirty="0"/>
              <a:t>Precision:	0.976</a:t>
            </a:r>
          </a:p>
          <a:p>
            <a:r>
              <a:rPr lang="en-US" sz="1000" b="1" dirty="0"/>
              <a:t>Recall:	0.944</a:t>
            </a:r>
          </a:p>
          <a:p>
            <a:r>
              <a:rPr lang="en-US" sz="1000" b="1" dirty="0"/>
              <a:t>F_1 Score:	0.960</a:t>
            </a:r>
          </a:p>
          <a:p>
            <a:r>
              <a:rPr lang="en-US" sz="1000" b="1" dirty="0"/>
              <a:t>AUC:	0.966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44B771-A6E9-4896-7E3D-8463238492A7}"/>
              </a:ext>
            </a:extLst>
          </p:cNvPr>
          <p:cNvGrpSpPr/>
          <p:nvPr/>
        </p:nvGrpSpPr>
        <p:grpSpPr>
          <a:xfrm>
            <a:off x="10101627" y="29990"/>
            <a:ext cx="2080228" cy="1538622"/>
            <a:chOff x="0" y="143317"/>
            <a:chExt cx="3474720" cy="14795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C73B8C2-C400-8DE2-A1C2-1C91F67302E3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8A0751CA-B720-A789-070E-6E0F30F1A355}"/>
                </a:ext>
              </a:extLst>
            </p:cNvPr>
            <p:cNvSpPr txBox="1"/>
            <p:nvPr/>
          </p:nvSpPr>
          <p:spPr>
            <a:xfrm>
              <a:off x="72228" y="17885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Hyperparameters: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Criterion: Entropy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N_estimators</a:t>
              </a:r>
              <a:r>
                <a:rPr lang="en-US" sz="1600" b="1" dirty="0"/>
                <a:t>: 300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 err="1"/>
                <a:t>Max_Features</a:t>
              </a:r>
              <a:r>
                <a:rPr lang="en-US" sz="1600" b="1" dirty="0"/>
                <a:t>: sqrt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sz="1600" b="1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D55F29-E8EC-1F4B-82EA-015BD3BB77C9}"/>
              </a:ext>
            </a:extLst>
          </p:cNvPr>
          <p:cNvSpPr txBox="1"/>
          <p:nvPr/>
        </p:nvSpPr>
        <p:spPr>
          <a:xfrm>
            <a:off x="3185490" y="363123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B8D09-AB23-A0FF-E149-7B4DBCFB0CC7}"/>
              </a:ext>
            </a:extLst>
          </p:cNvPr>
          <p:cNvSpPr txBox="1"/>
          <p:nvPr/>
        </p:nvSpPr>
        <p:spPr>
          <a:xfrm>
            <a:off x="2733721" y="6178359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D07E8-7E9B-A8E5-2C2A-E3418C8AB097}"/>
              </a:ext>
            </a:extLst>
          </p:cNvPr>
          <p:cNvSpPr txBox="1"/>
          <p:nvPr/>
        </p:nvSpPr>
        <p:spPr>
          <a:xfrm>
            <a:off x="7717767" y="1868734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D49E-EC25-8298-1DD4-6C96B87A5D88}"/>
              </a:ext>
            </a:extLst>
          </p:cNvPr>
          <p:cNvSpPr txBox="1"/>
          <p:nvPr/>
        </p:nvSpPr>
        <p:spPr>
          <a:xfrm>
            <a:off x="7840177" y="3942056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F460A-D373-7A3D-F303-2EF1232A179C}"/>
              </a:ext>
            </a:extLst>
          </p:cNvPr>
          <p:cNvSpPr txBox="1"/>
          <p:nvPr/>
        </p:nvSpPr>
        <p:spPr>
          <a:xfrm>
            <a:off x="7840177" y="5909631"/>
            <a:ext cx="139843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5268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8" grpId="0" animBg="1"/>
      <p:bldP spid="46" grpId="0"/>
      <p:bldP spid="47" grpId="0"/>
      <p:bldP spid="48" grpId="0"/>
      <p:bldP spid="53" grpId="0" animBg="1"/>
      <p:bldP spid="55" grpId="0" animBg="1"/>
      <p:bldP spid="56" grpId="0" animBg="1"/>
      <p:bldP spid="58" grpId="0" animBg="1"/>
      <p:bldP spid="59" grpId="0" animBg="1"/>
      <p:bldP spid="2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6E97E-A8BB-423F-D894-F2D38ECB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95" b="78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gradFill flip="none" rotWithShape="1">
            <a:gsLst>
              <a:gs pos="3500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0" name="Rectangle 4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89B864-8103-DFDD-20F3-BEE131AB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201" y="-270464"/>
            <a:ext cx="3224554" cy="12432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dirty="0">
                <a:solidFill>
                  <a:srgbClr val="841617"/>
                </a:solidFill>
              </a:rPr>
              <a:t>Conclusions</a:t>
            </a: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1">
            <a:extLst>
              <a:ext uri="{FF2B5EF4-FFF2-40B4-BE49-F238E27FC236}">
                <a16:creationId xmlns:a16="http://schemas.microsoft.com/office/drawing/2014/main" id="{F64BDA43-75DA-6B4B-C399-83350A28B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418339"/>
              </p:ext>
            </p:extLst>
          </p:nvPr>
        </p:nvGraphicFramePr>
        <p:xfrm>
          <a:off x="3781861" y="351151"/>
          <a:ext cx="7122188" cy="5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E74CCC-AF3F-FFAD-0F53-1AD16DCD18E3}"/>
              </a:ext>
            </a:extLst>
          </p:cNvPr>
          <p:cNvSpPr txBox="1"/>
          <p:nvPr/>
        </p:nvSpPr>
        <p:spPr>
          <a:xfrm>
            <a:off x="20" y="6858000"/>
            <a:ext cx="12191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zbw-mediatalk.eu/2018/07/generation-r-forming-open-scientists-and-shaping-science-system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C3398-A0D5-5E13-AF37-BDC897083AD0}"/>
              </a:ext>
            </a:extLst>
          </p:cNvPr>
          <p:cNvSpPr txBox="1"/>
          <p:nvPr/>
        </p:nvSpPr>
        <p:spPr>
          <a:xfrm>
            <a:off x="7628627" y="4556996"/>
            <a:ext cx="3347049" cy="21544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41617"/>
                </a:solidFill>
              </a:rPr>
              <a:t>Smaller Feature Set Models</a:t>
            </a:r>
          </a:p>
          <a:p>
            <a:r>
              <a:rPr lang="en-US" b="1" dirty="0">
                <a:solidFill>
                  <a:srgbClr val="841617"/>
                </a:solidFill>
              </a:rPr>
              <a:t>Random Forest; Comparison with Base Model – 71 Input Features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4472C4"/>
                </a:solidFill>
              </a:rPr>
              <a:t>No Loss in Prediction Power, 20 &amp; 10 Input Feature Models; More Interpretable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Predictive Power Less Reliable, 6, 4, &amp; 2 Input Feature Models 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pic>
        <p:nvPicPr>
          <p:cNvPr id="5124" name="Picture 4" descr="See the source image">
            <a:extLst>
              <a:ext uri="{FF2B5EF4-FFF2-40B4-BE49-F238E27FC236}">
                <a16:creationId xmlns:a16="http://schemas.microsoft.com/office/drawing/2014/main" id="{2E04D2C2-C016-826B-F50A-E94644F0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83" y="1070141"/>
            <a:ext cx="9064487" cy="5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7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38" y="1186335"/>
            <a:ext cx="4931398" cy="4180529"/>
          </a:xfrm>
        </p:spPr>
        <p:txBody>
          <a:bodyPr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Identify Credit-Worthiness of Loan Applicants at Financial Institutions</a:t>
            </a:r>
          </a:p>
          <a:p>
            <a:pPr lvl="1"/>
            <a:r>
              <a:rPr lang="en-US" dirty="0"/>
              <a:t>Apply Machine Learning Models to Evaluate whether Applicants will default on a Loan</a:t>
            </a:r>
          </a:p>
          <a:p>
            <a:r>
              <a:rPr lang="en-US" dirty="0"/>
              <a:t>Identify a Process for Remote Machine Learning</a:t>
            </a:r>
          </a:p>
          <a:p>
            <a:pPr lvl="1"/>
            <a:r>
              <a:rPr lang="en-US" dirty="0"/>
              <a:t>Distributed System Training</a:t>
            </a:r>
          </a:p>
          <a:p>
            <a:pPr lvl="1"/>
            <a:r>
              <a:rPr lang="en-US" dirty="0"/>
              <a:t>Aggregation and Testing on Server</a:t>
            </a:r>
          </a:p>
          <a:p>
            <a:r>
              <a:rPr lang="en-US" dirty="0"/>
              <a:t>Stakeholders:</a:t>
            </a:r>
          </a:p>
          <a:p>
            <a:pPr lvl="1"/>
            <a:r>
              <a:rPr lang="en-US" dirty="0"/>
              <a:t>Agencies that Process Consumer Loans</a:t>
            </a:r>
          </a:p>
          <a:p>
            <a:r>
              <a:rPr lang="en-US" dirty="0"/>
              <a:t>Dr. Radhakrishnan and Dr. </a:t>
            </a:r>
            <a:r>
              <a:rPr lang="en-US" dirty="0" err="1"/>
              <a:t>Trafalis</a:t>
            </a:r>
            <a:r>
              <a:rPr lang="en-US" dirty="0"/>
              <a:t> are my advisors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E139C78-1836-4406-0856-0316A594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762" y="1030237"/>
            <a:ext cx="2184408" cy="21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See the source image">
            <a:extLst>
              <a:ext uri="{FF2B5EF4-FFF2-40B4-BE49-F238E27FC236}">
                <a16:creationId xmlns:a16="http://schemas.microsoft.com/office/drawing/2014/main" id="{5858A454-44D0-DF1A-10F7-DDDAB5DDE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FEC4537-8E64-78E2-6761-09D8CBCC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16403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2A16AD0-FE14-5660-6ED0-5699F8B9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289" y="1030236"/>
            <a:ext cx="3941311" cy="21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61F70D-23F5-E689-9AC1-71A26C53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33" y="1184362"/>
            <a:ext cx="3921885" cy="26203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A187A5-36CB-E0B3-4074-B03811E24389}"/>
              </a:ext>
            </a:extLst>
          </p:cNvPr>
          <p:cNvGrpSpPr/>
          <p:nvPr/>
        </p:nvGrpSpPr>
        <p:grpSpPr>
          <a:xfrm>
            <a:off x="273781" y="1154927"/>
            <a:ext cx="3474720" cy="1108554"/>
            <a:chOff x="0" y="143317"/>
            <a:chExt cx="3474720" cy="147957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DC2C57-4990-491F-3DD8-590C46182CD2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6812A1F9-AF87-0E73-0A88-815AB451764F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Data Source: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https://www.bondora.com/en/public-reports</a:t>
              </a:r>
              <a:endParaRPr lang="en-US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B5355-26A7-1660-F5F3-99A78A5E18F3}"/>
              </a:ext>
            </a:extLst>
          </p:cNvPr>
          <p:cNvGrpSpPr/>
          <p:nvPr/>
        </p:nvGrpSpPr>
        <p:grpSpPr>
          <a:xfrm>
            <a:off x="172662" y="4033915"/>
            <a:ext cx="3474720" cy="2057817"/>
            <a:chOff x="0" y="143317"/>
            <a:chExt cx="3474720" cy="14795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8C8A9F-D226-0D94-5230-F6B262D31E4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99F22DBA-9688-A899-CEEF-48FF57F9DFE3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No of Features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111 Predictor Variables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1 Target Var</a:t>
              </a:r>
              <a:r>
                <a:rPr lang="en-US" sz="2100" dirty="0"/>
                <a:t>iable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Defaulted :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dirty="0"/>
                <a:t>Non-Defaulted : 0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D59A6D-CEB7-856D-699E-E5BC110CD2A5}"/>
              </a:ext>
            </a:extLst>
          </p:cNvPr>
          <p:cNvGrpSpPr/>
          <p:nvPr/>
        </p:nvGrpSpPr>
        <p:grpSpPr>
          <a:xfrm>
            <a:off x="273781" y="2396408"/>
            <a:ext cx="3474720" cy="1328989"/>
            <a:chOff x="0" y="143317"/>
            <a:chExt cx="3474720" cy="147957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6E67266-5630-C84D-47BE-DECD4ADF3376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1798E6EE-3AA9-29C1-8EEE-56906C37BD14}"/>
                </a:ext>
              </a:extLst>
            </p:cNvPr>
            <p:cNvSpPr txBox="1"/>
            <p:nvPr/>
          </p:nvSpPr>
          <p:spPr>
            <a:xfrm>
              <a:off x="72227" y="307715"/>
              <a:ext cx="3330266" cy="11747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/>
                <a:t>Tableau, Python,  </a:t>
              </a:r>
              <a:r>
                <a:rPr lang="en-US" sz="2100" dirty="0" err="1"/>
                <a:t>Sckit</a:t>
              </a:r>
              <a:r>
                <a:rPr lang="en-US" sz="2100" dirty="0"/>
                <a:t> Learn, Tensorflow/</a:t>
              </a:r>
              <a:r>
                <a:rPr lang="en-US" sz="2100" dirty="0" err="1"/>
                <a:t>Keras</a:t>
              </a:r>
              <a:r>
                <a:rPr lang="en-US" sz="2100" dirty="0"/>
                <a:t>, 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dirty="0" err="1"/>
                <a:t>PyTorch</a:t>
              </a:r>
              <a:r>
                <a:rPr lang="en-US" sz="2100" dirty="0"/>
                <a:t> and </a:t>
              </a:r>
              <a:r>
                <a:rPr lang="en-US" sz="2100" dirty="0" err="1"/>
                <a:t>PySft</a:t>
              </a: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23F905-B2F8-18D7-0E7E-B9A82627BE37}"/>
              </a:ext>
            </a:extLst>
          </p:cNvPr>
          <p:cNvGrpSpPr/>
          <p:nvPr/>
        </p:nvGrpSpPr>
        <p:grpSpPr>
          <a:xfrm>
            <a:off x="3892649" y="3959420"/>
            <a:ext cx="3698776" cy="2148553"/>
            <a:chOff x="0" y="143317"/>
            <a:chExt cx="3474720" cy="147957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0CDE22-C703-38E1-424E-AB5B658E50D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EA5C7255-C323-7C64-F112-9F6BE98F321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 dirty="0"/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Tableau : Data Viz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Python:  Data Processing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Sckit</a:t>
              </a:r>
              <a:r>
                <a:rPr lang="en-US" sz="2000" dirty="0"/>
                <a:t> Learn:  ML Models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Tensorflow/</a:t>
              </a:r>
              <a:r>
                <a:rPr lang="en-US" sz="2000" dirty="0" err="1"/>
                <a:t>Keras</a:t>
              </a:r>
              <a:r>
                <a:rPr lang="en-US" sz="2000" dirty="0"/>
                <a:t>: Neural Net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 err="1"/>
                <a:t>PyTorch</a:t>
              </a:r>
              <a:r>
                <a:rPr lang="en-US" sz="2000" dirty="0"/>
                <a:t>, </a:t>
              </a:r>
              <a:r>
                <a:rPr lang="en-US" sz="2000" dirty="0" err="1"/>
                <a:t>PySft</a:t>
              </a:r>
              <a:r>
                <a:rPr lang="en-US" sz="2000" dirty="0"/>
                <a:t>: Remote ML</a:t>
              </a:r>
            </a:p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/>
                <a:t> 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v"/>
              </a:pPr>
              <a:endParaRPr lang="en-US" sz="2100" kern="1200" dirty="0"/>
            </a:p>
          </p:txBody>
        </p:sp>
      </p:grpSp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99FDA7B-23A0-2B8D-AAA6-D7DFB7B7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340" y="1154927"/>
            <a:ext cx="2798641" cy="115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ee the source image">
            <a:extLst>
              <a:ext uri="{FF2B5EF4-FFF2-40B4-BE49-F238E27FC236}">
                <a16:creationId xmlns:a16="http://schemas.microsoft.com/office/drawing/2014/main" id="{D8CF438A-8783-4006-16F2-53C53828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796" y="2494532"/>
            <a:ext cx="1977421" cy="11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e the source image">
            <a:extLst>
              <a:ext uri="{FF2B5EF4-FFF2-40B4-BE49-F238E27FC236}">
                <a16:creationId xmlns:a16="http://schemas.microsoft.com/office/drawing/2014/main" id="{0C5CC559-9212-767D-800F-34A2B0B4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232" y="2404542"/>
            <a:ext cx="1778987" cy="13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ee the source image">
            <a:extLst>
              <a:ext uri="{FF2B5EF4-FFF2-40B4-BE49-F238E27FC236}">
                <a16:creationId xmlns:a16="http://schemas.microsoft.com/office/drawing/2014/main" id="{3E55568E-D5D4-A514-896A-A7DC83B6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7" y="4033915"/>
            <a:ext cx="3464179" cy="179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python computer program">
            <a:extLst>
              <a:ext uri="{FF2B5EF4-FFF2-40B4-BE49-F238E27FC236}">
                <a16:creationId xmlns:a16="http://schemas.microsoft.com/office/drawing/2014/main" id="{5A6FB867-C996-773C-E1DD-9C4364B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4C8EFE0-EB68-6983-9F71-90372FE0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990" y="1286080"/>
            <a:ext cx="3838010" cy="5025503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796ED4-7A4E-4727-7B5C-462390E23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294" y="-76772"/>
            <a:ext cx="3366828" cy="8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8C2FD04-C945-EFEB-3F63-251E91232B14}"/>
              </a:ext>
            </a:extLst>
          </p:cNvPr>
          <p:cNvGrpSpPr/>
          <p:nvPr/>
        </p:nvGrpSpPr>
        <p:grpSpPr>
          <a:xfrm>
            <a:off x="8805" y="1286080"/>
            <a:ext cx="3328627" cy="4853618"/>
            <a:chOff x="0" y="143317"/>
            <a:chExt cx="3474720" cy="147957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CEF595-D463-4127-1C09-B11263E4BB0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649E777B-FE91-09FF-43BF-549EF93E3BFC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Lower Default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Income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Interest Servicing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Better Credit Rating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Previous Cred</a:t>
              </a:r>
              <a:r>
                <a:rPr lang="en-US" sz="1600" dirty="0"/>
                <a:t>it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Lower </a:t>
              </a:r>
              <a:r>
                <a:rPr lang="en-US" sz="1600" dirty="0" err="1"/>
                <a:t>PrincipalOverdue</a:t>
              </a:r>
              <a:endParaRPr lang="en-US" sz="1600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kern="1200" dirty="0"/>
                <a:t>Higher Education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More Prompt Payment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No Significant Multicollinearity 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Correlation Not High Between Predictor and Target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2016CE-26D0-1A57-DDD0-9B8771DA520F}"/>
              </a:ext>
            </a:extLst>
          </p:cNvPr>
          <p:cNvSpPr txBox="1"/>
          <p:nvPr/>
        </p:nvSpPr>
        <p:spPr>
          <a:xfrm>
            <a:off x="9303294" y="837599"/>
            <a:ext cx="2111930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Correlation Coefficient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30ED8-BA0E-43F5-D00B-C34022749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139" y="4364966"/>
            <a:ext cx="2613048" cy="2423430"/>
          </a:xfrm>
          <a:prstGeom prst="rect">
            <a:avLst/>
          </a:prstGeom>
        </p:spPr>
      </p:pic>
      <p:pic>
        <p:nvPicPr>
          <p:cNvPr id="17" name="slide2" descr="Credit Rating (2)">
            <a:extLst>
              <a:ext uri="{FF2B5EF4-FFF2-40B4-BE49-F238E27FC236}">
                <a16:creationId xmlns:a16="http://schemas.microsoft.com/office/drawing/2014/main" id="{998781DD-BFC0-91F3-0307-3641948ED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39" y="718302"/>
            <a:ext cx="2644300" cy="364666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4A827D-F727-DD66-9FE4-45A182427C7A}"/>
              </a:ext>
            </a:extLst>
          </p:cNvPr>
          <p:cNvSpPr txBox="1"/>
          <p:nvPr/>
        </p:nvSpPr>
        <p:spPr>
          <a:xfrm>
            <a:off x="69190" y="69604"/>
            <a:ext cx="61075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- 1</a:t>
            </a:r>
          </a:p>
        </p:txBody>
      </p:sp>
      <p:pic>
        <p:nvPicPr>
          <p:cNvPr id="24" name="slide2" descr="Default Probability Estimate (3)">
            <a:extLst>
              <a:ext uri="{FF2B5EF4-FFF2-40B4-BE49-F238E27FC236}">
                <a16:creationId xmlns:a16="http://schemas.microsoft.com/office/drawing/2014/main" id="{66DCAF90-15DD-28FD-B566-7F3FDF90F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8" y="66892"/>
            <a:ext cx="2644301" cy="3362107"/>
          </a:xfrm>
          <a:prstGeom prst="rect">
            <a:avLst/>
          </a:prstGeom>
        </p:spPr>
      </p:pic>
      <p:pic>
        <p:nvPicPr>
          <p:cNvPr id="19" name="slide2" descr="Income Breakouts (2)">
            <a:extLst>
              <a:ext uri="{FF2B5EF4-FFF2-40B4-BE49-F238E27FC236}">
                <a16:creationId xmlns:a16="http://schemas.microsoft.com/office/drawing/2014/main" id="{6A81CDB7-BA5A-EF3A-0114-5BBFC489E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88" y="3320046"/>
            <a:ext cx="2706801" cy="34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17" y="114617"/>
            <a:ext cx="4722209" cy="915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Exploration and Preparation - 2</a:t>
            </a:r>
          </a:p>
        </p:txBody>
      </p:sp>
      <p:pic>
        <p:nvPicPr>
          <p:cNvPr id="18" name="slide2" descr="Dashboard 1">
            <a:extLst>
              <a:ext uri="{FF2B5EF4-FFF2-40B4-BE49-F238E27FC236}">
                <a16:creationId xmlns:a16="http://schemas.microsoft.com/office/drawing/2014/main" id="{69609A8C-992A-DC71-0BEC-556BF1F30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072" y="276045"/>
            <a:ext cx="7414903" cy="5900454"/>
          </a:xfrm>
          <a:prstGeom prst="rect">
            <a:avLst/>
          </a:prstGeom>
        </p:spPr>
      </p:pic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C55F1AA3-5090-676D-075D-4D2279CE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19" y="89090"/>
            <a:ext cx="2372572" cy="56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31514" y="1030392"/>
            <a:ext cx="2736345" cy="4783812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1600" b="1" dirty="0"/>
                <a:t>Higher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Higher Principal Overdue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 Higher Spread and Max for  Target Class 1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Probability of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Debt Types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Interest Servicing</a:t>
              </a:r>
            </a:p>
            <a:p>
              <a:pPr marL="342900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dirty="0"/>
                <a:t>No Significant Differences  Between Classes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Applied Amount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dirty="0"/>
                <a:t>Income Types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FE21D1-EF0D-E545-CB3A-13C2DBD56585}"/>
              </a:ext>
            </a:extLst>
          </p:cNvPr>
          <p:cNvCxnSpPr>
            <a:cxnSpLocks/>
          </p:cNvCxnSpPr>
          <p:nvPr/>
        </p:nvCxnSpPr>
        <p:spPr>
          <a:xfrm flipV="1">
            <a:off x="10195413" y="1337110"/>
            <a:ext cx="596900" cy="5354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C05365-E0C0-1024-6390-0B61A27F5629}"/>
              </a:ext>
            </a:extLst>
          </p:cNvPr>
          <p:cNvCxnSpPr>
            <a:cxnSpLocks/>
          </p:cNvCxnSpPr>
          <p:nvPr/>
        </p:nvCxnSpPr>
        <p:spPr>
          <a:xfrm flipV="1">
            <a:off x="10173107" y="2446865"/>
            <a:ext cx="658115" cy="582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83F4C-BB78-EF0A-0FAB-55CD99B3BDD9}"/>
              </a:ext>
            </a:extLst>
          </p:cNvPr>
          <p:cNvCxnSpPr>
            <a:cxnSpLocks/>
          </p:cNvCxnSpPr>
          <p:nvPr/>
        </p:nvCxnSpPr>
        <p:spPr>
          <a:xfrm flipV="1">
            <a:off x="6623749" y="2332565"/>
            <a:ext cx="590550" cy="22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4DB1B-0DAA-663B-A9AB-4395D4B86013}"/>
              </a:ext>
            </a:extLst>
          </p:cNvPr>
          <p:cNvCxnSpPr/>
          <p:nvPr/>
        </p:nvCxnSpPr>
        <p:spPr>
          <a:xfrm flipV="1">
            <a:off x="6623749" y="1700715"/>
            <a:ext cx="590550" cy="5080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C42590-4FAC-FECB-96B9-49EAC3CE8EAC}"/>
              </a:ext>
            </a:extLst>
          </p:cNvPr>
          <p:cNvCxnSpPr/>
          <p:nvPr/>
        </p:nvCxnSpPr>
        <p:spPr>
          <a:xfrm flipV="1">
            <a:off x="10422665" y="5520890"/>
            <a:ext cx="495300" cy="1143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9B072-78B2-1A4D-00E4-88528BC1D9F5}"/>
              </a:ext>
            </a:extLst>
          </p:cNvPr>
          <p:cNvCxnSpPr/>
          <p:nvPr/>
        </p:nvCxnSpPr>
        <p:spPr>
          <a:xfrm>
            <a:off x="6693599" y="4617684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AEC3D7-D85F-3326-A52A-3490ABCFF83B}"/>
              </a:ext>
            </a:extLst>
          </p:cNvPr>
          <p:cNvCxnSpPr/>
          <p:nvPr/>
        </p:nvCxnSpPr>
        <p:spPr>
          <a:xfrm>
            <a:off x="6699682" y="4897407"/>
            <a:ext cx="596900" cy="450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1B59F2-3CDD-B396-03AE-72493A8D896D}"/>
              </a:ext>
            </a:extLst>
          </p:cNvPr>
          <p:cNvCxnSpPr/>
          <p:nvPr/>
        </p:nvCxnSpPr>
        <p:spPr>
          <a:xfrm>
            <a:off x="10422665" y="4678069"/>
            <a:ext cx="520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2C38F8-08DB-0525-E36D-697AA56F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43" y="2606252"/>
            <a:ext cx="2236457" cy="37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3AD873-E8A3-39DC-7AD3-CF28828C72D3}"/>
              </a:ext>
            </a:extLst>
          </p:cNvPr>
          <p:cNvGrpSpPr/>
          <p:nvPr/>
        </p:nvGrpSpPr>
        <p:grpSpPr>
          <a:xfrm>
            <a:off x="69190" y="1112197"/>
            <a:ext cx="4445679" cy="4856247"/>
            <a:chOff x="0" y="168453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4E16C6B-6EF9-D20D-6FAB-A41595A6A252}"/>
                </a:ext>
              </a:extLst>
            </p:cNvPr>
            <p:cNvSpPr/>
            <p:nvPr/>
          </p:nvSpPr>
          <p:spPr>
            <a:xfrm>
              <a:off x="0" y="168453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0E7A5107-0A87-DAAE-F463-1CBED6C3991D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Exploratory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sz="2000" dirty="0"/>
                <a:t>Missing Value Handling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Categorical  Variables with No Numerical Value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with more than 10 pct Missing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Variables Populated Following 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Removed Rows with Missing Values for Surviving Features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Scaled Continuous Variables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2000" dirty="0"/>
                <a:t>One Hot Encoded Categorical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6C1275-4E77-9BAD-7433-8E1FECF5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51" y="773917"/>
            <a:ext cx="7218386" cy="37605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E29C25-071B-5C08-9FE2-20B9DE8DF95A}"/>
              </a:ext>
            </a:extLst>
          </p:cNvPr>
          <p:cNvSpPr txBox="1"/>
          <p:nvPr/>
        </p:nvSpPr>
        <p:spPr>
          <a:xfrm>
            <a:off x="69190" y="69604"/>
            <a:ext cx="38126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u="sng" dirty="0">
                <a:solidFill>
                  <a:srgbClr val="841617"/>
                </a:solidFill>
              </a:rPr>
              <a:t>Data Exploration and </a:t>
            </a:r>
          </a:p>
          <a:p>
            <a:r>
              <a:rPr lang="en-US" sz="3300" u="sng" dirty="0">
                <a:solidFill>
                  <a:srgbClr val="841617"/>
                </a:solidFill>
              </a:rPr>
              <a:t>Preparation - 3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EF5DA1A6-C7EA-637C-88D6-24A30A962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67718"/>
              </p:ext>
            </p:extLst>
          </p:nvPr>
        </p:nvGraphicFramePr>
        <p:xfrm>
          <a:off x="8949979" y="4921178"/>
          <a:ext cx="301959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00791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5835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Count of Target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of Total Count of Target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137,895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65.28%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73,345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211,240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5F55F8-B15B-97F3-FFB2-0163210F3ABA}"/>
              </a:ext>
            </a:extLst>
          </p:cNvPr>
          <p:cNvSpPr txBox="1"/>
          <p:nvPr/>
        </p:nvSpPr>
        <p:spPr>
          <a:xfrm>
            <a:off x="9377931" y="4565775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Final Dataset Breakdown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11DBE-CFF5-01F0-02FC-5DFD0C7894DB}"/>
              </a:ext>
            </a:extLst>
          </p:cNvPr>
          <p:cNvSpPr txBox="1"/>
          <p:nvPr/>
        </p:nvSpPr>
        <p:spPr>
          <a:xfrm>
            <a:off x="5054046" y="4621770"/>
            <a:ext cx="2352497" cy="33855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Cleansing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3A672-50CF-8467-4AFF-701115C9870D}"/>
              </a:ext>
            </a:extLst>
          </p:cNvPr>
          <p:cNvSpPr txBox="1"/>
          <p:nvPr/>
        </p:nvSpPr>
        <p:spPr>
          <a:xfrm>
            <a:off x="10299940" y="3850356"/>
            <a:ext cx="1669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No. of Missing Values, Surviving Features</a:t>
            </a:r>
          </a:p>
        </p:txBody>
      </p:sp>
      <p:graphicFrame>
        <p:nvGraphicFramePr>
          <p:cNvPr id="29" name="Table 25">
            <a:extLst>
              <a:ext uri="{FF2B5EF4-FFF2-40B4-BE49-F238E27FC236}">
                <a16:creationId xmlns:a16="http://schemas.microsoft.com/office/drawing/2014/main" id="{C0F2A505-88BA-267A-A546-617D745A5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24115"/>
              </p:ext>
            </p:extLst>
          </p:nvPr>
        </p:nvGraphicFramePr>
        <p:xfrm>
          <a:off x="4584375" y="4960324"/>
          <a:ext cx="329184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903264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936030848"/>
                    </a:ext>
                  </a:extLst>
                </a:gridCol>
              </a:tblGrid>
              <a:tr h="2958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of Features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Original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6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Final Dataset, Following Scaling and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16369"/>
                  </a:ext>
                </a:extLst>
              </a:tr>
            </a:tbl>
          </a:graphicData>
        </a:graphic>
      </p:graphicFrame>
      <p:pic>
        <p:nvPicPr>
          <p:cNvPr id="13" name="Picture 18" descr="Image result for python computer program">
            <a:extLst>
              <a:ext uri="{FF2B5EF4-FFF2-40B4-BE49-F238E27FC236}">
                <a16:creationId xmlns:a16="http://schemas.microsoft.com/office/drawing/2014/main" id="{363EF510-E1EF-1944-0544-46A15508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56" y="10659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7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56" y="248333"/>
            <a:ext cx="4005264" cy="663963"/>
          </a:xfrm>
        </p:spPr>
        <p:txBody>
          <a:bodyPr>
            <a:normAutofit/>
          </a:bodyPr>
          <a:lstStyle/>
          <a:p>
            <a:r>
              <a:rPr lang="en-US" dirty="0"/>
              <a:t>PCA Assessment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660800-39EA-9A4E-A03A-B9E4EF448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09" y="2358964"/>
            <a:ext cx="3863353" cy="3775104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ED7382E7-001F-C513-1568-C0651255D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88" y="1053529"/>
            <a:ext cx="4715121" cy="451398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F7D50E8-983C-FA57-F753-74782B4E5C31}"/>
              </a:ext>
            </a:extLst>
          </p:cNvPr>
          <p:cNvGrpSpPr/>
          <p:nvPr/>
        </p:nvGrpSpPr>
        <p:grpSpPr>
          <a:xfrm>
            <a:off x="41468" y="1010937"/>
            <a:ext cx="3474720" cy="358961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52C1ED6-0AB6-06F4-BA45-D0DFC666EC9A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64662AE-CF9E-0BBD-B42E-25E13F2495FB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kern="1200" dirty="0"/>
                <a:t>PCA Analysis: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5,000 Dataset Points Analyzed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of Continuous Variables Scaled and Transformed: 28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Limited Variance Explained by 5 Components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No Significant Separation Between Classes Observed from PCA 1,  2, and 3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Bi Plot shows Explanation of Few Features from PCA 1 and 2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33D5-B462-C6C2-E79E-27AF6DEF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" y="4299147"/>
            <a:ext cx="2778623" cy="25367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A58FD69-280C-F677-2CDB-2C3150D81BEE}"/>
              </a:ext>
            </a:extLst>
          </p:cNvPr>
          <p:cNvGrpSpPr/>
          <p:nvPr/>
        </p:nvGrpSpPr>
        <p:grpSpPr>
          <a:xfrm>
            <a:off x="2805086" y="5610105"/>
            <a:ext cx="5399760" cy="701842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939596-D7F1-E174-2CEF-A06CD17A3DEB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96E24F27-DAAF-3E0D-EDFC-C1A7C580E394}"/>
                </a:ext>
              </a:extLst>
            </p:cNvPr>
            <p:cNvSpPr txBox="1"/>
            <p:nvPr/>
          </p:nvSpPr>
          <p:spPr>
            <a:xfrm>
              <a:off x="72227" y="215544"/>
              <a:ext cx="3330266" cy="13351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PCA Not a Significant Benefit to Model Predictability, Categorical Count Outweighs Continuous Variables</a:t>
              </a:r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14" name="Picture 18" descr="Image result for python computer program">
            <a:extLst>
              <a:ext uri="{FF2B5EF4-FFF2-40B4-BE49-F238E27FC236}">
                <a16:creationId xmlns:a16="http://schemas.microsoft.com/office/drawing/2014/main" id="{2AE721AA-84CB-E515-0446-C7A6FFC60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6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62B4A97F-31D5-02EE-CF8B-C47303DF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29" y="1028699"/>
            <a:ext cx="9285402" cy="51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A8E955-9675-BED3-6994-26D33BB00316}"/>
              </a:ext>
            </a:extLst>
          </p:cNvPr>
          <p:cNvSpPr txBox="1">
            <a:spLocks/>
          </p:cNvSpPr>
          <p:nvPr/>
        </p:nvSpPr>
        <p:spPr>
          <a:xfrm>
            <a:off x="282463" y="177150"/>
            <a:ext cx="7689685" cy="72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Modeling Preprocessing  And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67DE1-7465-69A3-91FE-BA15C39C4707}"/>
              </a:ext>
            </a:extLst>
          </p:cNvPr>
          <p:cNvGrpSpPr/>
          <p:nvPr/>
        </p:nvGrpSpPr>
        <p:grpSpPr>
          <a:xfrm>
            <a:off x="9710757" y="1115874"/>
            <a:ext cx="2330414" cy="5108149"/>
            <a:chOff x="0" y="143317"/>
            <a:chExt cx="3474720" cy="147957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50DA8A0-9E09-13E3-C900-4006FF40A4AC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8924ADFD-D0F8-8436-B8FF-D9F49B1EC231}"/>
                </a:ext>
              </a:extLst>
            </p:cNvPr>
            <p:cNvSpPr txBox="1"/>
            <p:nvPr/>
          </p:nvSpPr>
          <p:spPr>
            <a:xfrm>
              <a:off x="144453" y="189712"/>
              <a:ext cx="3330267" cy="1403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Preprocessing with </a:t>
              </a:r>
              <a:r>
                <a:rPr lang="en-US" b="1" dirty="0" err="1"/>
                <a:t>Sckit</a:t>
              </a:r>
              <a:r>
                <a:rPr lang="en-US" b="1" dirty="0"/>
                <a:t>-Learn</a:t>
              </a:r>
              <a:endParaRPr lang="en-US" b="1" kern="12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Scaled Continuous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kern="1200" dirty="0"/>
                <a:t>One hot encoded Categorical Variables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q"/>
              </a:pPr>
              <a:r>
                <a:rPr lang="en-US" b="1" dirty="0"/>
                <a:t>Modeling, Training/Testing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 Learn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Tensorflow </a:t>
              </a:r>
              <a:r>
                <a:rPr lang="en-US" sz="1600" dirty="0" err="1"/>
                <a:t>Keras</a:t>
              </a:r>
              <a:endParaRPr lang="en-US" sz="1600" dirty="0"/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/>
                <a:t>Default</a:t>
              </a:r>
            </a:p>
            <a:p>
              <a:pPr marL="800100" lvl="1" indent="-34290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§"/>
              </a:pPr>
              <a:r>
                <a:rPr lang="en-US" sz="1600" dirty="0" err="1"/>
                <a:t>GridSearch</a:t>
              </a:r>
              <a:r>
                <a:rPr lang="en-US" sz="1600" dirty="0"/>
                <a:t> CV Optimization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/>
                <a:t>Remote Machine Learning – </a:t>
              </a:r>
              <a:r>
                <a:rPr lang="en-US" sz="1600" dirty="0" err="1"/>
                <a:t>PyTorch</a:t>
              </a:r>
              <a:r>
                <a:rPr lang="en-US" sz="1600" dirty="0"/>
                <a:t> and </a:t>
              </a:r>
              <a:r>
                <a:rPr lang="en-US" sz="1600" dirty="0" err="1"/>
                <a:t>PySft</a:t>
              </a:r>
              <a:endParaRPr lang="en-US" sz="1600" dirty="0"/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dirty="0" err="1"/>
                <a:t>Sckit</a:t>
              </a:r>
              <a:r>
                <a:rPr lang="en-US" sz="1600" dirty="0"/>
                <a:t>-Learn Metrics for Evaluation</a:t>
              </a:r>
            </a:p>
          </p:txBody>
        </p:sp>
      </p:grpSp>
      <p:pic>
        <p:nvPicPr>
          <p:cNvPr id="8" name="Picture 18" descr="Image result for python computer program">
            <a:extLst>
              <a:ext uri="{FF2B5EF4-FFF2-40B4-BE49-F238E27FC236}">
                <a16:creationId xmlns:a16="http://schemas.microsoft.com/office/drawing/2014/main" id="{5892C964-7F3B-652B-8875-D92494A9A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898" y="112793"/>
            <a:ext cx="1307254" cy="74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See the source image">
            <a:extLst>
              <a:ext uri="{FF2B5EF4-FFF2-40B4-BE49-F238E27FC236}">
                <a16:creationId xmlns:a16="http://schemas.microsoft.com/office/drawing/2014/main" id="{5623066B-8540-9824-6351-0FF411C7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51" y="12069"/>
            <a:ext cx="1484953" cy="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9F7E096-EF3F-2BEF-2112-784CD568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02809"/>
              </p:ext>
            </p:extLst>
          </p:nvPr>
        </p:nvGraphicFramePr>
        <p:xfrm>
          <a:off x="2226034" y="5165591"/>
          <a:ext cx="3321990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596075">
                <a:tc>
                  <a:txBody>
                    <a:bodyPr/>
                    <a:lstStyle/>
                    <a:p>
                      <a:r>
                        <a:rPr lang="en-US" sz="1400" dirty="0"/>
                        <a:t>Naïve</a:t>
                      </a:r>
                    </a:p>
                    <a:p>
                      <a:r>
                        <a:rPr lang="en-US" sz="1400" dirty="0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24,283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2,904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5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10,853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6A65E-BD49-CE08-F906-48F8BE078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2566"/>
              </p:ext>
            </p:extLst>
          </p:nvPr>
        </p:nvGraphicFramePr>
        <p:xfrm>
          <a:off x="175291" y="3710127"/>
          <a:ext cx="3321990" cy="143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541">
                  <a:extLst>
                    <a:ext uri="{9D8B030D-6E8A-4147-A177-3AD203B41FA5}">
                      <a16:colId xmlns:a16="http://schemas.microsoft.com/office/drawing/2014/main" val="483532943"/>
                    </a:ext>
                  </a:extLst>
                </a:gridCol>
                <a:gridCol w="974785">
                  <a:extLst>
                    <a:ext uri="{9D8B030D-6E8A-4147-A177-3AD203B41FA5}">
                      <a16:colId xmlns:a16="http://schemas.microsoft.com/office/drawing/2014/main" val="1641792030"/>
                    </a:ext>
                  </a:extLst>
                </a:gridCol>
                <a:gridCol w="1000664">
                  <a:extLst>
                    <a:ext uri="{9D8B030D-6E8A-4147-A177-3AD203B41FA5}">
                      <a16:colId xmlns:a16="http://schemas.microsoft.com/office/drawing/2014/main" val="2369281972"/>
                    </a:ext>
                  </a:extLst>
                </a:gridCol>
              </a:tblGrid>
              <a:tr h="615873">
                <a:tc>
                  <a:txBody>
                    <a:bodyPr/>
                    <a:lstStyle/>
                    <a:p>
                      <a:r>
                        <a:rPr lang="en-US" sz="1400" dirty="0"/>
                        <a:t>Logistic</a:t>
                      </a:r>
                    </a:p>
                    <a:p>
                      <a:r>
                        <a:rPr lang="en-US" sz="140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Class 0</a:t>
                      </a:r>
                    </a:p>
                    <a:p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Class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25309"/>
                  </a:ext>
                </a:extLst>
              </a:tr>
              <a:tr h="4584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26,280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49945"/>
                  </a:ext>
                </a:extLst>
              </a:tr>
              <a:tr h="3576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1  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13,687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09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EC98FB-C14F-8971-A71B-C6B9E53D5CAC}"/>
              </a:ext>
            </a:extLst>
          </p:cNvPr>
          <p:cNvGrpSpPr/>
          <p:nvPr/>
        </p:nvGrpSpPr>
        <p:grpSpPr>
          <a:xfrm>
            <a:off x="2807279" y="127432"/>
            <a:ext cx="2465018" cy="1768581"/>
            <a:chOff x="0" y="143317"/>
            <a:chExt cx="3474720" cy="14795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D9B817-D89F-87E0-21F5-FB21A1805AF5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9FACCE96-4D49-38A3-EF54-A86F1B14FA16}"/>
                </a:ext>
              </a:extLst>
            </p:cNvPr>
            <p:cNvSpPr txBox="1"/>
            <p:nvPr/>
          </p:nvSpPr>
          <p:spPr>
            <a:xfrm>
              <a:off x="107441" y="226242"/>
              <a:ext cx="3330264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Naïve Bayes: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Alpha: 1E-4,     1E-2, 1E-1, and </a:t>
              </a:r>
              <a:r>
                <a:rPr lang="en-US" kern="1200" dirty="0">
                  <a:solidFill>
                    <a:srgbClr val="FF0000"/>
                  </a:solidFill>
                </a:rPr>
                <a:t>1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ED8937-FF1A-FA5C-1036-4EF86BA2D100}"/>
              </a:ext>
            </a:extLst>
          </p:cNvPr>
          <p:cNvGrpSpPr/>
          <p:nvPr/>
        </p:nvGrpSpPr>
        <p:grpSpPr>
          <a:xfrm>
            <a:off x="40030" y="135573"/>
            <a:ext cx="2573376" cy="3272465"/>
            <a:chOff x="0" y="143317"/>
            <a:chExt cx="3474720" cy="147957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5CBD7E-30E4-CE0D-841A-AD4EB45A0147}"/>
                </a:ext>
              </a:extLst>
            </p:cNvPr>
            <p:cNvSpPr/>
            <p:nvPr/>
          </p:nvSpPr>
          <p:spPr>
            <a:xfrm>
              <a:off x="0" y="143317"/>
              <a:ext cx="3474720" cy="14795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3D173B64-841D-165B-138A-00FB1DEC74DD}"/>
                </a:ext>
              </a:extLst>
            </p:cNvPr>
            <p:cNvSpPr txBox="1"/>
            <p:nvPr/>
          </p:nvSpPr>
          <p:spPr>
            <a:xfrm>
              <a:off x="72227" y="191645"/>
              <a:ext cx="3330265" cy="1335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Logistic Regression: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Grid Search 5-Fold CV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dirty="0"/>
                <a:t>200 Iterations</a:t>
              </a:r>
            </a:p>
            <a:p>
              <a:pPr marL="285750" lvl="0" indent="-28575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600" b="1" kern="1200" dirty="0"/>
                <a:t>Hyperpa</a:t>
              </a:r>
              <a:r>
                <a:rPr lang="en-US" sz="1600" b="1" dirty="0"/>
                <a:t>rameters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Penalty: </a:t>
              </a:r>
              <a:r>
                <a:rPr lang="en-US" b="1" kern="1200" dirty="0">
                  <a:solidFill>
                    <a:srgbClr val="FF0000"/>
                  </a:solidFill>
                </a:rPr>
                <a:t>L1</a:t>
              </a:r>
              <a:r>
                <a:rPr lang="en-US" sz="1600" b="1" dirty="0"/>
                <a:t> and L2, </a:t>
              </a:r>
              <a:r>
                <a:rPr lang="en-US" sz="1600" b="1" dirty="0" err="1"/>
                <a:t>Elasticnet</a:t>
              </a:r>
              <a:endParaRPr lang="en-US" sz="1600" b="1" kern="1200" dirty="0"/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C : 1, </a:t>
              </a:r>
              <a:r>
                <a:rPr lang="en-US" dirty="0">
                  <a:solidFill>
                    <a:srgbClr val="FF0000"/>
                  </a:solidFill>
                </a:rPr>
                <a:t>5</a:t>
              </a:r>
              <a:r>
                <a:rPr lang="en-US" sz="1600" b="1" dirty="0"/>
                <a:t>, 10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dirty="0"/>
                <a:t>Solver, </a:t>
              </a:r>
              <a:r>
                <a:rPr lang="en-US" sz="1600" b="1" dirty="0" err="1"/>
                <a:t>lbfgs</a:t>
              </a:r>
              <a:r>
                <a:rPr lang="en-US" sz="1600" b="1" dirty="0"/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liblinear</a:t>
              </a:r>
              <a:r>
                <a:rPr lang="en-US" sz="1600" b="1" dirty="0"/>
                <a:t> and saga</a:t>
              </a:r>
            </a:p>
            <a:p>
              <a:pPr marL="742950" lvl="1" indent="-28575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ü"/>
              </a:pPr>
              <a:r>
                <a:rPr lang="en-US" sz="1600" b="1" kern="1200" dirty="0"/>
                <a:t>L1_ratio</a:t>
              </a:r>
              <a:r>
                <a:rPr lang="en-US" sz="1600" b="1" dirty="0"/>
                <a:t>: 0.2, 0.6</a:t>
              </a:r>
              <a:endParaRPr lang="en-US" sz="1600" b="1" kern="1200" dirty="0"/>
            </a:p>
            <a:p>
              <a:pPr lvl="1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66A62CE-ADF5-585F-0788-2ACC93CC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002" y="1045417"/>
            <a:ext cx="2945010" cy="2042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C2CC07-F77B-6E0D-9F8D-2ED43E10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084" y="3278038"/>
            <a:ext cx="6557856" cy="3530635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D16522-1DA4-3878-D269-5FCA60C7CE6C}"/>
              </a:ext>
            </a:extLst>
          </p:cNvPr>
          <p:cNvSpPr txBox="1">
            <a:spLocks/>
          </p:cNvSpPr>
          <p:nvPr/>
        </p:nvSpPr>
        <p:spPr>
          <a:xfrm>
            <a:off x="5803516" y="17775"/>
            <a:ext cx="11606028" cy="644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rgbClr val="841617"/>
                </a:solidFill>
                <a:latin typeface="+mn-lt"/>
                <a:ea typeface="+mn-ea"/>
                <a:cs typeface="+mn-cs"/>
              </a:defRPr>
            </a:lvl1pPr>
            <a:lvl2pPr marL="5029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45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/>
              <a:t>Model Results  - Logistic </a:t>
            </a:r>
          </a:p>
          <a:p>
            <a:r>
              <a:rPr lang="en-US" sz="3200" u="sng" dirty="0"/>
              <a:t>Regression and Naïve Bayes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9178-931A-F46C-B40C-99C18EC1CD78}"/>
              </a:ext>
            </a:extLst>
          </p:cNvPr>
          <p:cNvSpPr txBox="1"/>
          <p:nvPr/>
        </p:nvSpPr>
        <p:spPr>
          <a:xfrm>
            <a:off x="10707048" y="6193795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9F4BEC-39F0-16F9-9CFD-162E3C37DEAD}"/>
              </a:ext>
            </a:extLst>
          </p:cNvPr>
          <p:cNvSpPr txBox="1"/>
          <p:nvPr/>
        </p:nvSpPr>
        <p:spPr>
          <a:xfrm>
            <a:off x="7314489" y="2497471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0.951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9EB45F-D715-DB41-C51A-11A01C32E4A3}"/>
              </a:ext>
            </a:extLst>
          </p:cNvPr>
          <p:cNvSpPr txBox="1"/>
          <p:nvPr/>
        </p:nvSpPr>
        <p:spPr>
          <a:xfrm>
            <a:off x="6704502" y="3039993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Logistic Regression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0E99D-6195-AF4B-D95D-7ED219F249C5}"/>
              </a:ext>
            </a:extLst>
          </p:cNvPr>
          <p:cNvSpPr txBox="1"/>
          <p:nvPr/>
        </p:nvSpPr>
        <p:spPr>
          <a:xfrm>
            <a:off x="10297339" y="3039994"/>
            <a:ext cx="148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Naïve Bayes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B1DA85E-4EEF-3E81-5079-D97FD0E5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609" y="1040854"/>
            <a:ext cx="2841851" cy="2046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1E6209-34CE-48DD-4BA4-80AE31F0B159}"/>
              </a:ext>
            </a:extLst>
          </p:cNvPr>
          <p:cNvSpPr txBox="1"/>
          <p:nvPr/>
        </p:nvSpPr>
        <p:spPr>
          <a:xfrm>
            <a:off x="10933269" y="2534122"/>
            <a:ext cx="8247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AUC = 0.818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36BF4-9A36-5836-7B82-C5E9D016A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7583" y="1925144"/>
            <a:ext cx="2803332" cy="17615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D36239-282B-37D5-E00E-DD827666DD31}"/>
              </a:ext>
            </a:extLst>
          </p:cNvPr>
          <p:cNvSpPr/>
          <p:nvPr/>
        </p:nvSpPr>
        <p:spPr>
          <a:xfrm>
            <a:off x="2769238" y="3278038"/>
            <a:ext cx="282934" cy="1385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E29D5-700C-3E72-B544-83677366C051}"/>
              </a:ext>
            </a:extLst>
          </p:cNvPr>
          <p:cNvSpPr txBox="1"/>
          <p:nvPr/>
        </p:nvSpPr>
        <p:spPr>
          <a:xfrm>
            <a:off x="3052172" y="3007928"/>
            <a:ext cx="1121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Naïve Bayes</a:t>
            </a:r>
          </a:p>
          <a:p>
            <a:r>
              <a:rPr lang="en-US" sz="1000" b="1" dirty="0"/>
              <a:t>CV Results 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2" grpId="0" animBg="1"/>
      <p:bldP spid="24" grpId="0" animBg="1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2030</TotalTime>
  <Words>1868</Words>
  <Application>Microsoft Office PowerPoint</Application>
  <PresentationFormat>Widescreen</PresentationFormat>
  <Paragraphs>484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Schoolbook</vt:lpstr>
      <vt:lpstr>Wingdings</vt:lpstr>
      <vt:lpstr>Office Theme</vt:lpstr>
      <vt:lpstr>Machine Learning Consumer Loan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Rao, Ramkishore</cp:lastModifiedBy>
  <cp:revision>99</cp:revision>
  <dcterms:created xsi:type="dcterms:W3CDTF">2021-03-06T21:40:40Z</dcterms:created>
  <dcterms:modified xsi:type="dcterms:W3CDTF">2022-07-16T21:02:23Z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</Properties>
</file>